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49" r:id="rId3"/>
    <p:sldId id="510" r:id="rId4"/>
    <p:sldId id="472" r:id="rId5"/>
    <p:sldId id="544" r:id="rId7"/>
    <p:sldId id="542" r:id="rId8"/>
    <p:sldId id="546" r:id="rId9"/>
    <p:sldId id="547" r:id="rId10"/>
    <p:sldId id="548" r:id="rId11"/>
    <p:sldId id="532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微软雅黑" panose="020B0503020204020204" pitchFamily="34" charset="-122"/>
      <p:regular r:id="rId19"/>
    </p:embeddedFont>
    <p:embeddedFont>
      <p:font typeface="华文楷体" panose="02010600040101010101" pitchFamily="2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楷体_GB2312" panose="0201060903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9139" autoAdjust="0"/>
  </p:normalViewPr>
  <p:slideViewPr>
    <p:cSldViewPr>
      <p:cViewPr varScale="1">
        <p:scale>
          <a:sx n="153" d="100"/>
          <a:sy n="153" d="100"/>
        </p:scale>
        <p:origin x="-414" y="-96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10.fntdata"/><Relationship Id="rId26" Type="http://schemas.openxmlformats.org/officeDocument/2006/relationships/font" Target="fonts/font9.fntdata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0517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1610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运算律 乘法分配律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2.xml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audio" Target="../media/audio1.wav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58277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乘法分配律</a:t>
            </a:r>
            <a:endParaRPr lang="zh-CN" altLang="en-US" sz="5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56724" y="598680"/>
            <a:ext cx="1369606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运算律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366898" y="4397495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403647" y="2355726"/>
            <a:ext cx="5904825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两个数的和同一个数相乘，可以把两个加数分别同这个数相乘，再把两个积相加，结果不变。这就是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乘法分配律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5656" y="986367"/>
            <a:ext cx="6751296" cy="2734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827584" y="3867894"/>
            <a:ext cx="4824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四、五年级一共要领多少根跳绳？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圆角矩形标注 17"/>
          <p:cNvSpPr/>
          <p:nvPr/>
        </p:nvSpPr>
        <p:spPr bwMode="auto">
          <a:xfrm>
            <a:off x="1030575" y="1419622"/>
            <a:ext cx="1441450" cy="720725"/>
          </a:xfrm>
          <a:prstGeom prst="wedgeRoundRectCallout">
            <a:avLst>
              <a:gd name="adj1" fmla="val 63998"/>
              <a:gd name="adj2" fmla="val -5273"/>
              <a:gd name="adj3" fmla="val 16667"/>
            </a:avLst>
          </a:prstGeom>
          <a:solidFill>
            <a:srgbClr val="FFFF99"/>
          </a:solidFill>
          <a:ln>
            <a:solidFill>
              <a:srgbClr val="FFC000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四年级有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个班。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圆角矩形标注 18"/>
          <p:cNvSpPr/>
          <p:nvPr/>
        </p:nvSpPr>
        <p:spPr bwMode="auto">
          <a:xfrm>
            <a:off x="3131840" y="724225"/>
            <a:ext cx="1512168" cy="720725"/>
          </a:xfrm>
          <a:prstGeom prst="wedgeRoundRectCallout">
            <a:avLst>
              <a:gd name="adj1" fmla="val -19418"/>
              <a:gd name="adj2" fmla="val 7254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6699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五年级有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个班。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0" name="圆角矩形标注 19"/>
          <p:cNvSpPr/>
          <p:nvPr/>
        </p:nvSpPr>
        <p:spPr bwMode="auto">
          <a:xfrm>
            <a:off x="5796136" y="948411"/>
            <a:ext cx="1873250" cy="720725"/>
          </a:xfrm>
          <a:prstGeom prst="wedgeRoundRectCallout">
            <a:avLst>
              <a:gd name="adj1" fmla="val -24032"/>
              <a:gd name="adj2" fmla="val 74934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每个班领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根跳绳。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jinse\Desktop\课件样例\人物图\21.jpg"/>
          <p:cNvPicPr>
            <a:picLocks noChangeAspect="1" noChangeArrowheads="1"/>
          </p:cNvPicPr>
          <p:nvPr/>
        </p:nvPicPr>
        <p:blipFill rotWithShape="1">
          <a:blip r:embed="rId1" cstate="email"/>
          <a:srcRect l="29085" t="24289" r="32446" b="14004"/>
          <a:stretch>
            <a:fillRect/>
          </a:stretch>
        </p:blipFill>
        <p:spPr bwMode="auto">
          <a:xfrm>
            <a:off x="757064" y="1815353"/>
            <a:ext cx="929688" cy="119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9" descr="C:\Users\jinse\Desktop\课件样例\人物图\79.jpg"/>
          <p:cNvPicPr>
            <a:picLocks noChangeAspect="1" noChangeArrowheads="1"/>
          </p:cNvPicPr>
          <p:nvPr/>
        </p:nvPicPr>
        <p:blipFill rotWithShape="1">
          <a:blip r:embed="rId2" cstate="email"/>
          <a:srcRect l="16013" t="20549" r="20790" b="7460"/>
          <a:stretch>
            <a:fillRect/>
          </a:stretch>
        </p:blipFill>
        <p:spPr bwMode="auto">
          <a:xfrm>
            <a:off x="7092280" y="2040382"/>
            <a:ext cx="1137687" cy="103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4284663" y="1352550"/>
            <a:ext cx="4103687" cy="1944688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altLang="zh-CN" sz="2400" b="1" dirty="0"/>
          </a:p>
          <a:p>
            <a:pPr>
              <a:defRPr/>
            </a:pPr>
            <a:endParaRPr lang="en-US" altLang="zh-CN" sz="2400" b="1" dirty="0"/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6×24+4×24</a:t>
            </a:r>
            <a:endParaRPr lang="en-US" altLang="zh-CN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144+96</a:t>
            </a:r>
            <a:endParaRPr lang="en-US" altLang="zh-CN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240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zh-CN" altLang="en-US" sz="22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根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1188" y="1347788"/>
            <a:ext cx="3671887" cy="1944687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altLang="zh-CN" sz="2400" b="1" dirty="0"/>
          </a:p>
          <a:p>
            <a:pPr>
              <a:defRPr/>
            </a:pPr>
            <a:endParaRPr lang="en-US" altLang="zh-CN" sz="2400" b="1" dirty="0"/>
          </a:p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</a:rPr>
              <a:t>                 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6+4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×24</a:t>
            </a:r>
            <a:endParaRPr lang="en-US" altLang="zh-CN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= 10×24</a:t>
            </a:r>
            <a:endParaRPr lang="en-US" altLang="zh-CN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= 240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zh-CN" altLang="en-US" sz="22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根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1619249" y="1420813"/>
            <a:ext cx="2564561" cy="719137"/>
          </a:xfrm>
          <a:prstGeom prst="wedgeRoundRectCallout">
            <a:avLst>
              <a:gd name="adj1" fmla="val -54446"/>
              <a:gd name="adj2" fmla="val 19213"/>
              <a:gd name="adj3" fmla="val 16667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先算出四、五年级一共有多少个班。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4500562" y="1419225"/>
            <a:ext cx="2663725" cy="719138"/>
          </a:xfrm>
          <a:prstGeom prst="wedgeRoundRectCallout">
            <a:avLst>
              <a:gd name="adj1" fmla="val 61437"/>
              <a:gd name="adj2" fmla="val 33637"/>
              <a:gd name="adj3" fmla="val 1666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先算出四、五年级各领多少根跳绳。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19672" y="3618781"/>
            <a:ext cx="58324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6+4</a:t>
            </a:r>
            <a:r>
              <a:rPr lang="zh-CN" altLang="en-US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×24=           ×       +          </a:t>
            </a:r>
            <a:r>
              <a:rPr lang="en-US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×</a:t>
            </a:r>
            <a:r>
              <a:rPr lang="en-US" altLang="zh-CN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</a:t>
            </a:r>
            <a:endParaRPr lang="zh-CN" altLang="en-US" sz="2400" b="1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959647" y="3991843"/>
            <a:ext cx="5397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859759" y="3990256"/>
            <a:ext cx="5397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904334" y="3991843"/>
            <a:ext cx="5397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17"/>
          <p:cNvSpPr>
            <a:spLocks noChangeArrowheads="1"/>
          </p:cNvSpPr>
          <p:nvPr/>
        </p:nvSpPr>
        <p:spPr bwMode="auto">
          <a:xfrm>
            <a:off x="5986884" y="3621956"/>
            <a:ext cx="344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cs typeface="Arial" panose="020B0604020202020204" pitchFamily="34" charset="0"/>
              </a:rPr>
              <a:t>4</a:t>
            </a:r>
            <a:endParaRPr lang="zh-CN" altLang="en-US"/>
          </a:p>
        </p:txBody>
      </p:sp>
      <p:sp>
        <p:nvSpPr>
          <p:cNvPr id="29" name="矩形 18"/>
          <p:cNvSpPr>
            <a:spLocks noChangeArrowheads="1"/>
          </p:cNvSpPr>
          <p:nvPr/>
        </p:nvSpPr>
        <p:spPr bwMode="auto">
          <a:xfrm>
            <a:off x="3970759" y="3621956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cs typeface="Arial" panose="020B0604020202020204" pitchFamily="34" charset="0"/>
              </a:rPr>
              <a:t>6</a:t>
            </a:r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6875884" y="3990256"/>
            <a:ext cx="5397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16"/>
          <p:cNvSpPr>
            <a:spLocks noChangeArrowheads="1"/>
          </p:cNvSpPr>
          <p:nvPr/>
        </p:nvSpPr>
        <p:spPr bwMode="auto">
          <a:xfrm>
            <a:off x="4907384" y="3621956"/>
            <a:ext cx="527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cs typeface="Arial" panose="020B0604020202020204" pitchFamily="34" charset="0"/>
              </a:rPr>
              <a:t>24</a:t>
            </a:r>
            <a:endParaRPr lang="zh-CN" altLang="en-US"/>
          </a:p>
        </p:txBody>
      </p:sp>
      <p:sp>
        <p:nvSpPr>
          <p:cNvPr id="46" name="矩形 16"/>
          <p:cNvSpPr>
            <a:spLocks noChangeArrowheads="1"/>
          </p:cNvSpPr>
          <p:nvPr/>
        </p:nvSpPr>
        <p:spPr bwMode="auto">
          <a:xfrm>
            <a:off x="6923509" y="3621956"/>
            <a:ext cx="527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cs typeface="Arial" panose="020B0604020202020204" pitchFamily="34" charset="0"/>
              </a:rPr>
              <a:t>24</a:t>
            </a:r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24" grpId="0"/>
      <p:bldP spid="28" grpId="0"/>
      <p:bldP spid="29" grpId="0"/>
      <p:bldP spid="38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jinse\Desktop\课件样例\人物图\21.jpg"/>
          <p:cNvPicPr>
            <a:picLocks noChangeAspect="1" noChangeArrowheads="1"/>
          </p:cNvPicPr>
          <p:nvPr/>
        </p:nvPicPr>
        <p:blipFill rotWithShape="1">
          <a:blip r:embed="rId1" cstate="email"/>
          <a:srcRect l="29085" t="24289" r="32446" b="14004"/>
          <a:stretch>
            <a:fillRect/>
          </a:stretch>
        </p:blipFill>
        <p:spPr bwMode="auto">
          <a:xfrm>
            <a:off x="750063" y="2674276"/>
            <a:ext cx="930977" cy="119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Users\jinse\Desktop\课件样例\人物图\79.jpg"/>
          <p:cNvPicPr>
            <a:picLocks noChangeAspect="1" noChangeArrowheads="1"/>
          </p:cNvPicPr>
          <p:nvPr/>
        </p:nvPicPr>
        <p:blipFill rotWithShape="1">
          <a:blip r:embed="rId2" cstate="email"/>
          <a:srcRect l="16013" t="20549" r="20790" b="7460"/>
          <a:stretch>
            <a:fillRect/>
          </a:stretch>
        </p:blipFill>
        <p:spPr bwMode="auto">
          <a:xfrm>
            <a:off x="7384339" y="2947070"/>
            <a:ext cx="932077" cy="848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4710875" y="1923678"/>
            <a:ext cx="3600450" cy="2015703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cs typeface="Arial" panose="020B0604020202020204" pitchFamily="34" charset="0"/>
              </a:rPr>
              <a:t> 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8625" y="1923678"/>
            <a:ext cx="4032250" cy="2015703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cs typeface="Arial" panose="020B0604020202020204" pitchFamily="34" charset="0"/>
              </a:rPr>
              <a:t> 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" name="圆角矩形标注 21"/>
          <p:cNvSpPr/>
          <p:nvPr/>
        </p:nvSpPr>
        <p:spPr bwMode="auto">
          <a:xfrm>
            <a:off x="4926775" y="2066553"/>
            <a:ext cx="2520404" cy="1136947"/>
          </a:xfrm>
          <a:prstGeom prst="wedgeRoundRectCallout">
            <a:avLst>
              <a:gd name="adj1" fmla="val 50396"/>
              <a:gd name="adj2" fmla="val 59802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等号右边先算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各是多少，再求和。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标注 22"/>
          <p:cNvSpPr/>
          <p:nvPr/>
        </p:nvSpPr>
        <p:spPr bwMode="auto">
          <a:xfrm>
            <a:off x="1758125" y="1995116"/>
            <a:ext cx="2879725" cy="1079500"/>
          </a:xfrm>
          <a:prstGeom prst="wedgeRoundRectCallout">
            <a:avLst>
              <a:gd name="adj1" fmla="val -54169"/>
              <a:gd name="adj2" fmla="val 28384"/>
              <a:gd name="adj3" fmla="val 16667"/>
            </a:avLst>
          </a:prstGeom>
          <a:noFill/>
          <a:ln>
            <a:solidFill>
              <a:schemeClr val="accent4">
                <a:lumMod val="75000"/>
              </a:schemeClr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等号左边先算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的和，再算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是多少。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39552" y="699542"/>
            <a:ext cx="71881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比一比，等号两边的算式有什么联系？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1" cstate="email"/>
          <a:srcRect l="33567" t="18679" r="26844" b="15407"/>
          <a:stretch>
            <a:fillRect/>
          </a:stretch>
        </p:blipFill>
        <p:spPr bwMode="auto">
          <a:xfrm flipH="1">
            <a:off x="2627784" y="4025711"/>
            <a:ext cx="686720" cy="91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jinse\Desktop\课件样例\人物图\21.jpg"/>
          <p:cNvPicPr>
            <a:picLocks noChangeAspect="1" noChangeArrowheads="1"/>
          </p:cNvPicPr>
          <p:nvPr/>
        </p:nvPicPr>
        <p:blipFill rotWithShape="1">
          <a:blip r:embed="rId2" cstate="email"/>
          <a:srcRect l="29085" t="24289" r="32446" b="14004"/>
          <a:stretch>
            <a:fillRect/>
          </a:stretch>
        </p:blipFill>
        <p:spPr bwMode="auto">
          <a:xfrm>
            <a:off x="662725" y="1292403"/>
            <a:ext cx="840192" cy="107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9" descr="C:\Users\jinse\Desktop\课件样例\人物图\79.jpg"/>
          <p:cNvPicPr>
            <a:picLocks noChangeAspect="1" noChangeArrowheads="1"/>
          </p:cNvPicPr>
          <p:nvPr/>
        </p:nvPicPr>
        <p:blipFill rotWithShape="1">
          <a:blip r:embed="rId3" cstate="email"/>
          <a:srcRect l="16013" t="20549" r="20790" b="7460"/>
          <a:stretch>
            <a:fillRect/>
          </a:stretch>
        </p:blipFill>
        <p:spPr bwMode="auto">
          <a:xfrm>
            <a:off x="7316310" y="1816539"/>
            <a:ext cx="1000106" cy="91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45214" y="483518"/>
            <a:ext cx="797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写几组这样的算式，算一算，再和同学说说有什么发现。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84737" y="1077510"/>
            <a:ext cx="4103687" cy="1723430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altLang="zh-CN" sz="2400" b="1" dirty="0"/>
          </a:p>
          <a:p>
            <a:pPr>
              <a:defRPr/>
            </a:pPr>
            <a:endParaRPr lang="en-US" altLang="zh-CN" sz="2400" b="1" dirty="0"/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1262" y="1072748"/>
            <a:ext cx="3671887" cy="1728192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altLang="zh-CN" sz="2400" b="1" dirty="0"/>
          </a:p>
          <a:p>
            <a:pPr>
              <a:defRPr/>
            </a:pPr>
            <a:endParaRPr lang="en-US" altLang="zh-CN" sz="2400" b="1" dirty="0"/>
          </a:p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</a:rPr>
              <a:t>                 </a:t>
            </a: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1619324" y="1145773"/>
            <a:ext cx="2520950" cy="1223382"/>
          </a:xfrm>
          <a:prstGeom prst="wedgeRoundRectCallout">
            <a:avLst>
              <a:gd name="adj1" fmla="val -54446"/>
              <a:gd name="adj2" fmla="val 19213"/>
              <a:gd name="adj3" fmla="val 16667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每组两个算式中的三个数相同，计算结果也相同。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4500636" y="1144185"/>
            <a:ext cx="2739549" cy="1512739"/>
          </a:xfrm>
          <a:prstGeom prst="wedgeRoundRectCallout">
            <a:avLst>
              <a:gd name="adj1" fmla="val 60142"/>
              <a:gd name="adj2" fmla="val -1150"/>
              <a:gd name="adj3" fmla="val 1666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两个数的和与一个数相乘，可以先把这两个数分别与这个数相乘，再相加。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45214" y="2931790"/>
            <a:ext cx="811521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如果用字母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分别表示三个数，上面的规律可以写成：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267744" y="3507854"/>
            <a:ext cx="4679950" cy="433387"/>
          </a:xfrm>
          <a:prstGeom prst="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+ b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 c = a × c +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× c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sp>
        <p:nvSpPr>
          <p:cNvPr id="39" name="圆角矩形标注 38"/>
          <p:cNvSpPr/>
          <p:nvPr/>
        </p:nvSpPr>
        <p:spPr>
          <a:xfrm>
            <a:off x="3491880" y="4230033"/>
            <a:ext cx="2736304" cy="504825"/>
          </a:xfrm>
          <a:prstGeom prst="wedgeRoundRectCallout">
            <a:avLst>
              <a:gd name="adj1" fmla="val -56694"/>
              <a:gd name="adj2" fmla="val 9451"/>
              <a:gd name="adj3" fmla="val 16667"/>
            </a:avLst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这就是乘法分配律。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  <p:bldP spid="30" grpId="0" animBg="1"/>
      <p:bldP spid="31" grpId="0" animBg="1"/>
      <p:bldP spid="32" grpId="0" animBg="1"/>
      <p:bldP spid="35" grpId="0"/>
      <p:bldP spid="36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22721" y="957263"/>
            <a:ext cx="56054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在   里填数，在   里填运算符号。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89484" y="1039813"/>
            <a:ext cx="360362" cy="360362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346871" y="987425"/>
            <a:ext cx="431800" cy="4318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9"/>
          <p:cNvGrpSpPr/>
          <p:nvPr/>
        </p:nvGrpSpPr>
        <p:grpSpPr bwMode="auto">
          <a:xfrm>
            <a:off x="789438" y="1661869"/>
            <a:ext cx="4572000" cy="461590"/>
            <a:chOff x="755650" y="1924050"/>
            <a:chExt cx="4572000" cy="461665"/>
          </a:xfrm>
        </p:grpSpPr>
        <p:sp>
          <p:nvSpPr>
            <p:cNvPr id="17" name="矩形 7"/>
            <p:cNvSpPr>
              <a:spLocks noChangeArrowheads="1"/>
            </p:cNvSpPr>
            <p:nvPr/>
          </p:nvSpPr>
          <p:spPr bwMode="auto">
            <a:xfrm>
              <a:off x="755650" y="1924050"/>
              <a:ext cx="4572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（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42+35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×2=42×  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35×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529777" y="1984093"/>
              <a:ext cx="360363" cy="360421"/>
            </a:xfrm>
            <a:prstGeom prst="rect">
              <a:avLst/>
            </a:prstGeom>
            <a:noFill/>
            <a:ln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897930" y="1981757"/>
              <a:ext cx="360362" cy="360421"/>
            </a:xfrm>
            <a:prstGeom prst="rect">
              <a:avLst/>
            </a:prstGeom>
            <a:noFill/>
            <a:ln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17"/>
          <p:cNvGrpSpPr/>
          <p:nvPr/>
        </p:nvGrpSpPr>
        <p:grpSpPr bwMode="auto">
          <a:xfrm>
            <a:off x="935673" y="2260596"/>
            <a:ext cx="5080951" cy="830997"/>
            <a:chOff x="1115616" y="2571748"/>
            <a:chExt cx="4572000" cy="833326"/>
          </a:xfrm>
        </p:grpSpPr>
        <p:sp>
          <p:nvSpPr>
            <p:cNvPr id="23" name="矩形 10"/>
            <p:cNvSpPr>
              <a:spLocks noChangeArrowheads="1"/>
            </p:cNvSpPr>
            <p:nvPr/>
          </p:nvSpPr>
          <p:spPr bwMode="auto">
            <a:xfrm>
              <a:off x="1115616" y="2571748"/>
              <a:ext cx="4572000" cy="833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27×12+43×12=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（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27+    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×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934132" y="2622691"/>
              <a:ext cx="360328" cy="359780"/>
            </a:xfrm>
            <a:prstGeom prst="rect">
              <a:avLst/>
            </a:prstGeom>
            <a:noFill/>
            <a:ln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193681" y="2626357"/>
              <a:ext cx="360328" cy="359780"/>
            </a:xfrm>
            <a:prstGeom prst="rect">
              <a:avLst/>
            </a:prstGeom>
            <a:noFill/>
            <a:ln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4"/>
          <p:cNvGrpSpPr/>
          <p:nvPr/>
        </p:nvGrpSpPr>
        <p:grpSpPr bwMode="auto">
          <a:xfrm>
            <a:off x="935037" y="2847971"/>
            <a:ext cx="7309371" cy="461665"/>
            <a:chOff x="1150996" y="3183817"/>
            <a:chExt cx="7309729" cy="462391"/>
          </a:xfrm>
        </p:grpSpPr>
        <p:sp>
          <p:nvSpPr>
            <p:cNvPr id="27" name="矩形 26"/>
            <p:cNvSpPr/>
            <p:nvPr/>
          </p:nvSpPr>
          <p:spPr>
            <a:xfrm>
              <a:off x="1150996" y="3183817"/>
              <a:ext cx="7309729" cy="4623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15×26+15×14=         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（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    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492674" y="3220388"/>
              <a:ext cx="358793" cy="359339"/>
            </a:xfrm>
            <a:prstGeom prst="rect">
              <a:avLst/>
            </a:prstGeom>
            <a:noFill/>
            <a:ln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59422" y="3183818"/>
              <a:ext cx="431821" cy="432479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632555" y="3220388"/>
              <a:ext cx="360381" cy="359339"/>
            </a:xfrm>
            <a:prstGeom prst="rect">
              <a:avLst/>
            </a:prstGeom>
            <a:noFill/>
            <a:ln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5496197" y="3183818"/>
              <a:ext cx="431821" cy="432479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588103" y="3269035"/>
              <a:ext cx="360380" cy="359339"/>
            </a:xfrm>
            <a:prstGeom prst="rect">
              <a:avLst/>
            </a:prstGeom>
            <a:noFill/>
            <a:ln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3"/>
          <p:cNvGrpSpPr/>
          <p:nvPr/>
        </p:nvGrpSpPr>
        <p:grpSpPr bwMode="auto">
          <a:xfrm>
            <a:off x="839828" y="3471863"/>
            <a:ext cx="5532397" cy="468312"/>
            <a:chOff x="551722" y="3867894"/>
            <a:chExt cx="5532446" cy="468052"/>
          </a:xfrm>
        </p:grpSpPr>
        <p:sp>
          <p:nvSpPr>
            <p:cNvPr id="34" name="矩形 25"/>
            <p:cNvSpPr>
              <a:spLocks noChangeArrowheads="1"/>
            </p:cNvSpPr>
            <p:nvPr/>
          </p:nvSpPr>
          <p:spPr bwMode="auto">
            <a:xfrm>
              <a:off x="551722" y="3867894"/>
              <a:ext cx="4572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72×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（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30+6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844053" y="3939291"/>
              <a:ext cx="360365" cy="360163"/>
            </a:xfrm>
            <a:prstGeom prst="rect">
              <a:avLst/>
            </a:prstGeom>
            <a:noFill/>
            <a:ln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288557" y="3904386"/>
              <a:ext cx="431804" cy="431560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804498" y="3939291"/>
              <a:ext cx="358778" cy="360163"/>
            </a:xfrm>
            <a:prstGeom prst="rect">
              <a:avLst/>
            </a:prstGeom>
            <a:noFill/>
            <a:ln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247415" y="3904386"/>
              <a:ext cx="431804" cy="431560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763356" y="3939291"/>
              <a:ext cx="360366" cy="360163"/>
            </a:xfrm>
            <a:prstGeom prst="rect">
              <a:avLst/>
            </a:prstGeom>
            <a:noFill/>
            <a:ln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5207860" y="3904386"/>
              <a:ext cx="431804" cy="431560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723803" y="3939291"/>
              <a:ext cx="360365" cy="360163"/>
            </a:xfrm>
            <a:prstGeom prst="rect">
              <a:avLst/>
            </a:prstGeom>
            <a:noFill/>
            <a:ln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3583770" y="1671102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932040" y="166149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4004343" y="2263626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43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5372495" y="2263626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12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3168650" y="2838450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15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3708400" y="2838450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5884779" y="2816722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4322763" y="2838450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26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5220072" y="2830165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14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3059113" y="3508375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72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4052242" y="3486270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4532313" y="3508375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6016625" y="3508375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4979928" y="3494477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72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5454650" y="3508375"/>
            <a:ext cx="4937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3563938" y="3508375"/>
            <a:ext cx="493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6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6300192" y="2902173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26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0" name="图片 6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84213" y="867607"/>
            <a:ext cx="73997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横着看，在得数相同的算式后面画“</a:t>
            </a:r>
            <a:r>
              <a:rPr lang="zh-CN" altLang="en-US" sz="28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684213" y="1708150"/>
            <a:ext cx="58753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cs typeface="Arial" panose="020B0604020202020204" pitchFamily="34" charset="0"/>
              </a:rPr>
              <a:t>28+16</a:t>
            </a:r>
            <a:r>
              <a:rPr lang="zh-CN" altLang="en-US" sz="2400" b="1" dirty="0">
                <a:cs typeface="Arial" panose="020B0604020202020204" pitchFamily="34" charset="0"/>
              </a:rPr>
              <a:t>） </a:t>
            </a:r>
            <a:r>
              <a:rPr lang="en-US" altLang="zh-CN" sz="2400" b="1" dirty="0">
                <a:cs typeface="Arial" panose="020B0604020202020204" pitchFamily="34" charset="0"/>
              </a:rPr>
              <a:t>×7		28 ×7+16 ×7</a:t>
            </a:r>
            <a:endParaRPr lang="zh-CN" altLang="en-US" sz="2400" b="1" dirty="0">
              <a:cs typeface="Arial" panose="020B0604020202020204" pitchFamily="34" charset="0"/>
            </a:endParaRPr>
          </a:p>
        </p:txBody>
      </p:sp>
      <p:sp>
        <p:nvSpPr>
          <p:cNvPr id="26" name="TextBox 5"/>
          <p:cNvSpPr txBox="1">
            <a:spLocks noChangeArrowheads="1"/>
          </p:cNvSpPr>
          <p:nvPr/>
        </p:nvSpPr>
        <p:spPr bwMode="auto">
          <a:xfrm>
            <a:off x="684213" y="2211388"/>
            <a:ext cx="6099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cs typeface="Arial" panose="020B0604020202020204" pitchFamily="34" charset="0"/>
              </a:rPr>
              <a:t>15 ×39+45 ×39		</a:t>
            </a:r>
            <a:r>
              <a:rPr lang="zh-CN" altLang="en-US" sz="2400" b="1">
                <a:cs typeface="Arial" panose="020B0604020202020204" pitchFamily="34" charset="0"/>
              </a:rPr>
              <a:t>（</a:t>
            </a:r>
            <a:r>
              <a:rPr lang="en-US" altLang="zh-CN" sz="2400" b="1">
                <a:cs typeface="Arial" panose="020B0604020202020204" pitchFamily="34" charset="0"/>
              </a:rPr>
              <a:t>15+45</a:t>
            </a:r>
            <a:r>
              <a:rPr lang="zh-CN" altLang="en-US" sz="2400" b="1">
                <a:cs typeface="Arial" panose="020B0604020202020204" pitchFamily="34" charset="0"/>
              </a:rPr>
              <a:t>）</a:t>
            </a:r>
            <a:r>
              <a:rPr lang="en-US" altLang="zh-CN" sz="2400" b="1">
                <a:cs typeface="Arial" panose="020B0604020202020204" pitchFamily="34" charset="0"/>
              </a:rPr>
              <a:t> ×39</a:t>
            </a:r>
            <a:endParaRPr lang="zh-CN" altLang="en-US" sz="2400" b="1">
              <a:cs typeface="Arial" panose="020B0604020202020204" pitchFamily="34" charset="0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684213" y="2716213"/>
            <a:ext cx="5480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cs typeface="Arial" panose="020B0604020202020204" pitchFamily="34" charset="0"/>
              </a:rPr>
              <a:t>74 ×</a:t>
            </a:r>
            <a:r>
              <a:rPr lang="zh-CN" altLang="en-US" sz="2400" b="1">
                <a:cs typeface="Arial" panose="020B0604020202020204" pitchFamily="34" charset="0"/>
              </a:rPr>
              <a:t>（</a:t>
            </a:r>
            <a:r>
              <a:rPr lang="en-US" altLang="zh-CN" sz="2400" b="1">
                <a:cs typeface="Arial" panose="020B0604020202020204" pitchFamily="34" charset="0"/>
              </a:rPr>
              <a:t>20+1</a:t>
            </a:r>
            <a:r>
              <a:rPr lang="zh-CN" altLang="en-US" sz="2400" b="1">
                <a:cs typeface="Arial" panose="020B0604020202020204" pitchFamily="34" charset="0"/>
              </a:rPr>
              <a:t>）</a:t>
            </a:r>
            <a:r>
              <a:rPr lang="en-US" altLang="zh-CN" sz="2400" b="1">
                <a:cs typeface="Arial" panose="020B0604020202020204" pitchFamily="34" charset="0"/>
              </a:rPr>
              <a:t>		74 ×20+74</a:t>
            </a:r>
            <a:endParaRPr lang="zh-CN" altLang="en-US" sz="2400" b="1">
              <a:cs typeface="Arial" panose="020B0604020202020204" pitchFamily="34" charset="0"/>
            </a:endParaRPr>
          </a:p>
        </p:txBody>
      </p:sp>
      <p:sp>
        <p:nvSpPr>
          <p:cNvPr id="28" name="TextBox 7"/>
          <p:cNvSpPr txBox="1">
            <a:spLocks noChangeArrowheads="1"/>
          </p:cNvSpPr>
          <p:nvPr/>
        </p:nvSpPr>
        <p:spPr bwMode="auto">
          <a:xfrm>
            <a:off x="684213" y="3219450"/>
            <a:ext cx="6099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cs typeface="Arial" panose="020B0604020202020204" pitchFamily="34" charset="0"/>
              </a:rPr>
              <a:t>40 ×50+50 ×90		40 ×</a:t>
            </a:r>
            <a:r>
              <a:rPr lang="zh-CN" altLang="en-US" sz="2400" b="1">
                <a:cs typeface="Arial" panose="020B0604020202020204" pitchFamily="34" charset="0"/>
              </a:rPr>
              <a:t>（</a:t>
            </a:r>
            <a:r>
              <a:rPr lang="en-US" altLang="zh-CN" sz="2400" b="1">
                <a:cs typeface="Arial" panose="020B0604020202020204" pitchFamily="34" charset="0"/>
              </a:rPr>
              <a:t>50+90</a:t>
            </a:r>
            <a:r>
              <a:rPr lang="zh-CN" altLang="en-US" sz="2400" b="1">
                <a:cs typeface="Arial" panose="020B0604020202020204" pitchFamily="34" charset="0"/>
              </a:rPr>
              <a:t>）</a:t>
            </a:r>
            <a:endParaRPr lang="zh-CN" altLang="en-US" sz="2400" b="1"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08850" y="1708150"/>
            <a:ext cx="358775" cy="358775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308850" y="2235200"/>
            <a:ext cx="358775" cy="36036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308850" y="2763838"/>
            <a:ext cx="358775" cy="360362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7308850" y="3292475"/>
            <a:ext cx="358775" cy="358775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7235825" y="1635125"/>
            <a:ext cx="49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6699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√</a:t>
            </a: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7235825" y="2211388"/>
            <a:ext cx="495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6699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√</a:t>
            </a: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245350" y="2719388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6699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√</a:t>
            </a:r>
            <a:endParaRPr lang="zh-CN" altLang="en-US">
              <a:cs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2"/>
          <p:cNvSpPr/>
          <p:nvPr/>
        </p:nvSpPr>
        <p:spPr>
          <a:xfrm>
            <a:off x="339690" y="2715766"/>
            <a:ext cx="8552790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问题：根据题意，你能列式计算吗？说一说你这样计算的理由。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6" name="Text Box 7"/>
          <p:cNvSpPr txBox="1"/>
          <p:nvPr/>
        </p:nvSpPr>
        <p:spPr>
          <a:xfrm>
            <a:off x="2135237" y="3291830"/>
            <a:ext cx="3444875" cy="142192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）</a:t>
            </a:r>
            <a:r>
              <a:rPr lang="en-US" altLang="zh-CN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×60</a:t>
            </a:r>
            <a:endParaRPr lang="en-US" altLang="zh-CN" sz="24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＝</a:t>
            </a:r>
            <a:r>
              <a:rPr lang="en-US" altLang="zh-CN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120×60</a:t>
            </a:r>
            <a:endParaRPr lang="en-US" altLang="zh-CN" sz="24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＝</a:t>
            </a:r>
            <a:r>
              <a:rPr lang="en-US" altLang="zh-CN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7200</a:t>
            </a:r>
            <a:r>
              <a:rPr lang="zh-CN" altLang="en-US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（元）</a:t>
            </a:r>
            <a:endParaRPr lang="zh-CN" altLang="en-US" sz="24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2"/>
          <p:cNvSpPr/>
          <p:nvPr/>
        </p:nvSpPr>
        <p:spPr>
          <a:xfrm>
            <a:off x="251520" y="3291830"/>
            <a:ext cx="1831670" cy="128979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可以凑整</a:t>
            </a:r>
            <a:r>
              <a:rPr lang="zh-CN" altLang="en-US" sz="24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，计算</a:t>
            </a:r>
            <a:r>
              <a:rPr lang="zh-CN" altLang="en-US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比较简便。</a:t>
            </a:r>
            <a:endParaRPr lang="zh-CN" altLang="en-US" sz="24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8" name="Rectangle 2"/>
          <p:cNvSpPr/>
          <p:nvPr/>
        </p:nvSpPr>
        <p:spPr>
          <a:xfrm>
            <a:off x="433194" y="411510"/>
            <a:ext cx="7632700" cy="565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李阿姨购进了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套这种运动服，花了多少钱？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37109" y="987574"/>
            <a:ext cx="5183163" cy="1845006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2" name="Text Box 7"/>
          <p:cNvSpPr txBox="1"/>
          <p:nvPr/>
        </p:nvSpPr>
        <p:spPr>
          <a:xfrm>
            <a:off x="4932040" y="3291830"/>
            <a:ext cx="3444875" cy="142192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75 </a:t>
            </a:r>
            <a:r>
              <a:rPr lang="en-US" altLang="zh-CN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×60</a:t>
            </a:r>
            <a:r>
              <a:rPr lang="en-US" altLang="zh-CN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en-US" altLang="zh-CN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×60</a:t>
            </a:r>
            <a:endParaRPr lang="en-US" altLang="zh-CN" sz="24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＝</a:t>
            </a:r>
            <a:r>
              <a:rPr lang="en-US" altLang="zh-CN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4500×2700</a:t>
            </a:r>
            <a:endParaRPr lang="en-US" altLang="zh-CN" sz="24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＝</a:t>
            </a:r>
            <a:r>
              <a:rPr lang="en-US" altLang="zh-CN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7200</a:t>
            </a:r>
            <a:r>
              <a:rPr lang="zh-CN" altLang="en-US" sz="2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（元）</a:t>
            </a:r>
            <a:endParaRPr lang="zh-CN" altLang="en-US" sz="24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文本框 1510408"/>
          <p:cNvSpPr txBox="1"/>
          <p:nvPr/>
        </p:nvSpPr>
        <p:spPr>
          <a:xfrm>
            <a:off x="2332036" y="4581622"/>
            <a:ext cx="434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答：李阿姨花了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"/>
          <p:cNvGrpSpPr/>
          <p:nvPr/>
        </p:nvGrpSpPr>
        <p:grpSpPr>
          <a:xfrm>
            <a:off x="7991475" y="6797675"/>
            <a:ext cx="1152525" cy="288925"/>
            <a:chOff x="476" y="73"/>
            <a:chExt cx="726" cy="182"/>
          </a:xfrm>
        </p:grpSpPr>
        <p:sp>
          <p:nvSpPr>
            <p:cNvPr id="23" name="AutoShape 3">
              <a:hlinkClick r:id="" action="ppaction://hlinkshowjump?jump=nextslide"/>
            </p:cNvPr>
            <p:cNvSpPr/>
            <p:nvPr/>
          </p:nvSpPr>
          <p:spPr>
            <a:xfrm>
              <a:off x="884" y="73"/>
              <a:ext cx="318" cy="182"/>
            </a:xfrm>
            <a:prstGeom prst="rightArrow">
              <a:avLst>
                <a:gd name="adj1" fmla="val 50000"/>
                <a:gd name="adj2" fmla="val 43665"/>
              </a:avLst>
            </a:prstGeom>
            <a:noFill/>
            <a:ln w="9525" cap="flat" cmpd="sng">
              <a:solidFill>
                <a:srgbClr val="FFCC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AutoShape 4">
              <a:hlinkClick r:id="" action="ppaction://hlinkshowjump?jump=previousslide"/>
            </p:cNvPr>
            <p:cNvSpPr/>
            <p:nvPr/>
          </p:nvSpPr>
          <p:spPr>
            <a:xfrm rot="10800000">
              <a:off x="476" y="73"/>
              <a:ext cx="318" cy="182"/>
            </a:xfrm>
            <a:prstGeom prst="rightArrow">
              <a:avLst>
                <a:gd name="adj1" fmla="val 50000"/>
                <a:gd name="adj2" fmla="val 43665"/>
              </a:avLst>
            </a:prstGeom>
            <a:noFill/>
            <a:ln w="9525" cap="flat" cmpd="sng">
              <a:solidFill>
                <a:srgbClr val="FFCC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wrap="none" anchor="ctr"/>
            <a:lstStyle/>
            <a:p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Text Box 7"/>
          <p:cNvSpPr txBox="1"/>
          <p:nvPr/>
        </p:nvSpPr>
        <p:spPr>
          <a:xfrm>
            <a:off x="907110" y="843558"/>
            <a:ext cx="295215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(100+5) × 12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8"/>
          <p:cNvSpPr txBox="1"/>
          <p:nvPr/>
        </p:nvSpPr>
        <p:spPr>
          <a:xfrm>
            <a:off x="5147469" y="2810341"/>
            <a:ext cx="230505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 × 22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9"/>
          <p:cNvSpPr txBox="1"/>
          <p:nvPr/>
        </p:nvSpPr>
        <p:spPr>
          <a:xfrm>
            <a:off x="860682" y="2778471"/>
            <a:ext cx="2233612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 × 205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0"/>
          <p:cNvSpPr txBox="1"/>
          <p:nvPr/>
        </p:nvSpPr>
        <p:spPr>
          <a:xfrm>
            <a:off x="5003800" y="965131"/>
            <a:ext cx="25209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(40+4 )× 25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540104"/>
          <p:cNvSpPr txBox="1"/>
          <p:nvPr/>
        </p:nvSpPr>
        <p:spPr>
          <a:xfrm>
            <a:off x="691210" y="1348383"/>
            <a:ext cx="2952750" cy="15696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400" b="1" dirty="0">
                <a:solidFill>
                  <a:srgbClr val="99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× 12+</a:t>
            </a:r>
            <a:r>
              <a:rPr lang="en-US" altLang="zh-CN" sz="2400" b="1" dirty="0">
                <a:solidFill>
                  <a:srgbClr val="99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 12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1200+60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1260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1540105"/>
          <p:cNvSpPr txBox="1"/>
          <p:nvPr/>
        </p:nvSpPr>
        <p:spPr>
          <a:xfrm>
            <a:off x="4787900" y="1366778"/>
            <a:ext cx="3024188" cy="15696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400" b="1" dirty="0">
                <a:solidFill>
                  <a:srgbClr val="99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 25+</a:t>
            </a:r>
            <a:r>
              <a:rPr lang="en-US" altLang="zh-CN" sz="2400" b="1" dirty="0">
                <a:solidFill>
                  <a:srgbClr val="99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× 25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1000+100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1100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1540106"/>
          <p:cNvSpPr txBox="1"/>
          <p:nvPr/>
        </p:nvSpPr>
        <p:spPr>
          <a:xfrm>
            <a:off x="467544" y="346336"/>
            <a:ext cx="66960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乘法分配律计算下面各题。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1540107"/>
          <p:cNvSpPr txBox="1"/>
          <p:nvPr/>
        </p:nvSpPr>
        <p:spPr>
          <a:xfrm>
            <a:off x="571757" y="3281709"/>
            <a:ext cx="3095625" cy="15696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24 ×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200+5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24× 200+24 × 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4800+120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4920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1540108"/>
          <p:cNvSpPr txBox="1"/>
          <p:nvPr/>
        </p:nvSpPr>
        <p:spPr>
          <a:xfrm>
            <a:off x="4860132" y="3313579"/>
            <a:ext cx="3097212" cy="15696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35 ×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20+2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35× 20+35 ×2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700+70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770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2" grpId="0"/>
      <p:bldP spid="33" grpId="0"/>
    </p:bldLst>
  </p:timing>
</p:sld>
</file>

<file path=ppt/tags/tag1.xml><?xml version="1.0" encoding="utf-8"?>
<p:tagLst xmlns:p="http://schemas.openxmlformats.org/presentationml/2006/main">
  <p:tag name="KSO_WPP_MARK_KEY" val="3adc7880-380c-4c2a-8620-4ee72428f0b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1259</Words>
  <Application>WPS 演示</Application>
  <PresentationFormat>全屏显示(16:9)</PresentationFormat>
  <Paragraphs>229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小树</cp:lastModifiedBy>
  <cp:revision>15</cp:revision>
  <dcterms:created xsi:type="dcterms:W3CDTF">2017-03-17T02:28:00Z</dcterms:created>
  <dcterms:modified xsi:type="dcterms:W3CDTF">2023-02-07T03:29:48Z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8F0E516AA7FC47D3AD1EA63E57976E70</vt:lpwstr>
  </property>
</Properties>
</file>