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9" r:id="rId3"/>
    <p:sldId id="510" r:id="rId4"/>
    <p:sldId id="472" r:id="rId5"/>
    <p:sldId id="544" r:id="rId7"/>
    <p:sldId id="542" r:id="rId8"/>
    <p:sldId id="546" r:id="rId9"/>
    <p:sldId id="547" r:id="rId10"/>
    <p:sldId id="548" r:id="rId11"/>
    <p:sldId id="532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楷体_GB2312" panose="0201060903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10.fntdata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运算律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运用乘法分配律简便计算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2.png"/><Relationship Id="rId5" Type="http://schemas.openxmlformats.org/officeDocument/2006/relationships/image" Target="../media/image4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37747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应用乘法分配律进行简便计算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7045" y="516470"/>
            <a:ext cx="136960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运算律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43608" y="2361967"/>
            <a:ext cx="6696744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个数的和与一个数相乘，等于这两个数分别与这个数相乘，再把两个乘积相加。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>
            <a:off x="7236296" y="2500535"/>
            <a:ext cx="712695" cy="94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129506"/>
            <a:ext cx="3881438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042988" y="2856706"/>
            <a:ext cx="805029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6"/>
          <p:cNvSpPr>
            <a:spLocks noChangeArrowheads="1"/>
          </p:cNvSpPr>
          <p:nvPr/>
        </p:nvSpPr>
        <p:spPr bwMode="auto">
          <a:xfrm>
            <a:off x="2124075" y="2856706"/>
            <a:ext cx="805029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500563" y="1275606"/>
            <a:ext cx="1871637" cy="730796"/>
          </a:xfrm>
          <a:prstGeom prst="wedgeRoundRectCallout">
            <a:avLst>
              <a:gd name="adj1" fmla="val -62899"/>
              <a:gd name="adj2" fmla="val 1154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副中国象棋。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 bwMode="auto">
          <a:xfrm>
            <a:off x="5292080" y="2509043"/>
            <a:ext cx="1615133" cy="717550"/>
          </a:xfrm>
          <a:prstGeom prst="wedgeRoundRectCallout">
            <a:avLst>
              <a:gd name="adj1" fmla="val 70856"/>
              <a:gd name="adj2" fmla="val 11391"/>
              <a:gd name="adj3" fmla="val 16667"/>
            </a:avLst>
          </a:prstGeom>
          <a:noFill/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一共要付多少元？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2700338" y="3807618"/>
            <a:ext cx="1530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/>
              <a:t>32×102=</a:t>
            </a:r>
            <a:endParaRPr lang="zh-CN" altLang="en-US" sz="240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4284663" y="4225131"/>
            <a:ext cx="79216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5043488" y="3763168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（元）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8" descr="C:\Users\jinse\Desktop\课件样例\人物图\64.jpg"/>
          <p:cNvPicPr>
            <a:picLocks noChangeAspect="1" noChangeArrowheads="1"/>
          </p:cNvPicPr>
          <p:nvPr/>
        </p:nvPicPr>
        <p:blipFill rotWithShape="1">
          <a:blip r:embed="rId1" cstate="email"/>
          <a:srcRect l="23109" t="17511" r="19374" b="28963"/>
          <a:stretch>
            <a:fillRect/>
          </a:stretch>
        </p:blipFill>
        <p:spPr bwMode="auto">
          <a:xfrm>
            <a:off x="3220640" y="2021612"/>
            <a:ext cx="768148" cy="63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email"/>
          <a:srcRect l="20121" t="17277" r="31326" b="8395"/>
          <a:stretch>
            <a:fillRect/>
          </a:stretch>
        </p:blipFill>
        <p:spPr bwMode="auto">
          <a:xfrm>
            <a:off x="7191156" y="2046348"/>
            <a:ext cx="523982" cy="64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jinse\Desktop\课件样例\人物图\47.jpg"/>
          <p:cNvPicPr>
            <a:picLocks noChangeAspect="1" noChangeArrowheads="1"/>
          </p:cNvPicPr>
          <p:nvPr/>
        </p:nvPicPr>
        <p:blipFill rotWithShape="1">
          <a:blip r:embed="rId3" cstate="email"/>
          <a:srcRect l="30952" t="15408" r="32073" b="15406"/>
          <a:stretch>
            <a:fillRect/>
          </a:stretch>
        </p:blipFill>
        <p:spPr bwMode="auto">
          <a:xfrm flipH="1">
            <a:off x="8244408" y="3003798"/>
            <a:ext cx="665630" cy="99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4" cstate="email"/>
          <a:srcRect l="29085" t="24289" r="32446" b="14004"/>
          <a:stretch>
            <a:fillRect/>
          </a:stretch>
        </p:blipFill>
        <p:spPr bwMode="auto">
          <a:xfrm>
            <a:off x="1403648" y="1968663"/>
            <a:ext cx="533580" cy="68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5" cstate="email"/>
          <a:srcRect l="33567" t="18679" r="26844" b="15407"/>
          <a:stretch>
            <a:fillRect/>
          </a:stretch>
        </p:blipFill>
        <p:spPr bwMode="auto">
          <a:xfrm flipH="1">
            <a:off x="268984" y="3419000"/>
            <a:ext cx="579917" cy="77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5899895" y="1017049"/>
            <a:ext cx="2222500" cy="172878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53520" y="1018636"/>
            <a:ext cx="2735262" cy="17272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5961807" y="1069436"/>
            <a:ext cx="2120692" cy="1070266"/>
          </a:xfrm>
          <a:prstGeom prst="wedgeRoundRectCallout">
            <a:avLst>
              <a:gd name="adj1" fmla="val 1265"/>
              <a:gd name="adj2" fmla="val 64117"/>
              <a:gd name="adj3" fmla="val 16667"/>
            </a:avLst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，再算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9632" y="1017049"/>
            <a:ext cx="1893888" cy="169871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1619672" y="1137699"/>
            <a:ext cx="1421135" cy="677862"/>
          </a:xfrm>
          <a:prstGeom prst="wedgeRoundRectCallout">
            <a:avLst>
              <a:gd name="adj1" fmla="val -19834"/>
              <a:gd name="adj2" fmla="val 68169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可以用竖式计算。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3296395" y="1105950"/>
            <a:ext cx="2447925" cy="1033752"/>
          </a:xfrm>
          <a:prstGeom prst="wedgeRoundRectCallout">
            <a:avLst>
              <a:gd name="adj1" fmla="val -22230"/>
              <a:gd name="adj2" fmla="val 62990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3200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副是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元，一共是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3264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968674" y="3373196"/>
            <a:ext cx="1808745" cy="849015"/>
          </a:xfrm>
          <a:prstGeom prst="wedgeRoundRectCallout">
            <a:avLst>
              <a:gd name="adj1" fmla="val -60423"/>
              <a:gd name="adj2" fmla="val 5019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你能完成下面的计算吗？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3014062" y="2859782"/>
            <a:ext cx="1271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32×102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6"/>
          <p:cNvSpPr txBox="1">
            <a:spLocks noChangeArrowheads="1"/>
          </p:cNvSpPr>
          <p:nvPr/>
        </p:nvSpPr>
        <p:spPr bwMode="auto">
          <a:xfrm>
            <a:off x="2755300" y="3162995"/>
            <a:ext cx="25138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32×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32×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3200+64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3264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04625" y="3578920"/>
            <a:ext cx="568325" cy="36988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01625" y="3578920"/>
            <a:ext cx="458787" cy="36988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3"/>
          <p:cNvSpPr>
            <a:spLocks noChangeArrowheads="1"/>
          </p:cNvSpPr>
          <p:nvPr/>
        </p:nvSpPr>
        <p:spPr bwMode="auto">
          <a:xfrm>
            <a:off x="3636362" y="3532882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5163537" y="353129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6100781" y="2931790"/>
            <a:ext cx="2071619" cy="1104577"/>
          </a:xfrm>
          <a:prstGeom prst="wedgeRoundRectCallout">
            <a:avLst>
              <a:gd name="adj1" fmla="val 57292"/>
              <a:gd name="adj2" fmla="val -24435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这样算简便吗？应用了什么运算律？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9" grpId="0" animBg="1"/>
      <p:bldP spid="30" grpId="0"/>
      <p:bldP spid="36" grpId="0" animBg="1"/>
      <p:bldP spid="38" grpId="0" animBg="1"/>
      <p:bldP spid="46" grpId="0"/>
      <p:bldP spid="47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26522" y="699542"/>
            <a:ext cx="72418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用简便方法计算，并说说应用了什么运算律。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2484438" y="1708150"/>
            <a:ext cx="2524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46×12 + 54×12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2195513" y="2211388"/>
            <a:ext cx="23567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46+54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</a:t>
            </a:r>
            <a:endParaRPr lang="en-US" altLang="zh-CN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1200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651500" y="2284413"/>
            <a:ext cx="173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endParaRPr lang="zh-CN" altLang="en-US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64381" y="1059582"/>
            <a:ext cx="61430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   里填数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   里填运算符号。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19672" y="1141010"/>
            <a:ext cx="360363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79912" y="1059582"/>
            <a:ext cx="431800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5"/>
          <p:cNvSpPr>
            <a:spLocks noChangeArrowheads="1"/>
          </p:cNvSpPr>
          <p:nvPr/>
        </p:nvSpPr>
        <p:spPr bwMode="auto">
          <a:xfrm>
            <a:off x="1043608" y="1875656"/>
            <a:ext cx="5173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40+7</a:t>
            </a:r>
            <a:r>
              <a:rPr lang="zh-CN" altLang="en-US" sz="2400" b="1" dirty="0">
                <a:solidFill>
                  <a:srgbClr val="000000"/>
                </a:solidFill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×12 =</a:t>
            </a:r>
            <a:endParaRPr lang="en-US" altLang="zh-CN" sz="24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29×56 + 56×31 = </a:t>
            </a:r>
            <a:r>
              <a:rPr lang="zh-CN" altLang="en-US" sz="24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（                      ）</a:t>
            </a:r>
            <a:endParaRPr lang="zh-CN" altLang="en-US" sz="2400" b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01020" y="1959793"/>
            <a:ext cx="358775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601070" y="1924868"/>
            <a:ext cx="431800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072557" y="1959793"/>
            <a:ext cx="360363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472607" y="1924868"/>
            <a:ext cx="431800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944095" y="1959793"/>
            <a:ext cx="360362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344145" y="1924868"/>
            <a:ext cx="431800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817220" y="1959793"/>
            <a:ext cx="358775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851349" y="2643758"/>
            <a:ext cx="360363" cy="3603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284216" y="2644006"/>
            <a:ext cx="431800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860032" y="2643758"/>
            <a:ext cx="360362" cy="3603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519563" y="2608039"/>
            <a:ext cx="433388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017613" y="2636480"/>
            <a:ext cx="360363" cy="3603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134345" y="1923678"/>
            <a:ext cx="528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40</a:t>
            </a:r>
            <a:endParaRPr lang="zh-CN" altLang="en-US"/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494907" y="1888356"/>
            <a:ext cx="365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endParaRPr lang="zh-CN" altLang="en-US" dirty="0"/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932040" y="1965772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7</a:t>
            </a:r>
            <a:endParaRPr lang="zh-CN" altLang="en-US" dirty="0"/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5302424" y="1965772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×</a:t>
            </a:r>
            <a:endParaRPr lang="zh-CN" altLang="en-US" dirty="0"/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586782" y="192367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×</a:t>
            </a:r>
            <a:endParaRPr lang="zh-CN" altLang="en-US" dirty="0"/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995936" y="1965772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12</a:t>
            </a:r>
            <a:endParaRPr lang="zh-CN" altLang="en-US" dirty="0"/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736257" y="1965772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12</a:t>
            </a:r>
            <a:endParaRPr lang="zh-CN" altLang="en-US" dirty="0"/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3779912" y="2615431"/>
            <a:ext cx="52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29</a:t>
            </a:r>
            <a:endParaRPr lang="zh-CN" altLang="en-US" dirty="0"/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788024" y="2615431"/>
            <a:ext cx="612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31 </a:t>
            </a:r>
            <a:endParaRPr lang="zh-CN" altLang="en-US" dirty="0"/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352479" y="2643758"/>
            <a:ext cx="363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+</a:t>
            </a:r>
            <a:endParaRPr lang="zh-CN" altLang="en-US" dirty="0"/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5518448" y="2615431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×</a:t>
            </a:r>
            <a:endParaRPr lang="zh-CN" altLang="en-US" dirty="0"/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940152" y="2615431"/>
            <a:ext cx="52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56</a:t>
            </a:r>
            <a:endParaRPr lang="zh-CN" altLang="en-US" dirty="0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5573" y="540274"/>
            <a:ext cx="38940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用简便方法计算。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94133" y="1275606"/>
            <a:ext cx="4572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cs typeface="Arial" panose="020B0604020202020204" pitchFamily="34" charset="0"/>
              </a:rPr>
              <a:t>43×201</a:t>
            </a:r>
            <a:endParaRPr lang="en-US" altLang="zh-CN" sz="2400" b="1">
              <a:cs typeface="Arial" panose="020B0604020202020204" pitchFamily="34" charset="0"/>
            </a:endParaRPr>
          </a:p>
          <a:p>
            <a:endParaRPr lang="en-US" altLang="zh-CN" sz="2400" b="1">
              <a:cs typeface="Arial" panose="020B0604020202020204" pitchFamily="34" charset="0"/>
            </a:endParaRPr>
          </a:p>
          <a:p>
            <a:endParaRPr lang="en-US" altLang="zh-CN" sz="2400" b="1">
              <a:cs typeface="Arial" panose="020B0604020202020204" pitchFamily="34" charset="0"/>
            </a:endParaRPr>
          </a:p>
          <a:p>
            <a:endParaRPr lang="en-US" altLang="zh-CN" sz="2400" b="1">
              <a:cs typeface="Arial" panose="020B0604020202020204" pitchFamily="34" charset="0"/>
            </a:endParaRPr>
          </a:p>
          <a:p>
            <a:r>
              <a:rPr lang="en-US" altLang="zh-CN" sz="2400" b="1">
                <a:cs typeface="Arial" panose="020B0604020202020204" pitchFamily="34" charset="0"/>
              </a:rPr>
              <a:t>304×22</a:t>
            </a:r>
            <a:endParaRPr lang="en-US" altLang="zh-CN" sz="2400" b="1">
              <a:cs typeface="Arial" panose="020B0604020202020204" pitchFamily="34" charset="0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2934146" y="1275606"/>
            <a:ext cx="29527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87×12 + 13×12</a:t>
            </a:r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38×32 + 68×38</a:t>
            </a:r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607621" y="1275606"/>
            <a:ext cx="24288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15×</a:t>
            </a:r>
            <a:r>
              <a:rPr lang="zh-CN" altLang="en-US" sz="2400" b="1">
                <a:solidFill>
                  <a:srgbClr val="000000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20 + 3</a:t>
            </a:r>
            <a:r>
              <a:rPr lang="zh-CN" altLang="en-US" sz="2400" b="1">
                <a:solidFill>
                  <a:srgbClr val="000000"/>
                </a:solidFill>
                <a:cs typeface="Arial" panose="020B0604020202020204" pitchFamily="34" charset="0"/>
              </a:rPr>
              <a:t>）</a:t>
            </a:r>
            <a:endParaRPr lang="zh-CN" altLang="en-US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altLang="zh-CN" sz="24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zh-CN" altLang="en-US" sz="2400" b="1">
                <a:solidFill>
                  <a:srgbClr val="000000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30 + 4</a:t>
            </a:r>
            <a:r>
              <a:rPr lang="zh-CN" altLang="en-US" sz="2400" b="1">
                <a:solidFill>
                  <a:srgbClr val="000000"/>
                </a:solidFill>
                <a:cs typeface="Arial" panose="020B0604020202020204" pitchFamily="34" charset="0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×25</a:t>
            </a:r>
            <a:endParaRPr lang="zh-CN" altLang="en-US" sz="24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56021" y="1585168"/>
            <a:ext cx="2419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=43×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200+1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）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=43 ×200+43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=8600+43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=8643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2718246" y="1635968"/>
            <a:ext cx="24193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87+13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）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×12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=100×12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=1200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6463158" y="1635968"/>
            <a:ext cx="24177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=15 × 20+15 × 3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=300+45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=345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90933" y="3075831"/>
            <a:ext cx="2417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300+4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）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×22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=300 ×22+4 ×22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=6600+88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=6688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791271" y="3075831"/>
            <a:ext cx="24177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32+68</a:t>
            </a:r>
            <a:r>
              <a:rPr lang="zh-CN" altLang="en-US" b="1">
                <a:solidFill>
                  <a:srgbClr val="0070C0"/>
                </a:solidFill>
                <a:cs typeface="Arial" panose="020B0604020202020204" pitchFamily="34" charset="0"/>
              </a:rPr>
              <a:t>）</a:t>
            </a:r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×38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=100×38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=3800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6545708" y="3132981"/>
            <a:ext cx="24193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=30 × 25+4×25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=750+100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en-US" altLang="zh-CN" b="1">
                <a:solidFill>
                  <a:srgbClr val="0070C0"/>
                </a:solidFill>
                <a:cs typeface="Arial" panose="020B0604020202020204" pitchFamily="34" charset="0"/>
              </a:rPr>
              <a:t>=850</a:t>
            </a:r>
            <a:endParaRPr lang="en-US" altLang="zh-CN" b="1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08773" y="1594146"/>
            <a:ext cx="34956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95536" y="483518"/>
            <a:ext cx="8207375" cy="9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大扫除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时，平均每个教室用水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升，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个教室共用水多少升？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413651" y="1419622"/>
            <a:ext cx="125897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102×15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1011670" y="1883468"/>
            <a:ext cx="233619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×15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992082" y="2319441"/>
            <a:ext cx="233619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=100×15+2×15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981851" y="2783287"/>
            <a:ext cx="141286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=1500+30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981851" y="3247133"/>
            <a:ext cx="1874529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=1530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827584" y="3795886"/>
            <a:ext cx="4182853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个教室共用水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1530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395536" y="404962"/>
            <a:ext cx="8229600" cy="582612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用简便方法计算。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内容占位符 3"/>
          <p:cNvSpPr txBox="1"/>
          <p:nvPr/>
        </p:nvSpPr>
        <p:spPr>
          <a:xfrm>
            <a:off x="428625" y="1143000"/>
            <a:ext cx="8229600" cy="3842335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 ×7+62 ×7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 ×29+16 ×21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38+62</a:t>
            </a: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×7</a:t>
            </a:r>
            <a:endParaRPr lang="zh-CN" altLang="en-US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×23+5 ×37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152 ×8+148 ×8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72000" y="1714500"/>
            <a:ext cx="3571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29+21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×16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71485" y="1995686"/>
            <a:ext cx="2428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 ×7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1396" y="2506124"/>
            <a:ext cx="1857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26460" y="2132633"/>
            <a:ext cx="2071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50×16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739174" y="2516832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08243" y="3309232"/>
            <a:ext cx="3214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23+37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8243" y="3723878"/>
            <a:ext cx="2143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5×60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08243" y="4155926"/>
            <a:ext cx="1357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679157" y="3309231"/>
            <a:ext cx="3929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152+148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×8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691144" y="3723878"/>
            <a:ext cx="200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300×8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691144" y="4227934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  <p:bldP spid="17" grpId="0" build="p"/>
      <p:bldP spid="18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23528" y="699542"/>
            <a:ext cx="82089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店运来苹果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箱，香蕉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箱。两种水果每箱都重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千克。运来的苹果和香蕉一共重多少千克？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22826" y="1995686"/>
            <a:ext cx="23899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18+22</a:t>
            </a:r>
            <a:r>
              <a:rPr lang="zh-CN" altLang="en-US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×15</a:t>
            </a:r>
            <a:endParaRPr lang="zh-CN" altLang="en-US" sz="2400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44341" y="2457350"/>
            <a:ext cx="3571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=40×15</a:t>
            </a:r>
            <a:endParaRPr lang="zh-CN" altLang="en-US" sz="2400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57611" y="2905049"/>
            <a:ext cx="3214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=600</a:t>
            </a:r>
            <a:r>
              <a:rPr lang="zh-CN" altLang="en-US" sz="2400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604286" y="3579861"/>
            <a:ext cx="5647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答：运来的苹果和香蕉一共重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6" grpId="0" build="p"/>
    </p:bldLst>
  </p:timing>
</p:sld>
</file>

<file path=ppt/tags/tag1.xml><?xml version="1.0" encoding="utf-8"?>
<p:tagLst xmlns:p="http://schemas.openxmlformats.org/presentationml/2006/main">
  <p:tag name="KSO_WPP_MARK_KEY" val="6a30a976-7d06-419f-a31e-4238b2e41c0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WPS 演示</Application>
  <PresentationFormat>全屏显示(16:9)</PresentationFormat>
  <Paragraphs>238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楷体_GB2312</vt:lpstr>
      <vt:lpstr>幼圆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2023-02-07T03:30:40Z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59305912C8FA461796124A0D3A3D3EC4</vt:lpwstr>
  </property>
</Properties>
</file>