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bin" ContentType="application/vnd.openxmlformats-officedocument.oleObject"/>
  <Default Extension="wav" ContentType="audio/x-wav"/>
  <Default Extension="png" ContentType="image/png"/>
  <Default Extension="gif" ContentType="image/gif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7" r:id="rId4"/>
    <p:sldId id="258" r:id="rId5"/>
    <p:sldId id="261" r:id="rId6"/>
    <p:sldId id="264" r:id="rId7"/>
    <p:sldId id="265" r:id="rId8"/>
    <p:sldId id="267" r:id="rId9"/>
    <p:sldId id="260" r:id="rId10"/>
    <p:sldId id="266" r:id="rId11"/>
    <p:sldId id="285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9" r:id="rId23"/>
  </p:sldIdLst>
  <p:sldSz cx="12192000" cy="6858000"/>
  <p:notesSz cx="6858000" cy="9144000"/>
  <p:custDataLst>
    <p:tags r:id="rId2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5" userDrawn="1">
          <p15:clr>
            <a:srgbClr val="A4A3A4"/>
          </p15:clr>
        </p15:guide>
        <p15:guide id="2" pos="382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1C450"/>
    <a:srgbClr val="F44236"/>
    <a:srgbClr val="82A33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69" autoAdjust="0"/>
    <p:restoredTop sz="94660"/>
  </p:normalViewPr>
  <p:slideViewPr>
    <p:cSldViewPr snapToGrid="0" showGuides="1">
      <p:cViewPr varScale="1">
        <p:scale>
          <a:sx n="109" d="100"/>
          <a:sy n="109" d="100"/>
        </p:scale>
        <p:origin x="-600" y="-90"/>
      </p:cViewPr>
      <p:guideLst>
        <p:guide orient="horz" pos="2155"/>
        <p:guide pos="382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7" Type="http://schemas.openxmlformats.org/officeDocument/2006/relationships/tags" Target="tags/tag12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wmf"/></Relationship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69882" y="1296000"/>
            <a:ext cx="10852237" cy="5041355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9" Type="http://schemas.openxmlformats.org/officeDocument/2006/relationships/theme" Target="../theme/theme1.xml"/><Relationship Id="rId28" Type="http://schemas.openxmlformats.org/officeDocument/2006/relationships/tags" Target="../tags/tag11.xml"/><Relationship Id="rId27" Type="http://schemas.openxmlformats.org/officeDocument/2006/relationships/tags" Target="../tags/tag10.xml"/><Relationship Id="rId26" Type="http://schemas.openxmlformats.org/officeDocument/2006/relationships/tags" Target="../tags/tag9.xml"/><Relationship Id="rId25" Type="http://schemas.openxmlformats.org/officeDocument/2006/relationships/tags" Target="../tags/tag8.xml"/><Relationship Id="rId24" Type="http://schemas.openxmlformats.org/officeDocument/2006/relationships/tags" Target="../tags/tag7.xml"/><Relationship Id="rId23" Type="http://schemas.openxmlformats.org/officeDocument/2006/relationships/tags" Target="../tags/tag6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rotWithShape="0">
          <a:gsLst>
            <a:gs pos="0">
              <a:srgbClr val="FFFFFF"/>
            </a:gs>
            <a:gs pos="100000">
              <a:srgbClr val="DCDCDC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23"/>
            </p:custDataLst>
          </p:nvPr>
        </p:nvSpPr>
        <p:spPr>
          <a:xfrm>
            <a:off x="669882" y="432000"/>
            <a:ext cx="10852237" cy="648000"/>
          </a:xfrm>
          <a:prstGeom prst="rect">
            <a:avLst/>
          </a:prstGeom>
        </p:spPr>
        <p:txBody>
          <a:bodyPr vert="horz" lIns="101600" tIns="38100" rIns="76200" bIns="38100" rtlCol="0" anchor="ctr" anchorCtr="0">
            <a:no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4"/>
            </p:custDataLst>
          </p:nvPr>
        </p:nvSpPr>
        <p:spPr>
          <a:xfrm>
            <a:off x="669882" y="1296000"/>
            <a:ext cx="10852237" cy="5040000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5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6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7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KSO_TEMPLATE" hidden="1"/>
          <p:cNvSpPr/>
          <p:nvPr>
            <p:custDataLst>
              <p:tags r:id="rId28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800" b="1" u="none" strike="noStrike" kern="1200" cap="none" spc="200" normalizeH="0">
          <a:solidFill>
            <a:schemeClr val="tx1"/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12.GIF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image" Target="../media/image15.jpeg"/><Relationship Id="rId1" Type="http://schemas.openxmlformats.org/officeDocument/2006/relationships/image" Target="../media/image14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2" Type="http://schemas.openxmlformats.org/officeDocument/2006/relationships/image" Target="../media/image15.jpeg"/><Relationship Id="rId1" Type="http://schemas.openxmlformats.org/officeDocument/2006/relationships/image" Target="../media/image14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16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9.xml"/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0.xml"/><Relationship Id="rId2" Type="http://schemas.openxmlformats.org/officeDocument/2006/relationships/audio" Target="../media/audio2.wav"/><Relationship Id="rId1" Type="http://schemas.openxmlformats.org/officeDocument/2006/relationships/audio" Target="../media/audio1.wav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1.vml"/><Relationship Id="rId5" Type="http://schemas.openxmlformats.org/officeDocument/2006/relationships/slideLayout" Target="../slideLayouts/slideLayout21.xml"/><Relationship Id="rId4" Type="http://schemas.openxmlformats.org/officeDocument/2006/relationships/audio" Target="../media/audio2.wav"/><Relationship Id="rId3" Type="http://schemas.openxmlformats.org/officeDocument/2006/relationships/audio" Target="../media/audio1.wav"/><Relationship Id="rId2" Type="http://schemas.openxmlformats.org/officeDocument/2006/relationships/image" Target="../media/image20.wmf"/><Relationship Id="rId1" Type="http://schemas.openxmlformats.org/officeDocument/2006/relationships/oleObject" Target="../embeddings/oleObject1.bin"/></Relationships>
</file>

<file path=ppt/slides/_rels/slide2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2.xml"/><Relationship Id="rId5" Type="http://schemas.openxmlformats.org/officeDocument/2006/relationships/audio" Target="../media/audio2.wav"/><Relationship Id="rId4" Type="http://schemas.openxmlformats.org/officeDocument/2006/relationships/audio" Target="../media/audio1.wav"/><Relationship Id="rId3" Type="http://schemas.openxmlformats.org/officeDocument/2006/relationships/audio" Target="../media/audio5.wav"/><Relationship Id="rId2" Type="http://schemas.openxmlformats.org/officeDocument/2006/relationships/audio" Target="../media/audio4.wav"/><Relationship Id="rId1" Type="http://schemas.openxmlformats.org/officeDocument/2006/relationships/audio" Target="../media/audio3.wav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4.jpeg"/><Relationship Id="rId1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6.GIF"/><Relationship Id="rId1" Type="http://schemas.openxmlformats.org/officeDocument/2006/relationships/image" Target="../media/image5.GI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GIF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0.xml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-1" y="1578105"/>
            <a:ext cx="121920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600" b="1" dirty="0" smtClean="0">
                <a:solidFill>
                  <a:srgbClr val="FF0000"/>
                </a:solidFill>
              </a:rPr>
              <a:t>三</a:t>
            </a:r>
            <a:r>
              <a:rPr lang="zh-CN" altLang="en-US" sz="6600" b="1" dirty="0">
                <a:solidFill>
                  <a:srgbClr val="FF0000"/>
                </a:solidFill>
              </a:rPr>
              <a:t>角</a:t>
            </a:r>
            <a:r>
              <a:rPr lang="zh-CN" altLang="en-US" sz="6600" b="1" dirty="0">
                <a:solidFill>
                  <a:srgbClr val="FF0000"/>
                </a:solidFill>
              </a:rPr>
              <a:t>形的认识</a:t>
            </a:r>
            <a:endParaRPr lang="zh-CN" altLang="en-US" sz="6600" b="1" dirty="0">
              <a:solidFill>
                <a:srgbClr val="FF0000"/>
              </a:soli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4772750" y="3818743"/>
            <a:ext cx="2576830" cy="33718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600" dirty="0">
                <a:solidFill>
                  <a:srgbClr val="FF0000"/>
                </a:solidFill>
                <a:sym typeface="+mn-ea"/>
              </a:rPr>
              <a:t>苏教版  数学  四年级  下册</a:t>
            </a:r>
            <a:endParaRPr lang="zh-CN" altLang="en-US" sz="1600" dirty="0">
              <a:solidFill>
                <a:srgbClr val="FF0000"/>
              </a:solidFill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5588" name="Picture 2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2009775" y="2247900"/>
            <a:ext cx="3284538" cy="1822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5589" name="矩形 1"/>
          <p:cNvSpPr/>
          <p:nvPr/>
        </p:nvSpPr>
        <p:spPr>
          <a:xfrm>
            <a:off x="6031230" y="2040255"/>
            <a:ext cx="4773930" cy="203009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800" dirty="0">
                <a:ea typeface="+mn-lt"/>
              </a:rPr>
              <a:t>从三角形的一个顶点到对边的垂直线段是三角形的</a:t>
            </a:r>
            <a:r>
              <a:rPr lang="zh-CN" altLang="en-US" sz="2800" dirty="0">
                <a:solidFill>
                  <a:srgbClr val="FF6699"/>
                </a:solidFill>
                <a:ea typeface="+mn-lt"/>
              </a:rPr>
              <a:t>高</a:t>
            </a:r>
            <a:r>
              <a:rPr lang="zh-CN" altLang="en-US" sz="2800" dirty="0">
                <a:ea typeface="+mn-lt"/>
              </a:rPr>
              <a:t>，这条对边是三角形的</a:t>
            </a:r>
            <a:r>
              <a:rPr lang="zh-CN" altLang="en-US" sz="2800" dirty="0">
                <a:solidFill>
                  <a:srgbClr val="FF6699"/>
                </a:solidFill>
                <a:ea typeface="+mn-lt"/>
              </a:rPr>
              <a:t>底</a:t>
            </a:r>
            <a:r>
              <a:rPr lang="zh-CN" altLang="en-US" sz="2800" dirty="0">
                <a:ea typeface="+mn-lt"/>
              </a:rPr>
              <a:t>。</a:t>
            </a:r>
            <a:endParaRPr lang="zh-CN" altLang="en-US" sz="2800" dirty="0">
              <a:ea typeface="+mn-lt"/>
            </a:endParaRPr>
          </a:p>
        </p:txBody>
      </p:sp>
      <p:sp>
        <p:nvSpPr>
          <p:cNvPr id="17" name="圆角矩形 16"/>
          <p:cNvSpPr/>
          <p:nvPr/>
        </p:nvSpPr>
        <p:spPr>
          <a:xfrm>
            <a:off x="1946275" y="4900930"/>
            <a:ext cx="8721725" cy="1099820"/>
          </a:xfrm>
          <a:prstGeom prst="roundRect">
            <a:avLst>
              <a:gd name="adj" fmla="val 50000"/>
            </a:avLst>
          </a:pr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+mn-ea"/>
                <a:sym typeface="+mn-ea"/>
              </a:rPr>
              <a:t>有印象了吗？接下来我们带着感觉一起练习、巩固！</a:t>
            </a:r>
            <a:endParaRPr lang="zh-CN" altLang="en-US" sz="2800" dirty="0">
              <a:solidFill>
                <a:schemeClr val="bg1"/>
              </a:solidFill>
              <a:latin typeface="+mn-ea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955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955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5589" grpId="0"/>
      <p:bldP spid="17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19641" y="712306"/>
            <a:ext cx="538386" cy="593398"/>
          </a:xfrm>
          <a:custGeom>
            <a:avLst/>
            <a:gdLst>
              <a:gd name="connsiteX0" fmla="*/ 0 w 538386"/>
              <a:gd name="connsiteY0" fmla="*/ 0 h 593398"/>
              <a:gd name="connsiteX1" fmla="*/ 241687 w 538386"/>
              <a:gd name="connsiteY1" fmla="*/ 0 h 593398"/>
              <a:gd name="connsiteX2" fmla="*/ 538386 w 538386"/>
              <a:gd name="connsiteY2" fmla="*/ 296699 h 593398"/>
              <a:gd name="connsiteX3" fmla="*/ 241687 w 538386"/>
              <a:gd name="connsiteY3" fmla="*/ 593398 h 593398"/>
              <a:gd name="connsiteX4" fmla="*/ 0 w 538386"/>
              <a:gd name="connsiteY4" fmla="*/ 593398 h 593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8386" h="593398">
                <a:moveTo>
                  <a:pt x="0" y="0"/>
                </a:moveTo>
                <a:lnTo>
                  <a:pt x="241687" y="0"/>
                </a:lnTo>
                <a:cubicBezTo>
                  <a:pt x="405549" y="0"/>
                  <a:pt x="538386" y="132837"/>
                  <a:pt x="538386" y="296699"/>
                </a:cubicBezTo>
                <a:cubicBezTo>
                  <a:pt x="538386" y="460561"/>
                  <a:pt x="405549" y="593398"/>
                  <a:pt x="241687" y="593398"/>
                </a:cubicBezTo>
                <a:lnTo>
                  <a:pt x="0" y="593398"/>
                </a:lnTo>
                <a:close/>
              </a:path>
            </a:pathLst>
          </a:cu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/>
              <a:t>1</a:t>
            </a:r>
            <a:endParaRPr lang="en-US" altLang="zh-CN" sz="2800" b="1" dirty="0"/>
          </a:p>
        </p:txBody>
      </p:sp>
      <p:sp>
        <p:nvSpPr>
          <p:cNvPr id="193539" name="TextBox 4"/>
          <p:cNvSpPr txBox="1"/>
          <p:nvPr/>
        </p:nvSpPr>
        <p:spPr>
          <a:xfrm>
            <a:off x="958850" y="1799590"/>
            <a:ext cx="4980940" cy="26765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800" dirty="0">
                <a:ea typeface="+mn-lt"/>
                <a:cs typeface="+mn-lt"/>
              </a:rPr>
              <a:t>右边的方格纸上有</a:t>
            </a:r>
            <a:r>
              <a:rPr lang="en-US" altLang="zh-CN" sz="2800" dirty="0">
                <a:ea typeface="+mn-lt"/>
                <a:cs typeface="+mn-lt"/>
              </a:rPr>
              <a:t>4</a:t>
            </a:r>
            <a:r>
              <a:rPr lang="zh-CN" altLang="en-US" sz="2800" dirty="0">
                <a:ea typeface="+mn-lt"/>
                <a:cs typeface="+mn-lt"/>
              </a:rPr>
              <a:t>个点。从这</a:t>
            </a:r>
            <a:r>
              <a:rPr lang="en-US" altLang="zh-CN" sz="2800" dirty="0">
                <a:ea typeface="+mn-lt"/>
                <a:cs typeface="+mn-lt"/>
              </a:rPr>
              <a:t>4</a:t>
            </a:r>
            <a:r>
              <a:rPr lang="zh-CN" altLang="en-US" sz="2800" dirty="0">
                <a:ea typeface="+mn-lt"/>
                <a:cs typeface="+mn-lt"/>
              </a:rPr>
              <a:t>个点中任选</a:t>
            </a:r>
            <a:r>
              <a:rPr lang="en-US" altLang="zh-CN" sz="2800" dirty="0">
                <a:ea typeface="+mn-lt"/>
                <a:cs typeface="+mn-lt"/>
              </a:rPr>
              <a:t>3</a:t>
            </a:r>
            <a:r>
              <a:rPr lang="zh-CN" altLang="en-US" sz="2800" dirty="0">
                <a:ea typeface="+mn-lt"/>
                <a:cs typeface="+mn-lt"/>
              </a:rPr>
              <a:t>个作为顶点，</a:t>
            </a:r>
            <a:endParaRPr lang="zh-CN" altLang="en-US" sz="2800" dirty="0">
              <a:ea typeface="+mn-lt"/>
              <a:cs typeface="+mn-lt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800" dirty="0">
                <a:ea typeface="+mn-lt"/>
                <a:cs typeface="+mn-lt"/>
              </a:rPr>
              <a:t>都能画一个三角形吗</a:t>
            </a:r>
            <a:r>
              <a:rPr lang="en-US" altLang="zh-CN" sz="2800" dirty="0">
                <a:ea typeface="+mn-lt"/>
                <a:cs typeface="+mn-lt"/>
              </a:rPr>
              <a:t>?</a:t>
            </a:r>
            <a:r>
              <a:rPr lang="zh-CN" altLang="en-US" sz="2800" dirty="0">
                <a:ea typeface="+mn-lt"/>
                <a:cs typeface="+mn-lt"/>
              </a:rPr>
              <a:t>你有什么发现？</a:t>
            </a:r>
            <a:endParaRPr lang="zh-CN" altLang="en-US" sz="2800" dirty="0">
              <a:ea typeface="+mn-lt"/>
              <a:cs typeface="+mn-lt"/>
            </a:endParaRPr>
          </a:p>
        </p:txBody>
      </p:sp>
      <p:graphicFrame>
        <p:nvGraphicFramePr>
          <p:cNvPr id="193540" name="Group 4"/>
          <p:cNvGraphicFramePr>
            <a:graphicFrameLocks noGrp="1"/>
          </p:cNvGraphicFramePr>
          <p:nvPr/>
        </p:nvGraphicFramePr>
        <p:xfrm>
          <a:off x="6112828" y="1894523"/>
          <a:ext cx="3216275" cy="2560320"/>
        </p:xfrm>
        <a:graphic>
          <a:graphicData uri="http://schemas.openxmlformats.org/drawingml/2006/table">
            <a:tbl>
              <a:tblPr/>
              <a:tblGrid>
                <a:gridCol w="268287"/>
                <a:gridCol w="268288"/>
                <a:gridCol w="268287"/>
                <a:gridCol w="266700"/>
                <a:gridCol w="268288"/>
                <a:gridCol w="268287"/>
                <a:gridCol w="268288"/>
                <a:gridCol w="268287"/>
                <a:gridCol w="268288"/>
                <a:gridCol w="266700"/>
                <a:gridCol w="268287"/>
                <a:gridCol w="268288"/>
              </a:tblGrid>
              <a:tr h="3651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ea typeface="+mn-lt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8EB4E3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B4E3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B4E3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B4E3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ea typeface="+mn-lt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8EB4E3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B4E3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B4E3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B4E3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ea typeface="+mn-lt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8EB4E3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B4E3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B4E3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B4E3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ea typeface="+mn-lt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8EB4E3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B4E3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B4E3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B4E3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ea typeface="+mn-lt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8EB4E3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B4E3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B4E3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B4E3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ea typeface="+mn-lt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8EB4E3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B4E3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B4E3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B4E3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ea typeface="+mn-lt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8EB4E3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B4E3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B4E3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B4E3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ea typeface="+mn-lt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8EB4E3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B4E3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B4E3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B4E3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ea typeface="+mn-lt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8EB4E3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B4E3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B4E3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B4E3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ea typeface="+mn-lt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8EB4E3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B4E3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B4E3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B4E3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ea typeface="+mn-lt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8EB4E3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B4E3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B4E3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B4E3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ea typeface="+mn-lt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8EB4E3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B4E3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B4E3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B4E3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67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ea typeface="+mn-lt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8EB4E3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B4E3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B4E3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B4E3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ea typeface="+mn-lt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8EB4E3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B4E3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B4E3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B4E3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ea typeface="+mn-lt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8EB4E3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B4E3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B4E3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B4E3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ea typeface="+mn-lt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8EB4E3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B4E3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B4E3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B4E3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ea typeface="+mn-lt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8EB4E3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B4E3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B4E3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B4E3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ea typeface="+mn-lt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8EB4E3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B4E3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B4E3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B4E3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ea typeface="+mn-lt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8EB4E3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B4E3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B4E3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B4E3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ea typeface="+mn-lt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8EB4E3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B4E3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B4E3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B4E3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ea typeface="+mn-lt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8EB4E3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B4E3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B4E3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B4E3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ea typeface="+mn-lt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8EB4E3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B4E3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B4E3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B4E3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ea typeface="+mn-lt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8EB4E3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B4E3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B4E3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B4E3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ea typeface="+mn-lt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8EB4E3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B4E3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B4E3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B4E3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67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ea typeface="+mn-lt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8EB4E3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B4E3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B4E3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B4E3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ea typeface="+mn-lt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8EB4E3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B4E3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B4E3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B4E3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ea typeface="+mn-lt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8EB4E3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B4E3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B4E3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B4E3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ea typeface="+mn-lt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8EB4E3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B4E3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B4E3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B4E3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ea typeface="+mn-lt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8EB4E3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B4E3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B4E3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B4E3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ea typeface="+mn-lt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8EB4E3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B4E3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B4E3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B4E3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ea typeface="+mn-lt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8EB4E3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B4E3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B4E3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B4E3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ea typeface="+mn-lt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8EB4E3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B4E3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B4E3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B4E3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ea typeface="+mn-lt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8EB4E3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B4E3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B4E3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B4E3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ea typeface="+mn-lt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8EB4E3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B4E3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B4E3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B4E3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ea typeface="+mn-lt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8EB4E3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B4E3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B4E3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B4E3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ea typeface="+mn-lt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8EB4E3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B4E3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B4E3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B4E3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51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ea typeface="+mn-lt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8EB4E3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B4E3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B4E3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B4E3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ea typeface="+mn-lt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8EB4E3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B4E3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B4E3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B4E3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ea typeface="+mn-lt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8EB4E3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B4E3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B4E3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B4E3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ea typeface="+mn-lt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8EB4E3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B4E3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B4E3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B4E3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ea typeface="+mn-lt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8EB4E3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B4E3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B4E3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B4E3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ea typeface="+mn-lt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8EB4E3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B4E3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B4E3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B4E3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ea typeface="+mn-lt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8EB4E3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B4E3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B4E3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B4E3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ea typeface="+mn-lt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8EB4E3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B4E3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B4E3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B4E3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ea typeface="+mn-lt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8EB4E3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B4E3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B4E3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B4E3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ea typeface="+mn-lt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8EB4E3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B4E3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B4E3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B4E3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ea typeface="+mn-lt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8EB4E3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B4E3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B4E3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B4E3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ea typeface="+mn-lt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8EB4E3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B4E3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B4E3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B4E3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51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ea typeface="+mn-lt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8EB4E3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B4E3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B4E3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B4E3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ea typeface="+mn-lt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8EB4E3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B4E3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B4E3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B4E3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ea typeface="+mn-lt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8EB4E3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B4E3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B4E3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B4E3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ea typeface="+mn-lt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8EB4E3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B4E3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B4E3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B4E3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ea typeface="+mn-lt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8EB4E3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B4E3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B4E3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B4E3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ea typeface="+mn-lt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8EB4E3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B4E3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B4E3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B4E3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ea typeface="+mn-lt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8EB4E3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B4E3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B4E3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B4E3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ea typeface="+mn-lt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8EB4E3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B4E3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B4E3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B4E3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ea typeface="+mn-lt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8EB4E3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B4E3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B4E3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B4E3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ea typeface="+mn-lt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8EB4E3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B4E3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B4E3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B4E3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ea typeface="+mn-lt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8EB4E3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B4E3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B4E3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B4E3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ea typeface="+mn-lt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8EB4E3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B4E3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B4E3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B4E3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67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ea typeface="+mn-lt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8EB4E3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B4E3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B4E3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B4E3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ea typeface="+mn-lt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8EB4E3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B4E3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B4E3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B4E3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ea typeface="+mn-lt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8EB4E3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B4E3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B4E3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B4E3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ea typeface="+mn-lt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8EB4E3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B4E3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B4E3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B4E3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ea typeface="+mn-lt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8EB4E3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B4E3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B4E3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B4E3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ea typeface="+mn-lt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8EB4E3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B4E3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B4E3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B4E3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ea typeface="+mn-lt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8EB4E3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B4E3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B4E3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B4E3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ea typeface="+mn-lt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8EB4E3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B4E3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B4E3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B4E3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ea typeface="+mn-lt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8EB4E3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B4E3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B4E3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B4E3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ea typeface="+mn-lt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8EB4E3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B4E3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B4E3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B4E3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ea typeface="+mn-lt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8EB4E3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B4E3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B4E3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B4E3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ea typeface="+mn-lt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8EB4E3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B4E3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B4E3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B4E3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93633" name="椭圆 6"/>
          <p:cNvSpPr/>
          <p:nvPr/>
        </p:nvSpPr>
        <p:spPr>
          <a:xfrm>
            <a:off x="6627178" y="3693160"/>
            <a:ext cx="44450" cy="61913"/>
          </a:xfrm>
          <a:prstGeom prst="ellipse">
            <a:avLst/>
          </a:prstGeom>
          <a:solidFill>
            <a:srgbClr val="FF0000"/>
          </a:solidFill>
          <a:ln w="254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ctr"/>
          <a:lstStyle/>
          <a:p>
            <a:pPr algn="ctr"/>
            <a:endParaRPr lang="zh-CN" altLang="en-US" sz="2800" dirty="0">
              <a:solidFill>
                <a:srgbClr val="FF0000"/>
              </a:solidFill>
              <a:ea typeface="+mn-lt"/>
            </a:endParaRPr>
          </a:p>
        </p:txBody>
      </p:sp>
      <p:sp>
        <p:nvSpPr>
          <p:cNvPr id="193634" name="椭圆 7"/>
          <p:cNvSpPr/>
          <p:nvPr/>
        </p:nvSpPr>
        <p:spPr>
          <a:xfrm>
            <a:off x="7430453" y="2224723"/>
            <a:ext cx="44450" cy="61912"/>
          </a:xfrm>
          <a:prstGeom prst="ellipse">
            <a:avLst/>
          </a:prstGeom>
          <a:solidFill>
            <a:srgbClr val="FF0000"/>
          </a:solidFill>
          <a:ln w="254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ctr"/>
          <a:lstStyle/>
          <a:p>
            <a:pPr algn="ctr"/>
            <a:endParaRPr lang="zh-CN" altLang="en-US" sz="2800" dirty="0">
              <a:solidFill>
                <a:srgbClr val="FF0000"/>
              </a:solidFill>
              <a:ea typeface="+mn-lt"/>
            </a:endParaRPr>
          </a:p>
        </p:txBody>
      </p:sp>
      <p:sp>
        <p:nvSpPr>
          <p:cNvPr id="193635" name="椭圆 8"/>
          <p:cNvSpPr/>
          <p:nvPr/>
        </p:nvSpPr>
        <p:spPr>
          <a:xfrm>
            <a:off x="8775065" y="3689985"/>
            <a:ext cx="44450" cy="60325"/>
          </a:xfrm>
          <a:prstGeom prst="ellipse">
            <a:avLst/>
          </a:prstGeom>
          <a:solidFill>
            <a:srgbClr val="FF0000"/>
          </a:solidFill>
          <a:ln w="254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ctr"/>
          <a:lstStyle/>
          <a:p>
            <a:pPr algn="ctr"/>
            <a:endParaRPr lang="zh-CN" altLang="en-US" sz="2800" dirty="0">
              <a:solidFill>
                <a:srgbClr val="FF0000"/>
              </a:solidFill>
              <a:ea typeface="+mn-lt"/>
            </a:endParaRPr>
          </a:p>
        </p:txBody>
      </p:sp>
      <p:sp>
        <p:nvSpPr>
          <p:cNvPr id="193636" name="椭圆 9"/>
          <p:cNvSpPr/>
          <p:nvPr/>
        </p:nvSpPr>
        <p:spPr>
          <a:xfrm>
            <a:off x="7971790" y="3683635"/>
            <a:ext cx="44450" cy="60325"/>
          </a:xfrm>
          <a:prstGeom prst="ellipse">
            <a:avLst/>
          </a:prstGeom>
          <a:solidFill>
            <a:srgbClr val="FF0000"/>
          </a:solidFill>
          <a:ln w="254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ctr"/>
          <a:lstStyle/>
          <a:p>
            <a:pPr algn="ctr"/>
            <a:endParaRPr lang="zh-CN" altLang="en-US" sz="2800" dirty="0">
              <a:solidFill>
                <a:srgbClr val="FF0000"/>
              </a:solidFill>
              <a:ea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935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935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936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936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936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1936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3539" grpId="0"/>
      <p:bldP spid="193633" grpId="0" bldLvl="0" animBg="1"/>
      <p:bldP spid="193634" grpId="0" bldLvl="0" animBg="1"/>
      <p:bldP spid="193635" grpId="0" bldLvl="0" animBg="1"/>
      <p:bldP spid="193636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7" descr="ge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9575" y="1143000"/>
            <a:ext cx="6096000" cy="4572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" name="圆角矩形 16"/>
          <p:cNvSpPr/>
          <p:nvPr/>
        </p:nvSpPr>
        <p:spPr>
          <a:xfrm>
            <a:off x="1946275" y="4752340"/>
            <a:ext cx="7872730" cy="1541145"/>
          </a:xfrm>
          <a:prstGeom prst="roundRect">
            <a:avLst>
              <a:gd name="adj" fmla="val 50000"/>
            </a:avLst>
          </a:pr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+mn-ea"/>
                <a:sym typeface="+mn-ea"/>
              </a:rPr>
              <a:t>所以任意的三点不一定能围成三角形，要保证三点</a:t>
            </a:r>
            <a:r>
              <a:rPr lang="en-US" altLang="zh-CN" sz="2800" dirty="0">
                <a:solidFill>
                  <a:schemeClr val="bg1"/>
                </a:solidFill>
                <a:latin typeface="+mn-ea"/>
                <a:sym typeface="+mn-ea"/>
              </a:rPr>
              <a:t>“</a:t>
            </a:r>
            <a:r>
              <a:rPr lang="zh-CN" altLang="en-US" sz="2800" dirty="0">
                <a:solidFill>
                  <a:schemeClr val="bg1"/>
                </a:solidFill>
                <a:latin typeface="+mn-ea"/>
                <a:sym typeface="+mn-ea"/>
              </a:rPr>
              <a:t>共面不共线</a:t>
            </a:r>
            <a:r>
              <a:rPr lang="en-US" altLang="zh-CN" sz="2800" dirty="0">
                <a:solidFill>
                  <a:schemeClr val="bg1"/>
                </a:solidFill>
                <a:latin typeface="+mn-ea"/>
                <a:sym typeface="+mn-ea"/>
              </a:rPr>
              <a:t>”</a:t>
            </a:r>
            <a:r>
              <a:rPr lang="zh-CN" altLang="en-US" sz="2800" dirty="0">
                <a:solidFill>
                  <a:schemeClr val="bg1"/>
                </a:solidFill>
                <a:latin typeface="+mn-ea"/>
                <a:sym typeface="+mn-ea"/>
              </a:rPr>
              <a:t>。</a:t>
            </a:r>
            <a:endParaRPr lang="zh-CN" altLang="en-US" sz="2800" dirty="0">
              <a:solidFill>
                <a:schemeClr val="bg1"/>
              </a:solidFill>
              <a:latin typeface="+mn-ea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5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19641" y="712306"/>
            <a:ext cx="538386" cy="593398"/>
          </a:xfrm>
          <a:custGeom>
            <a:avLst/>
            <a:gdLst>
              <a:gd name="connsiteX0" fmla="*/ 0 w 538386"/>
              <a:gd name="connsiteY0" fmla="*/ 0 h 593398"/>
              <a:gd name="connsiteX1" fmla="*/ 241687 w 538386"/>
              <a:gd name="connsiteY1" fmla="*/ 0 h 593398"/>
              <a:gd name="connsiteX2" fmla="*/ 538386 w 538386"/>
              <a:gd name="connsiteY2" fmla="*/ 296699 h 593398"/>
              <a:gd name="connsiteX3" fmla="*/ 241687 w 538386"/>
              <a:gd name="connsiteY3" fmla="*/ 593398 h 593398"/>
              <a:gd name="connsiteX4" fmla="*/ 0 w 538386"/>
              <a:gd name="connsiteY4" fmla="*/ 593398 h 593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8386" h="593398">
                <a:moveTo>
                  <a:pt x="0" y="0"/>
                </a:moveTo>
                <a:lnTo>
                  <a:pt x="241687" y="0"/>
                </a:lnTo>
                <a:cubicBezTo>
                  <a:pt x="405549" y="0"/>
                  <a:pt x="538386" y="132837"/>
                  <a:pt x="538386" y="296699"/>
                </a:cubicBezTo>
                <a:cubicBezTo>
                  <a:pt x="538386" y="460561"/>
                  <a:pt x="405549" y="593398"/>
                  <a:pt x="241687" y="593398"/>
                </a:cubicBezTo>
                <a:lnTo>
                  <a:pt x="0" y="593398"/>
                </a:lnTo>
                <a:close/>
              </a:path>
            </a:pathLst>
          </a:cu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 smtClean="0"/>
              <a:t>2</a:t>
            </a:r>
            <a:endParaRPr lang="zh-CN" altLang="en-US" sz="2800" b="1" dirty="0"/>
          </a:p>
        </p:txBody>
      </p:sp>
      <p:sp>
        <p:nvSpPr>
          <p:cNvPr id="196612" name="圆角矩形标注 11"/>
          <p:cNvSpPr/>
          <p:nvPr/>
        </p:nvSpPr>
        <p:spPr>
          <a:xfrm>
            <a:off x="1847215" y="2405380"/>
            <a:ext cx="4746625" cy="1555115"/>
          </a:xfrm>
          <a:prstGeom prst="wedgeRoundRectCallout">
            <a:avLst>
              <a:gd name="adj1" fmla="val -54644"/>
              <a:gd name="adj2" fmla="val -6912"/>
              <a:gd name="adj3" fmla="val 16667"/>
            </a:avLst>
          </a:prstGeom>
          <a:solidFill>
            <a:srgbClr val="E6E0EC"/>
          </a:solidFill>
          <a:ln w="25400" cap="flat" cmpd="sng">
            <a:solidFill>
              <a:srgbClr val="604A7B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/>
          <a:lstStyle/>
          <a:p>
            <a:r>
              <a:rPr lang="zh-CN" altLang="en-US" sz="2800" dirty="0">
                <a:ea typeface="+mn-lt"/>
              </a:rPr>
              <a:t>画出右边三角形底边上的高，并和同学交流你的画法。</a:t>
            </a:r>
            <a:endParaRPr lang="zh-CN" altLang="en-US" sz="2800" dirty="0">
              <a:ea typeface="+mn-lt"/>
            </a:endParaRPr>
          </a:p>
        </p:txBody>
      </p:sp>
      <p:pic>
        <p:nvPicPr>
          <p:cNvPr id="197636" name="Picture 2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7266940" y="1509713"/>
            <a:ext cx="3311525" cy="3346450"/>
          </a:xfrm>
          <a:prstGeom prst="rect">
            <a:avLst/>
          </a:prstGeom>
          <a:noFill/>
          <a:ln w="9525">
            <a:noFill/>
          </a:ln>
        </p:spPr>
      </p:pic>
      <p:cxnSp>
        <p:nvCxnSpPr>
          <p:cNvPr id="196614" name="直接连接符 6"/>
          <p:cNvCxnSpPr/>
          <p:nvPr/>
        </p:nvCxnSpPr>
        <p:spPr>
          <a:xfrm>
            <a:off x="8157528" y="1990725"/>
            <a:ext cx="0" cy="2206625"/>
          </a:xfrm>
          <a:prstGeom prst="line">
            <a:avLst/>
          </a:prstGeom>
          <a:ln w="9525" cap="flat" cmpd="sng">
            <a:solidFill>
              <a:srgbClr val="FF0000"/>
            </a:solidFill>
            <a:prstDash val="dash"/>
            <a:round/>
            <a:headEnd type="none" w="med" len="med"/>
            <a:tailEnd type="none" w="med" len="med"/>
          </a:ln>
        </p:spPr>
      </p:cxnSp>
      <p:grpSp>
        <p:nvGrpSpPr>
          <p:cNvPr id="2" name="组合 3"/>
          <p:cNvGrpSpPr/>
          <p:nvPr/>
        </p:nvGrpSpPr>
        <p:grpSpPr>
          <a:xfrm>
            <a:off x="8170228" y="4038600"/>
            <a:ext cx="106362" cy="149225"/>
            <a:chOff x="0" y="0"/>
            <a:chExt cx="107031" cy="111605"/>
          </a:xfrm>
        </p:grpSpPr>
        <p:cxnSp>
          <p:nvCxnSpPr>
            <p:cNvPr id="197639" name="直接连接符 8"/>
            <p:cNvCxnSpPr/>
            <p:nvPr/>
          </p:nvCxnSpPr>
          <p:spPr>
            <a:xfrm>
              <a:off x="0" y="0"/>
              <a:ext cx="107031" cy="0"/>
            </a:xfrm>
            <a:prstGeom prst="line">
              <a:avLst/>
            </a:prstGeom>
            <a:ln w="9525" cap="flat" cmpd="sng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97640" name="直接连接符 9"/>
            <p:cNvCxnSpPr/>
            <p:nvPr/>
          </p:nvCxnSpPr>
          <p:spPr>
            <a:xfrm rot="5400000">
              <a:off x="47227" y="58190"/>
              <a:ext cx="106821" cy="0"/>
            </a:xfrm>
            <a:prstGeom prst="line">
              <a:avLst/>
            </a:prstGeom>
            <a:ln w="9525" cap="flat" cmpd="sng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966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6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966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6612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AutoShape 5"/>
          <p:cNvSpPr/>
          <p:nvPr/>
        </p:nvSpPr>
        <p:spPr>
          <a:xfrm>
            <a:off x="4097655" y="3155950"/>
            <a:ext cx="4343400" cy="1524000"/>
          </a:xfrm>
          <a:prstGeom prst="triangle">
            <a:avLst>
              <a:gd name="adj" fmla="val 50000"/>
            </a:avLst>
          </a:prstGeom>
          <a:noFill/>
          <a:ln w="508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Calibri" panose="020F0502020204030204" charset="0"/>
            </a:endParaRPr>
          </a:p>
        </p:txBody>
      </p:sp>
      <p:grpSp>
        <p:nvGrpSpPr>
          <p:cNvPr id="2" name="Group 26"/>
          <p:cNvGrpSpPr/>
          <p:nvPr/>
        </p:nvGrpSpPr>
        <p:grpSpPr>
          <a:xfrm>
            <a:off x="6259830" y="3155950"/>
            <a:ext cx="152400" cy="1524000"/>
            <a:chOff x="2754" y="1296"/>
            <a:chExt cx="96" cy="960"/>
          </a:xfrm>
        </p:grpSpPr>
        <p:sp>
          <p:nvSpPr>
            <p:cNvPr id="33795" name="Line 12"/>
            <p:cNvSpPr/>
            <p:nvPr/>
          </p:nvSpPr>
          <p:spPr>
            <a:xfrm>
              <a:off x="2754" y="1296"/>
              <a:ext cx="0" cy="947"/>
            </a:xfrm>
            <a:prstGeom prst="line">
              <a:avLst/>
            </a:prstGeom>
            <a:ln w="38100" cap="flat" cmpd="sng">
              <a:solidFill>
                <a:srgbClr val="FF0000"/>
              </a:solidFill>
              <a:prstDash val="dash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dirty="0">
                <a:latin typeface="Calibri" panose="020F0502020204030204" charset="0"/>
              </a:endParaRPr>
            </a:p>
          </p:txBody>
        </p:sp>
        <p:sp>
          <p:nvSpPr>
            <p:cNvPr id="33796" name="Line 14"/>
            <p:cNvSpPr/>
            <p:nvPr/>
          </p:nvSpPr>
          <p:spPr>
            <a:xfrm>
              <a:off x="2754" y="2125"/>
              <a:ext cx="96" cy="0"/>
            </a:xfrm>
            <a:prstGeom prst="line">
              <a:avLst/>
            </a:prstGeom>
            <a:ln w="41275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dirty="0">
                <a:latin typeface="Calibri" panose="020F0502020204030204" charset="0"/>
              </a:endParaRPr>
            </a:p>
          </p:txBody>
        </p:sp>
        <p:sp>
          <p:nvSpPr>
            <p:cNvPr id="33797" name="Line 15"/>
            <p:cNvSpPr/>
            <p:nvPr/>
          </p:nvSpPr>
          <p:spPr>
            <a:xfrm>
              <a:off x="2850" y="2116"/>
              <a:ext cx="0" cy="140"/>
            </a:xfrm>
            <a:prstGeom prst="line">
              <a:avLst/>
            </a:prstGeom>
            <a:ln w="41275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dirty="0">
                <a:latin typeface="Calibri" panose="020F0502020204030204" charset="0"/>
              </a:endParaRPr>
            </a:p>
          </p:txBody>
        </p:sp>
      </p:grpSp>
      <p:sp>
        <p:nvSpPr>
          <p:cNvPr id="12304" name="Text Box 16"/>
          <p:cNvSpPr txBox="1"/>
          <p:nvPr/>
        </p:nvSpPr>
        <p:spPr>
          <a:xfrm>
            <a:off x="6231255" y="3841750"/>
            <a:ext cx="611188" cy="442913"/>
          </a:xfrm>
          <a:prstGeom prst="rect">
            <a:avLst/>
          </a:prstGeom>
          <a:noFill/>
          <a:ln w="9525">
            <a:noFill/>
          </a:ln>
        </p:spPr>
        <p:txBody>
          <a:bodyPr vert="eaVert" wrap="none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Calibri" panose="020F0502020204030204" charset="0"/>
              </a:rPr>
              <a:t>高</a:t>
            </a:r>
            <a:endParaRPr lang="zh-CN" altLang="en-US" sz="2800" b="1">
              <a:solidFill>
                <a:srgbClr val="FF0000"/>
              </a:solidFill>
              <a:latin typeface="Calibri" panose="020F0502020204030204" charset="0"/>
            </a:endParaRPr>
          </a:p>
        </p:txBody>
      </p:sp>
      <p:sp>
        <p:nvSpPr>
          <p:cNvPr id="33799" name="Text Box 17"/>
          <p:cNvSpPr txBox="1"/>
          <p:nvPr/>
        </p:nvSpPr>
        <p:spPr>
          <a:xfrm>
            <a:off x="5891530" y="2622550"/>
            <a:ext cx="796925" cy="457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Calibri" panose="020F0502020204030204" charset="0"/>
              </a:rPr>
              <a:t>顶点</a:t>
            </a:r>
            <a:endParaRPr lang="zh-CN" altLang="en-US" sz="2400" b="1">
              <a:latin typeface="Calibri" panose="020F0502020204030204" charset="0"/>
            </a:endParaRPr>
          </a:p>
        </p:txBody>
      </p:sp>
      <p:pic>
        <p:nvPicPr>
          <p:cNvPr id="12312" name="Picture 24" descr="dengyao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78368" y="2165350"/>
            <a:ext cx="2527300" cy="2527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313" name="Picture 25" descr="pencel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98055" y="1936750"/>
            <a:ext cx="1714500" cy="12954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3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2186 0.001944 L 0.129377 0.005926 " pathEditMode="relative" rAng="0" ptsTypes="">
                                      <p:cBhvr>
                                        <p:cTn id="10" dur="1000" fill="hold"/>
                                        <p:tgtEl>
                                          <p:spTgt spid="123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100" y="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5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23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39472 0.000004 L -0.081188 -0.010640 L -0.082748 0.217570 " pathEditMode="relative" rAng="0" ptsTypes="AAA">
                                      <p:cBhvr>
                                        <p:cTn id="17" dur="2000" fill="hold"/>
                                        <p:tgtEl>
                                          <p:spTgt spid="123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100" y="10300"/>
                                    </p:animMotion>
                                  </p:childTnLst>
                                </p:cTn>
                              </p:par>
                              <p:par>
                                <p:cTn id="18" presetID="22" presetClass="entr" presetSubtype="1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4000"/>
                            </p:stCondLst>
                            <p:childTnLst>
                              <p:par>
                                <p:cTn id="22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123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3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123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500"/>
                            </p:stCondLst>
                            <p:childTnLst>
                              <p:par>
                                <p:cTn id="2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123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0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AutoShape 5"/>
          <p:cNvSpPr/>
          <p:nvPr/>
        </p:nvSpPr>
        <p:spPr>
          <a:xfrm>
            <a:off x="4097655" y="1884680"/>
            <a:ext cx="4343400" cy="1524000"/>
          </a:xfrm>
          <a:prstGeom prst="triangle">
            <a:avLst>
              <a:gd name="adj" fmla="val 50000"/>
            </a:avLst>
          </a:prstGeom>
          <a:noFill/>
          <a:ln w="508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Calibri" panose="020F0502020204030204" charset="0"/>
            </a:endParaRPr>
          </a:p>
        </p:txBody>
      </p:sp>
      <p:grpSp>
        <p:nvGrpSpPr>
          <p:cNvPr id="2" name="Group 26"/>
          <p:cNvGrpSpPr/>
          <p:nvPr/>
        </p:nvGrpSpPr>
        <p:grpSpPr>
          <a:xfrm>
            <a:off x="6259830" y="1884680"/>
            <a:ext cx="152400" cy="1524000"/>
            <a:chOff x="2754" y="1296"/>
            <a:chExt cx="96" cy="960"/>
          </a:xfrm>
        </p:grpSpPr>
        <p:sp>
          <p:nvSpPr>
            <p:cNvPr id="33795" name="Line 12"/>
            <p:cNvSpPr/>
            <p:nvPr/>
          </p:nvSpPr>
          <p:spPr>
            <a:xfrm>
              <a:off x="2754" y="1296"/>
              <a:ext cx="0" cy="947"/>
            </a:xfrm>
            <a:prstGeom prst="line">
              <a:avLst/>
            </a:prstGeom>
            <a:ln w="38100" cap="flat" cmpd="sng">
              <a:solidFill>
                <a:srgbClr val="FF0000"/>
              </a:solidFill>
              <a:prstDash val="dash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dirty="0">
                <a:latin typeface="Calibri" panose="020F0502020204030204" charset="0"/>
              </a:endParaRPr>
            </a:p>
          </p:txBody>
        </p:sp>
        <p:sp>
          <p:nvSpPr>
            <p:cNvPr id="33796" name="Line 14"/>
            <p:cNvSpPr/>
            <p:nvPr/>
          </p:nvSpPr>
          <p:spPr>
            <a:xfrm>
              <a:off x="2754" y="2125"/>
              <a:ext cx="96" cy="0"/>
            </a:xfrm>
            <a:prstGeom prst="line">
              <a:avLst/>
            </a:prstGeom>
            <a:ln w="41275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dirty="0">
                <a:latin typeface="Calibri" panose="020F0502020204030204" charset="0"/>
              </a:endParaRPr>
            </a:p>
          </p:txBody>
        </p:sp>
        <p:sp>
          <p:nvSpPr>
            <p:cNvPr id="33797" name="Line 15"/>
            <p:cNvSpPr/>
            <p:nvPr/>
          </p:nvSpPr>
          <p:spPr>
            <a:xfrm>
              <a:off x="2850" y="2116"/>
              <a:ext cx="0" cy="140"/>
            </a:xfrm>
            <a:prstGeom prst="line">
              <a:avLst/>
            </a:prstGeom>
            <a:ln w="41275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dirty="0">
                <a:latin typeface="Calibri" panose="020F0502020204030204" charset="0"/>
              </a:endParaRPr>
            </a:p>
          </p:txBody>
        </p:sp>
      </p:grpSp>
      <p:sp>
        <p:nvSpPr>
          <p:cNvPr id="12304" name="Text Box 16"/>
          <p:cNvSpPr txBox="1"/>
          <p:nvPr/>
        </p:nvSpPr>
        <p:spPr>
          <a:xfrm>
            <a:off x="6231255" y="2570480"/>
            <a:ext cx="611188" cy="442913"/>
          </a:xfrm>
          <a:prstGeom prst="rect">
            <a:avLst/>
          </a:prstGeom>
          <a:noFill/>
          <a:ln w="9525">
            <a:noFill/>
          </a:ln>
        </p:spPr>
        <p:txBody>
          <a:bodyPr vert="eaVert" wrap="none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Calibri" panose="020F0502020204030204" charset="0"/>
              </a:rPr>
              <a:t>高</a:t>
            </a:r>
            <a:endParaRPr lang="zh-CN" altLang="en-US" sz="2800" b="1">
              <a:solidFill>
                <a:srgbClr val="FF0000"/>
              </a:solidFill>
              <a:latin typeface="Calibri" panose="020F0502020204030204" charset="0"/>
            </a:endParaRPr>
          </a:p>
        </p:txBody>
      </p:sp>
      <p:sp>
        <p:nvSpPr>
          <p:cNvPr id="33799" name="Text Box 17"/>
          <p:cNvSpPr txBox="1"/>
          <p:nvPr/>
        </p:nvSpPr>
        <p:spPr>
          <a:xfrm>
            <a:off x="5891530" y="1351280"/>
            <a:ext cx="796925" cy="457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Calibri" panose="020F0502020204030204" charset="0"/>
              </a:rPr>
              <a:t>顶点</a:t>
            </a:r>
            <a:endParaRPr lang="zh-CN" altLang="en-US" sz="2400" b="1">
              <a:latin typeface="Calibri" panose="020F0502020204030204" charset="0"/>
            </a:endParaRPr>
          </a:p>
        </p:txBody>
      </p:sp>
      <p:pic>
        <p:nvPicPr>
          <p:cNvPr id="12312" name="Picture 24" descr="dengyao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78368" y="894080"/>
            <a:ext cx="2527300" cy="2527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313" name="Picture 25" descr="pencel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98055" y="665480"/>
            <a:ext cx="1714500" cy="1295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" name="圆角矩形 29"/>
          <p:cNvSpPr/>
          <p:nvPr/>
        </p:nvSpPr>
        <p:spPr>
          <a:xfrm>
            <a:off x="2404745" y="4113530"/>
            <a:ext cx="9059545" cy="1896745"/>
          </a:xfrm>
          <a:prstGeom prst="roundRect">
            <a:avLst>
              <a:gd name="adj" fmla="val 50000"/>
            </a:avLst>
          </a:pr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50000"/>
              </a:lnSpc>
            </a:pPr>
            <a:r>
              <a:rPr lang="zh-CN" altLang="en-US" sz="2800" dirty="0">
                <a:ea typeface="+mn-lt"/>
                <a:sym typeface="+mn-ea"/>
              </a:rPr>
              <a:t>从三角形的一个顶点到对边的垂直线段是三角形的</a:t>
            </a:r>
            <a:r>
              <a:rPr lang="zh-CN" altLang="en-US" sz="2800" dirty="0">
                <a:solidFill>
                  <a:srgbClr val="FF0000"/>
                </a:solidFill>
                <a:ea typeface="+mn-lt"/>
                <a:sym typeface="+mn-ea"/>
              </a:rPr>
              <a:t>高</a:t>
            </a:r>
            <a:r>
              <a:rPr lang="zh-CN" altLang="en-US" sz="2800" dirty="0">
                <a:ea typeface="+mn-lt"/>
                <a:sym typeface="+mn-ea"/>
              </a:rPr>
              <a:t>，这条对边是三角形的</a:t>
            </a:r>
            <a:r>
              <a:rPr lang="zh-CN" altLang="en-US" sz="2800" dirty="0">
                <a:solidFill>
                  <a:srgbClr val="FF0000"/>
                </a:solidFill>
                <a:ea typeface="+mn-lt"/>
                <a:sym typeface="+mn-ea"/>
              </a:rPr>
              <a:t>底</a:t>
            </a:r>
            <a:r>
              <a:rPr lang="zh-CN" altLang="en-US" sz="2800" dirty="0">
                <a:ea typeface="+mn-lt"/>
                <a:sym typeface="+mn-ea"/>
              </a:rPr>
              <a:t>。再看一遍，学会画吧！</a:t>
            </a:r>
            <a:endParaRPr lang="zh-CN" altLang="en-US" sz="2800" dirty="0">
              <a:solidFill>
                <a:schemeClr val="bg1"/>
              </a:solidFill>
              <a:ea typeface="+mn-lt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2186 0.001944 L 0.129377 0.005926 " pathEditMode="relative" rAng="0" ptsTypes="">
                                      <p:cBhvr>
                                        <p:cTn id="6" dur="1000" fill="hold"/>
                                        <p:tgtEl>
                                          <p:spTgt spid="123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100" y="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000"/>
                            </p:stCondLst>
                            <p:childTnLst>
                              <p:par>
                                <p:cTn id="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23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500"/>
                            </p:stCondLst>
                            <p:childTnLst>
                              <p:par>
                                <p:cTn id="12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39472 0.000004 L -0.081188 -0.010640 L -0.082748 0.217570 " pathEditMode="relative" rAng="0" ptsTypes="AAA">
                                      <p:cBhvr>
                                        <p:cTn id="13" dur="2000" fill="hold"/>
                                        <p:tgtEl>
                                          <p:spTgt spid="123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100" y="10300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500"/>
                            </p:stCondLst>
                            <p:childTnLst>
                              <p:par>
                                <p:cTn id="18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123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3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123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23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23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04" grpId="0"/>
      <p:bldP spid="30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>
            <a:off x="1350234" y="2097890"/>
            <a:ext cx="9332997" cy="3180979"/>
          </a:xfrm>
          <a:prstGeom prst="roundRect">
            <a:avLst>
              <a:gd name="adj" fmla="val 8426"/>
            </a:avLst>
          </a:pr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schemeClr val="bg1"/>
                </a:solidFill>
              </a:rPr>
              <a:t>100</a:t>
            </a:r>
            <a:r>
              <a:rPr lang="zh-CN" altLang="en-US" sz="2800" dirty="0">
                <a:solidFill>
                  <a:schemeClr val="bg1"/>
                </a:solidFill>
              </a:rPr>
              <a:t>以内数的连减方法：按从左到右的顺序减，也可以先把后两个数相加，再用第一个数减去相加的结果。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1430244" y="2172820"/>
            <a:ext cx="9332997" cy="3180979"/>
          </a:xfrm>
          <a:prstGeom prst="roundRect">
            <a:avLst>
              <a:gd name="adj" fmla="val 8426"/>
            </a:avLst>
          </a:pr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</a:rPr>
              <a:t>三条线段首尾相接围成的图形叫做三角形，三角形有三条边、三个顶点、三个角。从一个顶点到对边的垂直线段叫做三角形的高，这条对边叫做三角形的底。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任意多边形 4"/>
          <p:cNvSpPr/>
          <p:nvPr/>
        </p:nvSpPr>
        <p:spPr>
          <a:xfrm>
            <a:off x="119641" y="712306"/>
            <a:ext cx="538386" cy="593398"/>
          </a:xfrm>
          <a:custGeom>
            <a:avLst/>
            <a:gdLst>
              <a:gd name="connsiteX0" fmla="*/ 0 w 538386"/>
              <a:gd name="connsiteY0" fmla="*/ 0 h 593398"/>
              <a:gd name="connsiteX1" fmla="*/ 241687 w 538386"/>
              <a:gd name="connsiteY1" fmla="*/ 0 h 593398"/>
              <a:gd name="connsiteX2" fmla="*/ 538386 w 538386"/>
              <a:gd name="connsiteY2" fmla="*/ 296699 h 593398"/>
              <a:gd name="connsiteX3" fmla="*/ 241687 w 538386"/>
              <a:gd name="connsiteY3" fmla="*/ 593398 h 593398"/>
              <a:gd name="connsiteX4" fmla="*/ 0 w 538386"/>
              <a:gd name="connsiteY4" fmla="*/ 593398 h 593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8386" h="593398">
                <a:moveTo>
                  <a:pt x="0" y="0"/>
                </a:moveTo>
                <a:lnTo>
                  <a:pt x="241687" y="0"/>
                </a:lnTo>
                <a:cubicBezTo>
                  <a:pt x="405549" y="0"/>
                  <a:pt x="538386" y="132837"/>
                  <a:pt x="538386" y="296699"/>
                </a:cubicBezTo>
                <a:cubicBezTo>
                  <a:pt x="538386" y="460561"/>
                  <a:pt x="405549" y="593398"/>
                  <a:pt x="241687" y="593398"/>
                </a:cubicBezTo>
                <a:lnTo>
                  <a:pt x="0" y="593398"/>
                </a:lnTo>
                <a:close/>
              </a:path>
            </a:pathLst>
          </a:cu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 smtClean="0"/>
              <a:t>1</a:t>
            </a:r>
            <a:endParaRPr lang="zh-CN" altLang="en-US" sz="2800" b="1" dirty="0"/>
          </a:p>
        </p:txBody>
      </p:sp>
      <p:sp>
        <p:nvSpPr>
          <p:cNvPr id="197634" name="TextBox 3"/>
          <p:cNvSpPr txBox="1"/>
          <p:nvPr/>
        </p:nvSpPr>
        <p:spPr>
          <a:xfrm>
            <a:off x="1421765" y="721995"/>
            <a:ext cx="668528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200" b="1" dirty="0">
                <a:ea typeface="+mn-lt"/>
              </a:rPr>
              <a:t>哪些是三角形，哪些不是？为什么？</a:t>
            </a:r>
            <a:endParaRPr lang="zh-CN" altLang="en-US" sz="3200" b="1" dirty="0">
              <a:ea typeface="+mn-lt"/>
            </a:endParaRPr>
          </a:p>
        </p:txBody>
      </p:sp>
      <p:pic>
        <p:nvPicPr>
          <p:cNvPr id="197636" name="Picture 8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1421448" y="2913063"/>
            <a:ext cx="8934450" cy="17399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7637" name="TextBox 1"/>
          <p:cNvSpPr txBox="1"/>
          <p:nvPr/>
        </p:nvSpPr>
        <p:spPr>
          <a:xfrm>
            <a:off x="1715135" y="4678363"/>
            <a:ext cx="647700" cy="61436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zh-CN" sz="2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√</a:t>
            </a:r>
            <a:endParaRPr lang="zh-CN" altLang="zh-CN" sz="24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97638" name="TextBox 9"/>
          <p:cNvSpPr txBox="1"/>
          <p:nvPr/>
        </p:nvSpPr>
        <p:spPr>
          <a:xfrm>
            <a:off x="5564823" y="4678363"/>
            <a:ext cx="647700" cy="61436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zh-CN" sz="2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√</a:t>
            </a:r>
            <a:endParaRPr lang="zh-CN" altLang="zh-CN" sz="24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97639" name="TextBox 10"/>
          <p:cNvSpPr txBox="1"/>
          <p:nvPr/>
        </p:nvSpPr>
        <p:spPr>
          <a:xfrm>
            <a:off x="7349173" y="4678363"/>
            <a:ext cx="647700" cy="61436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zh-CN" sz="2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√</a:t>
            </a:r>
            <a:endParaRPr lang="zh-CN" altLang="zh-CN" sz="24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362835" y="4653280"/>
            <a:ext cx="28384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</a:rPr>
              <a:t>三条都不是线段。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543290" y="4704715"/>
            <a:ext cx="28384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</a:rPr>
              <a:t>一条不是线段。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976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976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976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6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976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6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976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7634" grpId="0"/>
      <p:bldP spid="197637" grpId="0"/>
      <p:bldP spid="197638" grpId="0"/>
      <p:bldP spid="197639" grpId="0"/>
      <p:bldP spid="2" grpId="0"/>
      <p:bldP spid="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/>
        </p:nvSpPr>
        <p:spPr>
          <a:xfrm>
            <a:off x="119641" y="712306"/>
            <a:ext cx="538386" cy="593398"/>
          </a:xfrm>
          <a:custGeom>
            <a:avLst/>
            <a:gdLst>
              <a:gd name="connsiteX0" fmla="*/ 0 w 538386"/>
              <a:gd name="connsiteY0" fmla="*/ 0 h 593398"/>
              <a:gd name="connsiteX1" fmla="*/ 241687 w 538386"/>
              <a:gd name="connsiteY1" fmla="*/ 0 h 593398"/>
              <a:gd name="connsiteX2" fmla="*/ 538386 w 538386"/>
              <a:gd name="connsiteY2" fmla="*/ 296699 h 593398"/>
              <a:gd name="connsiteX3" fmla="*/ 241687 w 538386"/>
              <a:gd name="connsiteY3" fmla="*/ 593398 h 593398"/>
              <a:gd name="connsiteX4" fmla="*/ 0 w 538386"/>
              <a:gd name="connsiteY4" fmla="*/ 593398 h 593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8386" h="593398">
                <a:moveTo>
                  <a:pt x="0" y="0"/>
                </a:moveTo>
                <a:lnTo>
                  <a:pt x="241687" y="0"/>
                </a:lnTo>
                <a:cubicBezTo>
                  <a:pt x="405549" y="0"/>
                  <a:pt x="538386" y="132837"/>
                  <a:pt x="538386" y="296699"/>
                </a:cubicBezTo>
                <a:cubicBezTo>
                  <a:pt x="538386" y="460561"/>
                  <a:pt x="405549" y="593398"/>
                  <a:pt x="241687" y="593398"/>
                </a:cubicBezTo>
                <a:lnTo>
                  <a:pt x="0" y="593398"/>
                </a:lnTo>
                <a:close/>
              </a:path>
            </a:pathLst>
          </a:cu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 smtClean="0"/>
              <a:t>2</a:t>
            </a:r>
            <a:endParaRPr lang="zh-CN" altLang="en-US" sz="2800" b="1" dirty="0"/>
          </a:p>
        </p:txBody>
      </p:sp>
      <p:sp>
        <p:nvSpPr>
          <p:cNvPr id="198658" name="TextBox 3"/>
          <p:cNvSpPr txBox="1"/>
          <p:nvPr/>
        </p:nvSpPr>
        <p:spPr>
          <a:xfrm>
            <a:off x="1482725" y="779145"/>
            <a:ext cx="749808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200" b="1" dirty="0">
                <a:ea typeface="+mn-lt"/>
              </a:rPr>
              <a:t>量出每个三角形的底和高各是多少厘米。</a:t>
            </a:r>
            <a:endParaRPr lang="zh-CN" altLang="en-US" sz="3200" b="1" dirty="0">
              <a:ea typeface="+mn-lt"/>
            </a:endParaRPr>
          </a:p>
        </p:txBody>
      </p:sp>
      <p:pic>
        <p:nvPicPr>
          <p:cNvPr id="198660" name="Picture 1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89113" y="2390775"/>
            <a:ext cx="2746375" cy="27955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8661" name="Picture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38688" y="2390775"/>
            <a:ext cx="3165475" cy="25542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8662" name="Picture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04163" y="2390775"/>
            <a:ext cx="2309812" cy="26749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1789430" y="5186680"/>
            <a:ext cx="2568575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</a:rPr>
              <a:t>底：</a:t>
            </a:r>
            <a:r>
              <a:rPr lang="en-US" altLang="zh-CN" sz="2800" b="1">
                <a:solidFill>
                  <a:srgbClr val="FF0000"/>
                </a:solidFill>
              </a:rPr>
              <a:t>3</a:t>
            </a:r>
            <a:r>
              <a:rPr lang="zh-CN" altLang="en-US" sz="2800" b="1">
                <a:solidFill>
                  <a:srgbClr val="FF0000"/>
                </a:solidFill>
              </a:rPr>
              <a:t>厘米 </a:t>
            </a:r>
            <a:endParaRPr lang="zh-CN" altLang="en-US" sz="2800" b="1">
              <a:solidFill>
                <a:srgbClr val="FF0000"/>
              </a:solidFill>
            </a:endParaRPr>
          </a:p>
          <a:p>
            <a:r>
              <a:rPr lang="zh-CN" altLang="en-US" sz="2800" b="1">
                <a:solidFill>
                  <a:srgbClr val="FF0000"/>
                </a:solidFill>
              </a:rPr>
              <a:t>高：</a:t>
            </a:r>
            <a:r>
              <a:rPr lang="en-US" altLang="zh-CN" sz="2800" b="1">
                <a:solidFill>
                  <a:srgbClr val="FF0000"/>
                </a:solidFill>
              </a:rPr>
              <a:t>2</a:t>
            </a:r>
            <a:r>
              <a:rPr lang="zh-CN" altLang="en-US" sz="2800" b="1">
                <a:solidFill>
                  <a:srgbClr val="FF0000"/>
                </a:solidFill>
              </a:rPr>
              <a:t>厘米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193030" y="5186680"/>
            <a:ext cx="2568575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</a:rPr>
              <a:t>底：</a:t>
            </a:r>
            <a:r>
              <a:rPr lang="en-US" altLang="zh-CN" sz="2800" b="1">
                <a:solidFill>
                  <a:srgbClr val="FF0000"/>
                </a:solidFill>
              </a:rPr>
              <a:t>2</a:t>
            </a:r>
            <a:r>
              <a:rPr lang="zh-CN" altLang="en-US" sz="2800" b="1">
                <a:solidFill>
                  <a:srgbClr val="FF0000"/>
                </a:solidFill>
              </a:rPr>
              <a:t>厘米 </a:t>
            </a:r>
            <a:endParaRPr lang="zh-CN" altLang="en-US" sz="2800" b="1">
              <a:solidFill>
                <a:srgbClr val="FF0000"/>
              </a:solidFill>
            </a:endParaRPr>
          </a:p>
          <a:p>
            <a:r>
              <a:rPr lang="zh-CN" altLang="en-US" sz="2800" b="1">
                <a:solidFill>
                  <a:srgbClr val="FF0000"/>
                </a:solidFill>
              </a:rPr>
              <a:t>高：</a:t>
            </a:r>
            <a:r>
              <a:rPr lang="en-US" altLang="zh-CN" sz="2800" b="1">
                <a:solidFill>
                  <a:srgbClr val="FF0000"/>
                </a:solidFill>
              </a:rPr>
              <a:t>3</a:t>
            </a:r>
            <a:r>
              <a:rPr lang="zh-CN" altLang="en-US" sz="2800" b="1">
                <a:solidFill>
                  <a:srgbClr val="FF0000"/>
                </a:solidFill>
              </a:rPr>
              <a:t>厘米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178165" y="5186680"/>
            <a:ext cx="2568575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</a:rPr>
              <a:t>底：</a:t>
            </a:r>
            <a:r>
              <a:rPr lang="en-US" altLang="zh-CN" sz="2800" b="1">
                <a:solidFill>
                  <a:srgbClr val="FF0000"/>
                </a:solidFill>
              </a:rPr>
              <a:t>3</a:t>
            </a:r>
            <a:r>
              <a:rPr lang="zh-CN" altLang="en-US" sz="2800" b="1">
                <a:solidFill>
                  <a:srgbClr val="FF0000"/>
                </a:solidFill>
              </a:rPr>
              <a:t>厘米 </a:t>
            </a:r>
            <a:endParaRPr lang="zh-CN" altLang="en-US" sz="2800" b="1">
              <a:solidFill>
                <a:srgbClr val="FF0000"/>
              </a:solidFill>
            </a:endParaRPr>
          </a:p>
          <a:p>
            <a:r>
              <a:rPr lang="zh-CN" altLang="en-US" sz="2800" b="1">
                <a:solidFill>
                  <a:srgbClr val="FF0000"/>
                </a:solidFill>
              </a:rPr>
              <a:t>高：</a:t>
            </a:r>
            <a:r>
              <a:rPr lang="en-US" altLang="zh-CN" sz="2800" b="1">
                <a:solidFill>
                  <a:srgbClr val="FF0000"/>
                </a:solidFill>
              </a:rPr>
              <a:t>1</a:t>
            </a:r>
            <a:r>
              <a:rPr lang="zh-CN" altLang="en-US" sz="2800" b="1">
                <a:solidFill>
                  <a:srgbClr val="FF0000"/>
                </a:solidFill>
              </a:rPr>
              <a:t>厘米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986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6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986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6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986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6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986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8658" grpId="0"/>
      <p:bldP spid="3" grpId="0"/>
      <p:bldP spid="4" grpId="0"/>
      <p:bldP spid="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/>
        </p:nvSpPr>
        <p:spPr>
          <a:xfrm>
            <a:off x="119641" y="712306"/>
            <a:ext cx="538386" cy="593398"/>
          </a:xfrm>
          <a:custGeom>
            <a:avLst/>
            <a:gdLst>
              <a:gd name="connsiteX0" fmla="*/ 0 w 538386"/>
              <a:gd name="connsiteY0" fmla="*/ 0 h 593398"/>
              <a:gd name="connsiteX1" fmla="*/ 241687 w 538386"/>
              <a:gd name="connsiteY1" fmla="*/ 0 h 593398"/>
              <a:gd name="connsiteX2" fmla="*/ 538386 w 538386"/>
              <a:gd name="connsiteY2" fmla="*/ 296699 h 593398"/>
              <a:gd name="connsiteX3" fmla="*/ 241687 w 538386"/>
              <a:gd name="connsiteY3" fmla="*/ 593398 h 593398"/>
              <a:gd name="connsiteX4" fmla="*/ 0 w 538386"/>
              <a:gd name="connsiteY4" fmla="*/ 593398 h 593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8386" h="593398">
                <a:moveTo>
                  <a:pt x="0" y="0"/>
                </a:moveTo>
                <a:lnTo>
                  <a:pt x="241687" y="0"/>
                </a:lnTo>
                <a:cubicBezTo>
                  <a:pt x="405549" y="0"/>
                  <a:pt x="538386" y="132837"/>
                  <a:pt x="538386" y="296699"/>
                </a:cubicBezTo>
                <a:cubicBezTo>
                  <a:pt x="538386" y="460561"/>
                  <a:pt x="405549" y="593398"/>
                  <a:pt x="241687" y="593398"/>
                </a:cubicBezTo>
                <a:lnTo>
                  <a:pt x="0" y="593398"/>
                </a:lnTo>
                <a:close/>
              </a:path>
            </a:pathLst>
          </a:cu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 smtClean="0"/>
              <a:t>3</a:t>
            </a:r>
            <a:endParaRPr lang="zh-CN" altLang="en-US" sz="2800" b="1" dirty="0"/>
          </a:p>
        </p:txBody>
      </p:sp>
      <p:sp>
        <p:nvSpPr>
          <p:cNvPr id="7170" name="Text Box 2"/>
          <p:cNvSpPr txBox="1"/>
          <p:nvPr/>
        </p:nvSpPr>
        <p:spPr>
          <a:xfrm>
            <a:off x="1256665" y="783590"/>
            <a:ext cx="829564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chemeClr val="tx1"/>
                </a:solidFill>
                <a:ea typeface="+mn-lt"/>
                <a:cs typeface="+mn-lt"/>
              </a:rPr>
              <a:t>用小棒摆三角形，下面的摆法对吗</a:t>
            </a:r>
            <a:r>
              <a:rPr lang="en-US" altLang="zh-CN" sz="2800" b="1">
                <a:solidFill>
                  <a:schemeClr val="tx1"/>
                </a:solidFill>
                <a:ea typeface="+mn-lt"/>
                <a:cs typeface="+mn-lt"/>
              </a:rPr>
              <a:t>?</a:t>
            </a:r>
            <a:r>
              <a:rPr lang="zh-CN" altLang="en-US" sz="2800" b="1" dirty="0">
                <a:solidFill>
                  <a:schemeClr val="tx1"/>
                </a:solidFill>
                <a:ea typeface="+mn-lt"/>
                <a:cs typeface="+mn-lt"/>
              </a:rPr>
              <a:t>为什么</a:t>
            </a:r>
            <a:r>
              <a:rPr lang="en-US" altLang="zh-CN" sz="2800" b="1">
                <a:solidFill>
                  <a:schemeClr val="tx1"/>
                </a:solidFill>
                <a:ea typeface="+mn-lt"/>
                <a:cs typeface="+mn-lt"/>
              </a:rPr>
              <a:t>?</a:t>
            </a:r>
            <a:endParaRPr lang="en-US" altLang="zh-CN" sz="2800" b="1">
              <a:solidFill>
                <a:schemeClr val="tx1"/>
              </a:solidFill>
              <a:ea typeface="+mn-lt"/>
              <a:cs typeface="+mn-lt"/>
            </a:endParaRPr>
          </a:p>
        </p:txBody>
      </p:sp>
      <p:sp>
        <p:nvSpPr>
          <p:cNvPr id="7171" name="Line 3"/>
          <p:cNvSpPr/>
          <p:nvPr/>
        </p:nvSpPr>
        <p:spPr>
          <a:xfrm>
            <a:off x="1619568" y="3596640"/>
            <a:ext cx="1728787" cy="0"/>
          </a:xfrm>
          <a:prstGeom prst="line">
            <a:avLst/>
          </a:prstGeom>
          <a:ln w="571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dirty="0">
              <a:latin typeface="Calibri" panose="020F0502020204030204" charset="0"/>
            </a:endParaRPr>
          </a:p>
        </p:txBody>
      </p:sp>
      <p:sp>
        <p:nvSpPr>
          <p:cNvPr id="7172" name="Line 4"/>
          <p:cNvSpPr/>
          <p:nvPr/>
        </p:nvSpPr>
        <p:spPr>
          <a:xfrm flipV="1">
            <a:off x="1835468" y="2985453"/>
            <a:ext cx="936625" cy="539750"/>
          </a:xfrm>
          <a:prstGeom prst="line">
            <a:avLst/>
          </a:prstGeom>
          <a:ln w="571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dirty="0">
              <a:latin typeface="Calibri" panose="020F0502020204030204" charset="0"/>
            </a:endParaRPr>
          </a:p>
        </p:txBody>
      </p:sp>
      <p:sp>
        <p:nvSpPr>
          <p:cNvPr id="7173" name="Line 5"/>
          <p:cNvSpPr/>
          <p:nvPr/>
        </p:nvSpPr>
        <p:spPr>
          <a:xfrm>
            <a:off x="2772093" y="3093403"/>
            <a:ext cx="792162" cy="457200"/>
          </a:xfrm>
          <a:prstGeom prst="line">
            <a:avLst/>
          </a:prstGeom>
          <a:ln w="571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dirty="0">
              <a:latin typeface="Calibri" panose="020F0502020204030204" charset="0"/>
            </a:endParaRPr>
          </a:p>
        </p:txBody>
      </p:sp>
      <p:sp>
        <p:nvSpPr>
          <p:cNvPr id="7174" name="Line 6"/>
          <p:cNvSpPr/>
          <p:nvPr/>
        </p:nvSpPr>
        <p:spPr>
          <a:xfrm>
            <a:off x="4572318" y="3669665"/>
            <a:ext cx="1655762" cy="0"/>
          </a:xfrm>
          <a:prstGeom prst="line">
            <a:avLst/>
          </a:prstGeom>
          <a:ln w="571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dirty="0">
              <a:latin typeface="Calibri" panose="020F0502020204030204" charset="0"/>
            </a:endParaRPr>
          </a:p>
        </p:txBody>
      </p:sp>
      <p:sp>
        <p:nvSpPr>
          <p:cNvPr id="7175" name="Line 7"/>
          <p:cNvSpPr/>
          <p:nvPr/>
        </p:nvSpPr>
        <p:spPr>
          <a:xfrm flipV="1">
            <a:off x="4572318" y="3021965"/>
            <a:ext cx="647700" cy="647700"/>
          </a:xfrm>
          <a:prstGeom prst="line">
            <a:avLst/>
          </a:prstGeom>
          <a:ln w="571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dirty="0">
              <a:latin typeface="Calibri" panose="020F0502020204030204" charset="0"/>
            </a:endParaRPr>
          </a:p>
        </p:txBody>
      </p:sp>
      <p:sp>
        <p:nvSpPr>
          <p:cNvPr id="7176" name="Line 8"/>
          <p:cNvSpPr/>
          <p:nvPr/>
        </p:nvSpPr>
        <p:spPr>
          <a:xfrm flipH="1" flipV="1">
            <a:off x="5293043" y="3129915"/>
            <a:ext cx="935037" cy="539750"/>
          </a:xfrm>
          <a:prstGeom prst="line">
            <a:avLst/>
          </a:prstGeom>
          <a:ln w="571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dirty="0">
              <a:latin typeface="Calibri" panose="020F0502020204030204" charset="0"/>
            </a:endParaRPr>
          </a:p>
        </p:txBody>
      </p:sp>
      <p:grpSp>
        <p:nvGrpSpPr>
          <p:cNvPr id="3" name="Group 12"/>
          <p:cNvGrpSpPr/>
          <p:nvPr/>
        </p:nvGrpSpPr>
        <p:grpSpPr>
          <a:xfrm>
            <a:off x="6732905" y="2877503"/>
            <a:ext cx="2160588" cy="792162"/>
            <a:chOff x="3470" y="2432"/>
            <a:chExt cx="1361" cy="499"/>
          </a:xfrm>
        </p:grpSpPr>
        <p:sp>
          <p:nvSpPr>
            <p:cNvPr id="38924" name="Line 13"/>
            <p:cNvSpPr/>
            <p:nvPr/>
          </p:nvSpPr>
          <p:spPr>
            <a:xfrm>
              <a:off x="3470" y="2931"/>
              <a:ext cx="1361" cy="0"/>
            </a:xfrm>
            <a:prstGeom prst="line">
              <a:avLst/>
            </a:prstGeom>
            <a:ln w="571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dirty="0">
                <a:latin typeface="Calibri" panose="020F0502020204030204" charset="0"/>
              </a:endParaRPr>
            </a:p>
          </p:txBody>
        </p:sp>
        <p:sp>
          <p:nvSpPr>
            <p:cNvPr id="38925" name="Line 14"/>
            <p:cNvSpPr/>
            <p:nvPr/>
          </p:nvSpPr>
          <p:spPr>
            <a:xfrm flipH="1" flipV="1">
              <a:off x="4332" y="2432"/>
              <a:ext cx="499" cy="499"/>
            </a:xfrm>
            <a:prstGeom prst="line">
              <a:avLst/>
            </a:prstGeom>
            <a:ln w="571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dirty="0">
                <a:latin typeface="Calibri" panose="020F0502020204030204" charset="0"/>
              </a:endParaRPr>
            </a:p>
          </p:txBody>
        </p:sp>
        <p:sp>
          <p:nvSpPr>
            <p:cNvPr id="38926" name="Line 15"/>
            <p:cNvSpPr/>
            <p:nvPr/>
          </p:nvSpPr>
          <p:spPr>
            <a:xfrm flipV="1">
              <a:off x="3470" y="2433"/>
              <a:ext cx="862" cy="498"/>
            </a:xfrm>
            <a:prstGeom prst="line">
              <a:avLst/>
            </a:prstGeom>
            <a:ln w="571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dirty="0">
                <a:latin typeface="Calibri" panose="020F0502020204030204" charset="0"/>
              </a:endParaRPr>
            </a:p>
          </p:txBody>
        </p:sp>
      </p:grpSp>
      <p:sp>
        <p:nvSpPr>
          <p:cNvPr id="6" name="圆角矩形 5"/>
          <p:cNvSpPr/>
          <p:nvPr/>
        </p:nvSpPr>
        <p:spPr>
          <a:xfrm>
            <a:off x="2772410" y="5240655"/>
            <a:ext cx="8256905" cy="808990"/>
          </a:xfrm>
          <a:prstGeom prst="roundRect">
            <a:avLst>
              <a:gd name="adj" fmla="val 50000"/>
            </a:avLst>
          </a:pr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zh-CN" altLang="en-US" sz="2800" b="1" dirty="0">
                <a:solidFill>
                  <a:schemeClr val="accent5"/>
                </a:solidFill>
                <a:latin typeface="+mn-ea"/>
                <a:sym typeface="+mn-ea"/>
              </a:rPr>
              <a:t>提示：</a:t>
            </a:r>
            <a:r>
              <a:rPr lang="zh-CN" altLang="en-US" sz="2800" b="1" dirty="0">
                <a:solidFill>
                  <a:schemeClr val="accent5"/>
                </a:solidFill>
                <a:sym typeface="+mn-ea"/>
              </a:rPr>
              <a:t>三条线段首尾相接围成的图形叫做三角形。</a:t>
            </a:r>
            <a:endParaRPr lang="zh-CN" altLang="en-US" sz="2800" b="1" dirty="0">
              <a:solidFill>
                <a:schemeClr val="accent5"/>
              </a:solidFill>
              <a:latin typeface="+mn-ea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717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717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717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0" grpId="0"/>
      <p:bldP spid="7171" grpId="0" bldLvl="0" animBg="1"/>
      <p:bldP spid="7172" grpId="0" bldLvl="0" animBg="1"/>
      <p:bldP spid="7173" grpId="0" bldLvl="0" animBg="1"/>
      <p:bldP spid="7174" grpId="0" bldLvl="0" animBg="1"/>
      <p:bldP spid="7175" grpId="0" bldLvl="0" animBg="1"/>
      <p:bldP spid="7176" grpId="0" bldLvl="0" animBg="1"/>
      <p:bldP spid="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658027" y="603395"/>
            <a:ext cx="10895887" cy="39693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1.通过动手操作和观察比较，认识三角形的特点，理解和掌握三角形的定义。</a:t>
            </a:r>
            <a:endParaRPr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2.结合具体情境认识三角形的底和高，理解并掌握三角形高和底的含义，能在三角形内画出对应边上的高。</a:t>
            </a:r>
            <a:endParaRPr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3.在学习活动中培养学生的空间思维能力，感受数学知识与生活的密切联系。</a:t>
            </a:r>
            <a:endParaRPr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341630" y="4730750"/>
            <a:ext cx="11528425" cy="1806575"/>
          </a:xfrm>
          <a:prstGeom prst="roundRect">
            <a:avLst>
              <a:gd name="adj" fmla="val 8426"/>
            </a:avLst>
          </a:pr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sz="2800" dirty="0"/>
          </a:p>
        </p:txBody>
      </p:sp>
      <p:sp>
        <p:nvSpPr>
          <p:cNvPr id="6" name="矩形 5"/>
          <p:cNvSpPr/>
          <p:nvPr/>
        </p:nvSpPr>
        <p:spPr>
          <a:xfrm>
            <a:off x="658026" y="4861846"/>
            <a:ext cx="10895887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schemeClr val="bg1"/>
                </a:solidFill>
              </a:rPr>
              <a:t>【</a:t>
            </a:r>
            <a:r>
              <a:rPr lang="zh-CN" altLang="en-US" sz="2800" dirty="0">
                <a:solidFill>
                  <a:schemeClr val="bg1"/>
                </a:solidFill>
              </a:rPr>
              <a:t>重点</a:t>
            </a:r>
            <a:r>
              <a:rPr lang="en-US" altLang="zh-CN" sz="2800" dirty="0">
                <a:solidFill>
                  <a:schemeClr val="bg1"/>
                </a:solidFill>
              </a:rPr>
              <a:t>】</a:t>
            </a:r>
            <a:r>
              <a:rPr sz="2800" dirty="0"/>
              <a:t>理解并掌握三角形高和底的含义</a:t>
            </a:r>
            <a:r>
              <a:rPr lang="zh-CN" sz="2800" dirty="0"/>
              <a:t>。</a:t>
            </a:r>
            <a:endParaRPr lang="zh-CN" sz="2800" dirty="0"/>
          </a:p>
        </p:txBody>
      </p:sp>
      <p:sp>
        <p:nvSpPr>
          <p:cNvPr id="8" name="矩形 7"/>
          <p:cNvSpPr/>
          <p:nvPr/>
        </p:nvSpPr>
        <p:spPr>
          <a:xfrm>
            <a:off x="658025" y="5634566"/>
            <a:ext cx="10895887" cy="1383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schemeClr val="bg1"/>
                </a:solidFill>
              </a:rPr>
              <a:t>【</a:t>
            </a:r>
            <a:r>
              <a:rPr lang="zh-CN" altLang="en-US" sz="2800" dirty="0">
                <a:solidFill>
                  <a:schemeClr val="bg1"/>
                </a:solidFill>
              </a:rPr>
              <a:t>难点</a:t>
            </a:r>
            <a:r>
              <a:rPr lang="en-US" altLang="zh-CN" sz="2800" dirty="0">
                <a:solidFill>
                  <a:schemeClr val="bg1"/>
                </a:solidFill>
              </a:rPr>
              <a:t>】</a:t>
            </a:r>
            <a:r>
              <a:rPr sz="2800" dirty="0">
                <a:sym typeface="+mn-ea"/>
              </a:rPr>
              <a:t>能在三角形内画出对应边上的高。</a:t>
            </a:r>
            <a:endParaRPr sz="2800" dirty="0"/>
          </a:p>
          <a:p>
            <a:pPr>
              <a:lnSpc>
                <a:spcPct val="150000"/>
              </a:lnSpc>
            </a:pPr>
            <a:endParaRPr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>
            <a:off x="658027" y="672551"/>
            <a:ext cx="1504059" cy="593398"/>
          </a:xfrm>
          <a:prstGeom prst="roundRect">
            <a:avLst>
              <a:gd name="adj" fmla="val 50000"/>
            </a:avLst>
          </a:pr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/>
              <a:t>分析</a:t>
            </a:r>
            <a:endParaRPr lang="zh-CN" altLang="en-US" sz="2800" b="1" dirty="0"/>
          </a:p>
        </p:txBody>
      </p:sp>
      <p:sp>
        <p:nvSpPr>
          <p:cNvPr id="43009" name="Rectangle 2"/>
          <p:cNvSpPr/>
          <p:nvPr/>
        </p:nvSpPr>
        <p:spPr>
          <a:xfrm>
            <a:off x="0" y="-260985"/>
            <a:ext cx="3098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endParaRPr lang="zh-CN" altLang="en-US" sz="2800" dirty="0">
              <a:ea typeface="+mn-lt"/>
            </a:endParaRPr>
          </a:p>
        </p:txBody>
      </p:sp>
      <p:graphicFrame>
        <p:nvGraphicFramePr>
          <p:cNvPr id="43013" name="对象 24"/>
          <p:cNvGraphicFramePr>
            <a:graphicFrameLocks noChangeAspect="1"/>
          </p:cNvGraphicFramePr>
          <p:nvPr/>
        </p:nvGraphicFramePr>
        <p:xfrm>
          <a:off x="1979613" y="3321050"/>
          <a:ext cx="114300" cy="215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0" name="" r:id="rId1" imgW="2743200" imgH="5181600" progId="Equation.3">
                  <p:embed/>
                </p:oleObj>
              </mc:Choice>
              <mc:Fallback>
                <p:oleObj name="" r:id="rId1" imgW="2743200" imgH="5181600" progId="Equation.3">
                  <p:embed/>
                  <p:pic>
                    <p:nvPicPr>
                      <p:cNvPr id="0" name="图片 3076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979613" y="3321050"/>
                        <a:ext cx="114300" cy="2159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Line 3"/>
          <p:cNvSpPr/>
          <p:nvPr/>
        </p:nvSpPr>
        <p:spPr>
          <a:xfrm>
            <a:off x="827088" y="3860800"/>
            <a:ext cx="1728787" cy="0"/>
          </a:xfrm>
          <a:prstGeom prst="line">
            <a:avLst/>
          </a:prstGeom>
          <a:ln w="571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dirty="0">
              <a:latin typeface="Calibri" panose="020F0502020204030204" charset="0"/>
            </a:endParaRPr>
          </a:p>
        </p:txBody>
      </p:sp>
      <p:sp>
        <p:nvSpPr>
          <p:cNvPr id="10" name="Line 4"/>
          <p:cNvSpPr/>
          <p:nvPr/>
        </p:nvSpPr>
        <p:spPr>
          <a:xfrm flipV="1">
            <a:off x="1042988" y="3249613"/>
            <a:ext cx="936625" cy="539750"/>
          </a:xfrm>
          <a:prstGeom prst="line">
            <a:avLst/>
          </a:prstGeom>
          <a:ln w="571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dirty="0">
              <a:latin typeface="Calibri" panose="020F0502020204030204" charset="0"/>
            </a:endParaRPr>
          </a:p>
        </p:txBody>
      </p:sp>
      <p:sp>
        <p:nvSpPr>
          <p:cNvPr id="11" name="Line 5"/>
          <p:cNvSpPr/>
          <p:nvPr/>
        </p:nvSpPr>
        <p:spPr>
          <a:xfrm>
            <a:off x="1979613" y="3357563"/>
            <a:ext cx="792162" cy="457200"/>
          </a:xfrm>
          <a:prstGeom prst="line">
            <a:avLst/>
          </a:prstGeom>
          <a:ln w="571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dirty="0">
              <a:latin typeface="Calibri" panose="020F0502020204030204" charset="0"/>
            </a:endParaRPr>
          </a:p>
        </p:txBody>
      </p:sp>
      <p:sp>
        <p:nvSpPr>
          <p:cNvPr id="14" name="Line 6"/>
          <p:cNvSpPr/>
          <p:nvPr/>
        </p:nvSpPr>
        <p:spPr>
          <a:xfrm>
            <a:off x="3779838" y="3933825"/>
            <a:ext cx="1655762" cy="0"/>
          </a:xfrm>
          <a:prstGeom prst="line">
            <a:avLst/>
          </a:prstGeom>
          <a:ln w="571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dirty="0">
              <a:latin typeface="Calibri" panose="020F0502020204030204" charset="0"/>
            </a:endParaRPr>
          </a:p>
        </p:txBody>
      </p:sp>
      <p:sp>
        <p:nvSpPr>
          <p:cNvPr id="15" name="Line 7"/>
          <p:cNvSpPr/>
          <p:nvPr/>
        </p:nvSpPr>
        <p:spPr>
          <a:xfrm flipV="1">
            <a:off x="3779838" y="3286125"/>
            <a:ext cx="647700" cy="647700"/>
          </a:xfrm>
          <a:prstGeom prst="line">
            <a:avLst/>
          </a:prstGeom>
          <a:ln w="571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dirty="0">
              <a:latin typeface="Calibri" panose="020F0502020204030204" charset="0"/>
            </a:endParaRPr>
          </a:p>
        </p:txBody>
      </p:sp>
      <p:sp>
        <p:nvSpPr>
          <p:cNvPr id="16" name="Line 8"/>
          <p:cNvSpPr/>
          <p:nvPr/>
        </p:nvSpPr>
        <p:spPr>
          <a:xfrm flipH="1" flipV="1">
            <a:off x="4500563" y="3394075"/>
            <a:ext cx="935037" cy="539750"/>
          </a:xfrm>
          <a:prstGeom prst="line">
            <a:avLst/>
          </a:prstGeom>
          <a:ln w="571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dirty="0">
              <a:latin typeface="Calibri" panose="020F0502020204030204" charset="0"/>
            </a:endParaRPr>
          </a:p>
        </p:txBody>
      </p:sp>
      <p:sp>
        <p:nvSpPr>
          <p:cNvPr id="19" name="Text Box 11"/>
          <p:cNvSpPr txBox="1"/>
          <p:nvPr/>
        </p:nvSpPr>
        <p:spPr>
          <a:xfrm>
            <a:off x="684213" y="2060575"/>
            <a:ext cx="4751387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dirty="0">
                <a:ea typeface="+mn-lt"/>
              </a:rPr>
              <a:t>这两个图形是</a:t>
            </a:r>
            <a:r>
              <a:rPr lang="en-US" altLang="zh-CN" sz="2800" dirty="0">
                <a:ea typeface="+mn-lt"/>
              </a:rPr>
              <a:t>“</a:t>
            </a:r>
            <a:r>
              <a:rPr lang="zh-CN" altLang="en-US" sz="2800" dirty="0">
                <a:ea typeface="+mn-lt"/>
              </a:rPr>
              <a:t>三角形</a:t>
            </a:r>
            <a:r>
              <a:rPr lang="en-US" altLang="zh-CN" sz="2800" dirty="0">
                <a:ea typeface="+mn-lt"/>
              </a:rPr>
              <a:t>”</a:t>
            </a:r>
            <a:r>
              <a:rPr lang="zh-CN" altLang="en-US" sz="2800" dirty="0">
                <a:ea typeface="+mn-lt"/>
              </a:rPr>
              <a:t>：</a:t>
            </a:r>
            <a:endParaRPr lang="zh-CN" altLang="en-US" sz="2800" dirty="0">
              <a:ea typeface="+mn-lt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873250" y="3507105"/>
            <a:ext cx="2372995" cy="706755"/>
          </a:xfrm>
          <a:prstGeom prst="rect">
            <a:avLst/>
          </a:prstGeom>
          <a:noFill/>
          <a:ln w="9525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r>
              <a:rPr lang="zh-CN" altLang="zh-CN" sz="4000" dirty="0">
                <a:solidFill>
                  <a:srgbClr val="FF0000"/>
                </a:solidFill>
                <a:ea typeface="+mn-lt"/>
              </a:rPr>
              <a:t>错误解答</a:t>
            </a:r>
            <a:endParaRPr lang="zh-CN" altLang="zh-CN" sz="4000" dirty="0">
              <a:solidFill>
                <a:srgbClr val="FF0000"/>
              </a:solidFill>
              <a:ea typeface="+mn-lt"/>
            </a:endParaRPr>
          </a:p>
        </p:txBody>
      </p:sp>
      <p:grpSp>
        <p:nvGrpSpPr>
          <p:cNvPr id="20" name="Group 12"/>
          <p:cNvGrpSpPr/>
          <p:nvPr/>
        </p:nvGrpSpPr>
        <p:grpSpPr>
          <a:xfrm>
            <a:off x="7526338" y="3211830"/>
            <a:ext cx="2160587" cy="792163"/>
            <a:chOff x="3470" y="2432"/>
            <a:chExt cx="1361" cy="499"/>
          </a:xfrm>
        </p:grpSpPr>
        <p:sp>
          <p:nvSpPr>
            <p:cNvPr id="44042" name="Line 13"/>
            <p:cNvSpPr/>
            <p:nvPr/>
          </p:nvSpPr>
          <p:spPr>
            <a:xfrm>
              <a:off x="3470" y="2931"/>
              <a:ext cx="1361" cy="0"/>
            </a:xfrm>
            <a:prstGeom prst="line">
              <a:avLst/>
            </a:prstGeom>
            <a:ln w="571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dirty="0">
                <a:latin typeface="Calibri" panose="020F0502020204030204" charset="0"/>
              </a:endParaRPr>
            </a:p>
          </p:txBody>
        </p:sp>
        <p:sp>
          <p:nvSpPr>
            <p:cNvPr id="44043" name="Line 14"/>
            <p:cNvSpPr/>
            <p:nvPr/>
          </p:nvSpPr>
          <p:spPr>
            <a:xfrm flipH="1" flipV="1">
              <a:off x="4332" y="2432"/>
              <a:ext cx="499" cy="499"/>
            </a:xfrm>
            <a:prstGeom prst="line">
              <a:avLst/>
            </a:prstGeom>
            <a:ln w="571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dirty="0">
                <a:latin typeface="Calibri" panose="020F0502020204030204" charset="0"/>
              </a:endParaRPr>
            </a:p>
          </p:txBody>
        </p:sp>
        <p:sp>
          <p:nvSpPr>
            <p:cNvPr id="44044" name="Line 15"/>
            <p:cNvSpPr/>
            <p:nvPr/>
          </p:nvSpPr>
          <p:spPr>
            <a:xfrm flipV="1">
              <a:off x="3470" y="2433"/>
              <a:ext cx="862" cy="498"/>
            </a:xfrm>
            <a:prstGeom prst="line">
              <a:avLst/>
            </a:prstGeom>
            <a:ln w="571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dirty="0">
                <a:latin typeface="Calibri" panose="020F0502020204030204" charset="0"/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>
            <a:off x="7697788" y="3256280"/>
            <a:ext cx="2214880" cy="706755"/>
          </a:xfrm>
          <a:prstGeom prst="rect">
            <a:avLst/>
          </a:prstGeom>
          <a:noFill/>
          <a:ln w="9525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>
            <a:spAutoFit/>
          </a:bodyPr>
          <a:lstStyle/>
          <a:p>
            <a:r>
              <a:rPr lang="zh-CN" altLang="en-US" sz="4000" dirty="0">
                <a:solidFill>
                  <a:srgbClr val="FF0000"/>
                </a:solidFill>
                <a:ea typeface="+mn-lt"/>
              </a:rPr>
              <a:t>正确</a:t>
            </a:r>
            <a:r>
              <a:rPr lang="zh-CN" altLang="zh-CN" sz="4000" dirty="0">
                <a:solidFill>
                  <a:srgbClr val="FF0000"/>
                </a:solidFill>
                <a:ea typeface="+mn-lt"/>
              </a:rPr>
              <a:t>解答</a:t>
            </a:r>
            <a:endParaRPr lang="zh-CN" altLang="en-US" sz="4000" dirty="0">
              <a:solidFill>
                <a:srgbClr val="FF0000"/>
              </a:solidFill>
              <a:ea typeface="+mn-lt"/>
            </a:endParaRPr>
          </a:p>
        </p:txBody>
      </p:sp>
      <p:sp>
        <p:nvSpPr>
          <p:cNvPr id="5" name="Text Box 11"/>
          <p:cNvSpPr txBox="1"/>
          <p:nvPr/>
        </p:nvSpPr>
        <p:spPr>
          <a:xfrm>
            <a:off x="6558598" y="2060575"/>
            <a:ext cx="4751387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dirty="0">
                <a:ea typeface="+mn-lt"/>
              </a:rPr>
              <a:t>这个图形是三角形：</a:t>
            </a:r>
            <a:endParaRPr lang="zh-CN" altLang="en-US" sz="2800" dirty="0">
              <a:ea typeface="+mn-lt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2094230" y="5036820"/>
            <a:ext cx="8256905" cy="808990"/>
          </a:xfrm>
          <a:prstGeom prst="roundRect">
            <a:avLst>
              <a:gd name="adj" fmla="val 50000"/>
            </a:avLst>
          </a:pr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zh-CN" altLang="en-US" sz="2800" b="1" dirty="0">
                <a:solidFill>
                  <a:schemeClr val="accent5"/>
                </a:solidFill>
                <a:sym typeface="+mn-ea"/>
              </a:rPr>
              <a:t>三条线段首尾相接围成的图形叫做三角形。</a:t>
            </a:r>
            <a:endParaRPr lang="zh-CN" altLang="en-US" sz="2800" b="1" dirty="0">
              <a:solidFill>
                <a:schemeClr val="accent5"/>
              </a:solidFill>
              <a:latin typeface="+mn-ea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0" grpId="0" bldLvl="0" animBg="1"/>
      <p:bldP spid="11" grpId="0" bldLvl="0" animBg="1"/>
      <p:bldP spid="14" grpId="0" bldLvl="0" animBg="1"/>
      <p:bldP spid="15" grpId="0" bldLvl="0" animBg="1"/>
      <p:bldP spid="16" grpId="0" bldLvl="0" animBg="1"/>
      <p:bldP spid="19" grpId="0"/>
      <p:bldP spid="4" grpId="0" bldLvl="0" animBg="1"/>
      <p:bldP spid="24" grpId="0" bldLvl="0" animBg="1"/>
      <p:bldP spid="5" grpId="0"/>
      <p:bldP spid="6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/>
        </p:nvSpPr>
        <p:spPr>
          <a:xfrm>
            <a:off x="119641" y="712306"/>
            <a:ext cx="538386" cy="593398"/>
          </a:xfrm>
          <a:custGeom>
            <a:avLst/>
            <a:gdLst>
              <a:gd name="connsiteX0" fmla="*/ 0 w 538386"/>
              <a:gd name="connsiteY0" fmla="*/ 0 h 593398"/>
              <a:gd name="connsiteX1" fmla="*/ 241687 w 538386"/>
              <a:gd name="connsiteY1" fmla="*/ 0 h 593398"/>
              <a:gd name="connsiteX2" fmla="*/ 538386 w 538386"/>
              <a:gd name="connsiteY2" fmla="*/ 296699 h 593398"/>
              <a:gd name="connsiteX3" fmla="*/ 241687 w 538386"/>
              <a:gd name="connsiteY3" fmla="*/ 593398 h 593398"/>
              <a:gd name="connsiteX4" fmla="*/ 0 w 538386"/>
              <a:gd name="connsiteY4" fmla="*/ 593398 h 593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8386" h="593398">
                <a:moveTo>
                  <a:pt x="0" y="0"/>
                </a:moveTo>
                <a:lnTo>
                  <a:pt x="241687" y="0"/>
                </a:lnTo>
                <a:cubicBezTo>
                  <a:pt x="405549" y="0"/>
                  <a:pt x="538386" y="132837"/>
                  <a:pt x="538386" y="296699"/>
                </a:cubicBezTo>
                <a:cubicBezTo>
                  <a:pt x="538386" y="460561"/>
                  <a:pt x="405549" y="593398"/>
                  <a:pt x="241687" y="593398"/>
                </a:cubicBezTo>
                <a:lnTo>
                  <a:pt x="0" y="593398"/>
                </a:lnTo>
                <a:close/>
              </a:path>
            </a:pathLst>
          </a:cu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>
                <a:ea typeface="+mn-lt"/>
              </a:rPr>
              <a:t>4</a:t>
            </a:r>
            <a:endParaRPr lang="en-US" altLang="zh-CN" sz="2800" b="1" dirty="0">
              <a:ea typeface="+mn-lt"/>
            </a:endParaRPr>
          </a:p>
        </p:txBody>
      </p:sp>
      <p:sp>
        <p:nvSpPr>
          <p:cNvPr id="30" name="圆角矩形 29"/>
          <p:cNvSpPr/>
          <p:nvPr/>
        </p:nvSpPr>
        <p:spPr>
          <a:xfrm>
            <a:off x="7596505" y="1818640"/>
            <a:ext cx="4201795" cy="3180715"/>
          </a:xfrm>
          <a:prstGeom prst="roundRect">
            <a:avLst>
              <a:gd name="adj" fmla="val 8426"/>
            </a:avLst>
          </a:pr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ea typeface="+mn-lt"/>
              </a:rPr>
              <a:t>请你画出一个三角形，并标出它的三条边、三个顶点、三个角。</a:t>
            </a:r>
            <a:endParaRPr lang="zh-CN" altLang="en-US" sz="2800" dirty="0">
              <a:solidFill>
                <a:schemeClr val="bg1"/>
              </a:solidFill>
              <a:ea typeface="+mn-lt"/>
            </a:endParaRPr>
          </a:p>
        </p:txBody>
      </p:sp>
      <p:sp>
        <p:nvSpPr>
          <p:cNvPr id="8194" name="Line 2"/>
          <p:cNvSpPr/>
          <p:nvPr/>
        </p:nvSpPr>
        <p:spPr>
          <a:xfrm>
            <a:off x="2142808" y="4076700"/>
            <a:ext cx="3384550" cy="0"/>
          </a:xfrm>
          <a:prstGeom prst="line">
            <a:avLst/>
          </a:prstGeom>
          <a:ln w="76200" cap="flat" cmpd="sng">
            <a:solidFill>
              <a:srgbClr val="0000FF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dirty="0">
              <a:latin typeface="Calibri" panose="020F0502020204030204" charset="0"/>
            </a:endParaRPr>
          </a:p>
        </p:txBody>
      </p:sp>
      <p:sp>
        <p:nvSpPr>
          <p:cNvPr id="8195" name="Text Box 3"/>
          <p:cNvSpPr txBox="1"/>
          <p:nvPr/>
        </p:nvSpPr>
        <p:spPr>
          <a:xfrm>
            <a:off x="2503170" y="2276475"/>
            <a:ext cx="687388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ea typeface="+mn-lt"/>
              </a:rPr>
              <a:t>边</a:t>
            </a:r>
            <a:endParaRPr lang="zh-CN" altLang="en-US" sz="2800" b="1">
              <a:ea typeface="+mn-lt"/>
            </a:endParaRPr>
          </a:p>
        </p:txBody>
      </p:sp>
      <p:sp>
        <p:nvSpPr>
          <p:cNvPr id="8196" name="Line 4"/>
          <p:cNvSpPr/>
          <p:nvPr/>
        </p:nvSpPr>
        <p:spPr>
          <a:xfrm flipV="1">
            <a:off x="2141220" y="1844675"/>
            <a:ext cx="2089150" cy="2232025"/>
          </a:xfrm>
          <a:prstGeom prst="line">
            <a:avLst/>
          </a:prstGeom>
          <a:ln w="76200" cap="flat" cmpd="sng">
            <a:solidFill>
              <a:srgbClr val="0000FF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dirty="0">
              <a:latin typeface="Calibri" panose="020F0502020204030204" charset="0"/>
            </a:endParaRPr>
          </a:p>
        </p:txBody>
      </p:sp>
      <p:sp>
        <p:nvSpPr>
          <p:cNvPr id="8197" name="Oval 5"/>
          <p:cNvSpPr/>
          <p:nvPr/>
        </p:nvSpPr>
        <p:spPr>
          <a:xfrm>
            <a:off x="2069783" y="4005263"/>
            <a:ext cx="142875" cy="142875"/>
          </a:xfrm>
          <a:prstGeom prst="ellipse">
            <a:avLst/>
          </a:prstGeom>
          <a:solidFill>
            <a:srgbClr val="00FFFF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2800" dirty="0">
              <a:ea typeface="+mn-lt"/>
            </a:endParaRPr>
          </a:p>
        </p:txBody>
      </p:sp>
      <p:sp>
        <p:nvSpPr>
          <p:cNvPr id="8198" name="Text Box 6"/>
          <p:cNvSpPr txBox="1"/>
          <p:nvPr/>
        </p:nvSpPr>
        <p:spPr>
          <a:xfrm>
            <a:off x="3654108" y="4076700"/>
            <a:ext cx="763587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ea typeface="+mn-lt"/>
              </a:rPr>
              <a:t>边</a:t>
            </a:r>
            <a:endParaRPr lang="zh-CN" altLang="en-US" sz="2800" b="1">
              <a:ea typeface="+mn-lt"/>
            </a:endParaRPr>
          </a:p>
        </p:txBody>
      </p:sp>
      <p:sp>
        <p:nvSpPr>
          <p:cNvPr id="8199" name="Text Box 7"/>
          <p:cNvSpPr txBox="1"/>
          <p:nvPr/>
        </p:nvSpPr>
        <p:spPr>
          <a:xfrm>
            <a:off x="3582670" y="1125538"/>
            <a:ext cx="1223963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9900CC"/>
                </a:solidFill>
                <a:ea typeface="+mn-lt"/>
              </a:rPr>
              <a:t>顶点</a:t>
            </a:r>
            <a:endParaRPr lang="zh-CN" altLang="en-US" sz="2800" b="1">
              <a:solidFill>
                <a:srgbClr val="9900CC"/>
              </a:solidFill>
              <a:ea typeface="+mn-lt"/>
            </a:endParaRPr>
          </a:p>
        </p:txBody>
      </p:sp>
      <p:sp>
        <p:nvSpPr>
          <p:cNvPr id="8200" name="Line 8"/>
          <p:cNvSpPr/>
          <p:nvPr/>
        </p:nvSpPr>
        <p:spPr>
          <a:xfrm>
            <a:off x="4230370" y="1844675"/>
            <a:ext cx="1296988" cy="2232025"/>
          </a:xfrm>
          <a:prstGeom prst="line">
            <a:avLst/>
          </a:prstGeom>
          <a:ln w="79375" cap="flat" cmpd="sng">
            <a:solidFill>
              <a:srgbClr val="0000FF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dirty="0">
              <a:latin typeface="Calibri" panose="020F0502020204030204" charset="0"/>
            </a:endParaRPr>
          </a:p>
        </p:txBody>
      </p:sp>
      <p:sp>
        <p:nvSpPr>
          <p:cNvPr id="8201" name="Oval 9"/>
          <p:cNvSpPr/>
          <p:nvPr/>
        </p:nvSpPr>
        <p:spPr>
          <a:xfrm>
            <a:off x="4158933" y="1773238"/>
            <a:ext cx="142875" cy="142875"/>
          </a:xfrm>
          <a:prstGeom prst="ellipse">
            <a:avLst/>
          </a:prstGeom>
          <a:solidFill>
            <a:srgbClr val="00FFFF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2800" dirty="0">
              <a:ea typeface="+mn-lt"/>
            </a:endParaRPr>
          </a:p>
        </p:txBody>
      </p:sp>
      <p:sp>
        <p:nvSpPr>
          <p:cNvPr id="8202" name="Oval 10"/>
          <p:cNvSpPr/>
          <p:nvPr/>
        </p:nvSpPr>
        <p:spPr>
          <a:xfrm>
            <a:off x="5454333" y="4005263"/>
            <a:ext cx="142875" cy="142875"/>
          </a:xfrm>
          <a:prstGeom prst="ellipse">
            <a:avLst/>
          </a:prstGeom>
          <a:solidFill>
            <a:srgbClr val="00FFFF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2800" dirty="0">
              <a:ea typeface="+mn-lt"/>
            </a:endParaRPr>
          </a:p>
        </p:txBody>
      </p:sp>
      <p:sp>
        <p:nvSpPr>
          <p:cNvPr id="8203" name="Text Box 11"/>
          <p:cNvSpPr txBox="1"/>
          <p:nvPr/>
        </p:nvSpPr>
        <p:spPr>
          <a:xfrm>
            <a:off x="4879658" y="2349500"/>
            <a:ext cx="763587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ea typeface="+mn-lt"/>
              </a:rPr>
              <a:t>边</a:t>
            </a:r>
            <a:endParaRPr lang="zh-CN" altLang="en-US" sz="2800" b="1">
              <a:ea typeface="+mn-lt"/>
            </a:endParaRPr>
          </a:p>
        </p:txBody>
      </p:sp>
      <p:sp>
        <p:nvSpPr>
          <p:cNvPr id="8204" name="Text Box 12"/>
          <p:cNvSpPr txBox="1"/>
          <p:nvPr/>
        </p:nvSpPr>
        <p:spPr>
          <a:xfrm>
            <a:off x="845820" y="3860800"/>
            <a:ext cx="1223963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9900CC"/>
                </a:solidFill>
                <a:ea typeface="+mn-lt"/>
              </a:rPr>
              <a:t>顶点</a:t>
            </a:r>
            <a:endParaRPr lang="zh-CN" altLang="en-US" sz="2800" b="1">
              <a:solidFill>
                <a:srgbClr val="9900CC"/>
              </a:solidFill>
              <a:ea typeface="+mn-lt"/>
            </a:endParaRPr>
          </a:p>
        </p:txBody>
      </p:sp>
      <p:sp>
        <p:nvSpPr>
          <p:cNvPr id="8205" name="Text Box 13"/>
          <p:cNvSpPr txBox="1"/>
          <p:nvPr/>
        </p:nvSpPr>
        <p:spPr>
          <a:xfrm>
            <a:off x="5454333" y="3933825"/>
            <a:ext cx="1223962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9900CC"/>
                </a:solidFill>
                <a:ea typeface="+mn-lt"/>
              </a:rPr>
              <a:t>顶点</a:t>
            </a:r>
            <a:endParaRPr lang="zh-CN" altLang="en-US" sz="2800" b="1">
              <a:solidFill>
                <a:srgbClr val="9900CC"/>
              </a:solidFill>
              <a:ea typeface="+mn-lt"/>
            </a:endParaRPr>
          </a:p>
        </p:txBody>
      </p:sp>
      <p:sp>
        <p:nvSpPr>
          <p:cNvPr id="8206" name="Text Box 14"/>
          <p:cNvSpPr txBox="1"/>
          <p:nvPr/>
        </p:nvSpPr>
        <p:spPr>
          <a:xfrm>
            <a:off x="3943033" y="2205038"/>
            <a:ext cx="792162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FF66CC"/>
                </a:solidFill>
                <a:ea typeface="+mn-lt"/>
              </a:rPr>
              <a:t>角</a:t>
            </a:r>
            <a:endParaRPr lang="zh-CN" altLang="en-US" sz="2800" b="1">
              <a:solidFill>
                <a:srgbClr val="FF66CC"/>
              </a:solidFill>
              <a:ea typeface="+mn-lt"/>
            </a:endParaRPr>
          </a:p>
        </p:txBody>
      </p:sp>
      <p:sp>
        <p:nvSpPr>
          <p:cNvPr id="8207" name="Text Box 15"/>
          <p:cNvSpPr txBox="1"/>
          <p:nvPr/>
        </p:nvSpPr>
        <p:spPr>
          <a:xfrm>
            <a:off x="4662170" y="3500438"/>
            <a:ext cx="792163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FF66CC"/>
                </a:solidFill>
                <a:ea typeface="+mn-lt"/>
              </a:rPr>
              <a:t>角</a:t>
            </a:r>
            <a:endParaRPr lang="zh-CN" altLang="en-US" sz="2800" b="1">
              <a:solidFill>
                <a:srgbClr val="FF66CC"/>
              </a:solidFill>
              <a:ea typeface="+mn-lt"/>
            </a:endParaRPr>
          </a:p>
        </p:txBody>
      </p:sp>
      <p:sp>
        <p:nvSpPr>
          <p:cNvPr id="8208" name="Text Box 16"/>
          <p:cNvSpPr txBox="1"/>
          <p:nvPr/>
        </p:nvSpPr>
        <p:spPr>
          <a:xfrm>
            <a:off x="2646045" y="3500438"/>
            <a:ext cx="792163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FF66CC"/>
                </a:solidFill>
                <a:ea typeface="+mn-lt"/>
              </a:rPr>
              <a:t>角</a:t>
            </a:r>
            <a:endParaRPr lang="zh-CN" altLang="en-US" sz="2800" b="1">
              <a:solidFill>
                <a:srgbClr val="FF66CC"/>
              </a:solidFill>
              <a:ea typeface="+mn-lt"/>
            </a:endParaRPr>
          </a:p>
        </p:txBody>
      </p:sp>
      <p:sp>
        <p:nvSpPr>
          <p:cNvPr id="8209" name="Rectangle 17"/>
          <p:cNvSpPr/>
          <p:nvPr/>
        </p:nvSpPr>
        <p:spPr>
          <a:xfrm rot="810785">
            <a:off x="4879658" y="3573463"/>
            <a:ext cx="538480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990033"/>
                </a:solidFill>
                <a:ea typeface="+mn-lt"/>
              </a:rPr>
              <a:t>（</a:t>
            </a:r>
            <a:endParaRPr lang="zh-CN" altLang="en-US" sz="2800" b="1">
              <a:solidFill>
                <a:srgbClr val="990033"/>
              </a:solidFill>
              <a:ea typeface="+mn-lt"/>
            </a:endParaRPr>
          </a:p>
        </p:txBody>
      </p:sp>
      <p:sp>
        <p:nvSpPr>
          <p:cNvPr id="8210" name="Rectangle 18"/>
          <p:cNvSpPr/>
          <p:nvPr/>
        </p:nvSpPr>
        <p:spPr>
          <a:xfrm rot="9274809">
            <a:off x="2430145" y="3644900"/>
            <a:ext cx="538480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990033"/>
                </a:solidFill>
                <a:ea typeface="+mn-lt"/>
              </a:rPr>
              <a:t>（</a:t>
            </a:r>
            <a:endParaRPr lang="zh-CN" altLang="en-US" sz="2800" b="1">
              <a:solidFill>
                <a:srgbClr val="990033"/>
              </a:solidFill>
              <a:ea typeface="+mn-lt"/>
            </a:endParaRPr>
          </a:p>
        </p:txBody>
      </p:sp>
      <p:sp>
        <p:nvSpPr>
          <p:cNvPr id="8211" name="Rectangle 19"/>
          <p:cNvSpPr/>
          <p:nvPr/>
        </p:nvSpPr>
        <p:spPr>
          <a:xfrm rot="-5071487">
            <a:off x="3914458" y="1944688"/>
            <a:ext cx="576262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990033"/>
                </a:solidFill>
                <a:ea typeface="+mn-lt"/>
              </a:rPr>
              <a:t>（</a:t>
            </a:r>
            <a:endParaRPr lang="zh-CN" altLang="en-US" sz="2800" b="1">
              <a:solidFill>
                <a:srgbClr val="990033"/>
              </a:solidFill>
              <a:ea typeface="+mn-lt"/>
            </a:endParaRPr>
          </a:p>
        </p:txBody>
      </p:sp>
      <p:sp>
        <p:nvSpPr>
          <p:cNvPr id="8212" name="Text Box 20"/>
          <p:cNvSpPr txBox="1"/>
          <p:nvPr/>
        </p:nvSpPr>
        <p:spPr>
          <a:xfrm>
            <a:off x="840105" y="5306695"/>
            <a:ext cx="887095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FF0000"/>
                </a:solidFill>
                <a:ea typeface="+mn-lt"/>
                <a:cs typeface="+mn-lt"/>
              </a:rPr>
              <a:t>三角形有三条边</a:t>
            </a:r>
            <a:r>
              <a:rPr lang="en-US" altLang="zh-CN" sz="4000" b="1">
                <a:solidFill>
                  <a:srgbClr val="FF0000"/>
                </a:solidFill>
                <a:ea typeface="+mn-lt"/>
                <a:cs typeface="+mn-lt"/>
              </a:rPr>
              <a:t>,</a:t>
            </a:r>
            <a:r>
              <a:rPr lang="zh-CN" altLang="en-US" sz="4000" b="1">
                <a:solidFill>
                  <a:srgbClr val="FF0000"/>
                </a:solidFill>
                <a:ea typeface="+mn-lt"/>
                <a:cs typeface="+mn-lt"/>
              </a:rPr>
              <a:t>三个顶点</a:t>
            </a:r>
            <a:r>
              <a:rPr lang="en-US" altLang="zh-CN" sz="4000" b="1">
                <a:solidFill>
                  <a:srgbClr val="FF0000"/>
                </a:solidFill>
                <a:ea typeface="+mn-lt"/>
                <a:cs typeface="+mn-lt"/>
              </a:rPr>
              <a:t>,</a:t>
            </a:r>
            <a:r>
              <a:rPr lang="zh-CN" altLang="en-US" sz="4000" b="1">
                <a:solidFill>
                  <a:srgbClr val="FF0000"/>
                </a:solidFill>
                <a:ea typeface="+mn-lt"/>
                <a:cs typeface="+mn-lt"/>
              </a:rPr>
              <a:t>三个角。</a:t>
            </a:r>
            <a:endParaRPr lang="zh-CN" altLang="en-US" sz="4000" b="1">
              <a:solidFill>
                <a:srgbClr val="FF0000"/>
              </a:solidFill>
              <a:ea typeface="+mn-lt"/>
              <a:cs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820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8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819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820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820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820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819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819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820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82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82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820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820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820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820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82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5" grpId="0"/>
      <p:bldP spid="8197" grpId="0" bldLvl="0" animBg="1"/>
      <p:bldP spid="8198" grpId="0"/>
      <p:bldP spid="8199" grpId="0"/>
      <p:bldP spid="8201" grpId="0" bldLvl="0" animBg="1"/>
      <p:bldP spid="8202" grpId="0" bldLvl="0" animBg="1"/>
      <p:bldP spid="8203" grpId="0"/>
      <p:bldP spid="8204" grpId="0"/>
      <p:bldP spid="8205" grpId="0"/>
      <p:bldP spid="8206" grpId="0"/>
      <p:bldP spid="8207" grpId="0"/>
      <p:bldP spid="8208" grpId="0"/>
      <p:bldP spid="8209" grpId="0"/>
      <p:bldP spid="8210" grpId="0"/>
      <p:bldP spid="82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2513" name="Picture 6"/>
          <p:cNvPicPr/>
          <p:nvPr/>
        </p:nvPicPr>
        <p:blipFill>
          <a:blip r:embed="rId1"/>
          <a:stretch>
            <a:fillRect/>
          </a:stretch>
        </p:blipFill>
        <p:spPr>
          <a:xfrm>
            <a:off x="852805" y="870268"/>
            <a:ext cx="539750" cy="7683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2514" name="TextBox 12"/>
          <p:cNvSpPr txBox="1"/>
          <p:nvPr/>
        </p:nvSpPr>
        <p:spPr>
          <a:xfrm>
            <a:off x="951230" y="970280"/>
            <a:ext cx="40195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800" b="1" dirty="0">
                <a:solidFill>
                  <a:schemeClr val="tx2"/>
                </a:solidFill>
                <a:ea typeface="+mn-lt"/>
              </a:rPr>
              <a:t>1</a:t>
            </a:r>
            <a:endParaRPr lang="en-US" altLang="zh-CN" sz="2800" b="1" dirty="0">
              <a:solidFill>
                <a:schemeClr val="tx2"/>
              </a:solidFill>
              <a:ea typeface="+mn-lt"/>
            </a:endParaRPr>
          </a:p>
        </p:txBody>
      </p:sp>
      <p:pic>
        <p:nvPicPr>
          <p:cNvPr id="192517" name="Picture 13" descr="C:\Users\acer\Desktop\四下 ppt 陆小蓓 (1)\4下\u7\d_p75_1.png"/>
          <p:cNvPicPr>
            <a:picLocks noChangeAspect="1"/>
          </p:cNvPicPr>
          <p:nvPr/>
        </p:nvPicPr>
        <p:blipFill>
          <a:blip r:embed="rId2" cstate="email"/>
          <a:srcRect t="22221" r="-220" b="29012"/>
          <a:stretch>
            <a:fillRect/>
          </a:stretch>
        </p:blipFill>
        <p:spPr>
          <a:xfrm>
            <a:off x="2479358" y="679768"/>
            <a:ext cx="6480175" cy="29987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1495" name="圆角矩形标注 14"/>
          <p:cNvSpPr/>
          <p:nvPr/>
        </p:nvSpPr>
        <p:spPr>
          <a:xfrm>
            <a:off x="3041650" y="4335145"/>
            <a:ext cx="6362700" cy="1039495"/>
          </a:xfrm>
          <a:prstGeom prst="wedgeRoundRectCallout">
            <a:avLst>
              <a:gd name="adj1" fmla="val -55153"/>
              <a:gd name="adj2" fmla="val 7000"/>
              <a:gd name="adj3" fmla="val 16667"/>
            </a:avLst>
          </a:prstGeom>
          <a:solidFill>
            <a:srgbClr val="EBF1DE"/>
          </a:solidFill>
          <a:ln w="25400" cap="flat" cmpd="sng">
            <a:solidFill>
              <a:srgbClr val="77933C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/>
          <a:lstStyle/>
          <a:p>
            <a:r>
              <a:rPr lang="zh-CN" altLang="en-US" sz="2800" dirty="0">
                <a:ea typeface="+mn-lt"/>
              </a:rPr>
              <a:t>你能在图中找出三角形吗？生活中还有哪些地方能见到三角形？</a:t>
            </a:r>
            <a:endParaRPr lang="zh-CN" altLang="en-US" sz="2800" dirty="0">
              <a:ea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914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149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61" name="Picture 5" descr="0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72030" y="2418715"/>
            <a:ext cx="2971800" cy="2022475"/>
          </a:xfrm>
          <a:prstGeom prst="roundRect">
            <a:avLst/>
          </a:prstGeom>
          <a:noFill/>
          <a:ln w="63500" cap="flat" cmpd="thinThick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</p:pic>
      <p:pic>
        <p:nvPicPr>
          <p:cNvPr id="19462" name="Picture 6" descr="004 拷贝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09765" y="1797050"/>
            <a:ext cx="2997200" cy="3200400"/>
          </a:xfrm>
          <a:prstGeom prst="roundRect">
            <a:avLst/>
          </a:prstGeom>
          <a:noFill/>
          <a:ln w="63500" cap="flat" cmpd="thinThick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</p:pic>
      <p:sp>
        <p:nvSpPr>
          <p:cNvPr id="19463" name="AutoShape 7"/>
          <p:cNvSpPr/>
          <p:nvPr/>
        </p:nvSpPr>
        <p:spPr>
          <a:xfrm rot="10130419">
            <a:off x="3513455" y="3150553"/>
            <a:ext cx="885825" cy="612775"/>
          </a:xfrm>
          <a:prstGeom prst="triangle">
            <a:avLst>
              <a:gd name="adj" fmla="val 89083"/>
            </a:avLst>
          </a:prstGeom>
          <a:noFill/>
          <a:ln w="50800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Calibri" panose="020F0502020204030204" charset="0"/>
            </a:endParaRPr>
          </a:p>
        </p:txBody>
      </p:sp>
      <p:sp>
        <p:nvSpPr>
          <p:cNvPr id="19464" name="AutoShape 8"/>
          <p:cNvSpPr/>
          <p:nvPr/>
        </p:nvSpPr>
        <p:spPr>
          <a:xfrm rot="9169851">
            <a:off x="7352665" y="3983038"/>
            <a:ext cx="1431925" cy="995362"/>
          </a:xfrm>
          <a:prstGeom prst="triangle">
            <a:avLst>
              <a:gd name="adj" fmla="val 50269"/>
            </a:avLst>
          </a:prstGeom>
          <a:noFill/>
          <a:ln w="50800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Calibri" panose="020F050202020403020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157605" y="762000"/>
            <a:ext cx="424688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200" b="1" dirty="0">
                <a:ea typeface="+mn-lt"/>
                <a:sym typeface="+mn-ea"/>
              </a:rPr>
              <a:t>生活中的几个三角形：</a:t>
            </a:r>
            <a:endParaRPr lang="zh-CN" altLang="en-US" sz="3200" b="1" dirty="0">
              <a:ea typeface="+mn-lt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664585" y="4798060"/>
            <a:ext cx="4862830" cy="14452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800">
                <a:solidFill>
                  <a:schemeClr val="accent5"/>
                </a:solidFill>
              </a:rPr>
              <a:t>. . . . . .</a:t>
            </a:r>
            <a:endParaRPr lang="en-US" altLang="zh-CN" sz="8800">
              <a:solidFill>
                <a:schemeClr val="accent5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9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9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94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4" repeatCount="2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94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94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22" presetClass="entr" presetSubtype="4" repeatCount="2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94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3" grpId="0" bldLvl="0" animBg="1"/>
      <p:bldP spid="19463" grpId="1" bldLvl="0" animBg="1"/>
      <p:bldP spid="19464" grpId="0" bldLvl="0" animBg="1"/>
      <p:bldP spid="19464" grpId="1" bldLvl="0" animBg="1"/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157605" y="762000"/>
            <a:ext cx="343408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200" b="1" dirty="0">
                <a:ea typeface="+mn-lt"/>
                <a:sym typeface="+mn-ea"/>
              </a:rPr>
              <a:t>还可以这样创造：</a:t>
            </a:r>
            <a:endParaRPr lang="zh-CN" altLang="en-US" sz="3200" b="1" dirty="0">
              <a:ea typeface="+mn-lt"/>
              <a:sym typeface="+mn-ea"/>
            </a:endParaRPr>
          </a:p>
        </p:txBody>
      </p:sp>
      <p:sp>
        <p:nvSpPr>
          <p:cNvPr id="22529" name="Text Box 4"/>
          <p:cNvSpPr txBox="1"/>
          <p:nvPr/>
        </p:nvSpPr>
        <p:spPr>
          <a:xfrm>
            <a:off x="1526540" y="2089785"/>
            <a:ext cx="1605280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chemeClr val="accent5"/>
                </a:solidFill>
                <a:ea typeface="+mn-lt"/>
              </a:rPr>
              <a:t>用小棒摆</a:t>
            </a:r>
            <a:endParaRPr lang="zh-CN" altLang="en-US" sz="2800" b="1" dirty="0">
              <a:solidFill>
                <a:schemeClr val="accent5"/>
              </a:solidFill>
              <a:ea typeface="+mn-lt"/>
            </a:endParaRPr>
          </a:p>
        </p:txBody>
      </p:sp>
      <p:pic>
        <p:nvPicPr>
          <p:cNvPr id="22530" name="Picture 8" descr="xiao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57605" y="2907665"/>
            <a:ext cx="2857500" cy="2857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3553" name="Picture 15" descr="ding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90945" y="2254885"/>
            <a:ext cx="5181600" cy="44418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3554" name="Text Box 16"/>
          <p:cNvSpPr txBox="1"/>
          <p:nvPr/>
        </p:nvSpPr>
        <p:spPr>
          <a:xfrm>
            <a:off x="6409690" y="5928995"/>
            <a:ext cx="2316480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chemeClr val="accent5"/>
                </a:solidFill>
                <a:latin typeface="Calibri" panose="020F0502020204030204" charset="0"/>
              </a:rPr>
              <a:t>在钉子板上围</a:t>
            </a:r>
            <a:endParaRPr lang="zh-CN" altLang="en-US" sz="2800" b="1">
              <a:solidFill>
                <a:schemeClr val="accent5"/>
              </a:solidFill>
              <a:latin typeface="Calibri" panose="020F05020202040302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25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235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29" grpId="0"/>
      <p:bldP spid="2355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5" descr="chi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00735" y="762000"/>
            <a:ext cx="5180330" cy="518033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1157605" y="762000"/>
            <a:ext cx="227965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200" b="1" dirty="0">
                <a:ea typeface="+mn-lt"/>
                <a:sym typeface="+mn-ea"/>
              </a:rPr>
              <a:t>还可以</a:t>
            </a:r>
            <a:r>
              <a:rPr lang="en-US" altLang="zh-CN" sz="3200" b="1" dirty="0">
                <a:ea typeface="+mn-lt"/>
                <a:sym typeface="+mn-ea"/>
              </a:rPr>
              <a:t>——</a:t>
            </a:r>
            <a:endParaRPr lang="en-US" altLang="zh-CN" sz="3200" b="1" dirty="0">
              <a:ea typeface="+mn-lt"/>
              <a:sym typeface="+mn-ea"/>
            </a:endParaRPr>
          </a:p>
        </p:txBody>
      </p:sp>
      <p:sp>
        <p:nvSpPr>
          <p:cNvPr id="24577" name="Text Box 4"/>
          <p:cNvSpPr txBox="1"/>
          <p:nvPr/>
        </p:nvSpPr>
        <p:spPr>
          <a:xfrm>
            <a:off x="1476375" y="4991735"/>
            <a:ext cx="3027680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chemeClr val="accent5"/>
                </a:solidFill>
                <a:latin typeface="Calibri" panose="020F0502020204030204" charset="0"/>
              </a:rPr>
              <a:t>沿着三角尺的边画</a:t>
            </a:r>
            <a:endParaRPr lang="zh-CN" altLang="en-US" sz="2800" b="1">
              <a:solidFill>
                <a:schemeClr val="accent5"/>
              </a:solidFill>
              <a:latin typeface="Calibri" panose="020F05020202040302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420485" y="2629535"/>
            <a:ext cx="4862830" cy="14452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800">
                <a:solidFill>
                  <a:srgbClr val="FF0000"/>
                </a:solidFill>
              </a:rPr>
              <a:t>. . . . . .</a:t>
            </a:r>
            <a:endParaRPr lang="en-US" altLang="zh-CN" sz="880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4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45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7" grpId="0"/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圆角矩形 5"/>
          <p:cNvSpPr/>
          <p:nvPr/>
        </p:nvSpPr>
        <p:spPr>
          <a:xfrm>
            <a:off x="2702560" y="2292350"/>
            <a:ext cx="7633335" cy="2687320"/>
          </a:xfrm>
          <a:prstGeom prst="roundRect">
            <a:avLst>
              <a:gd name="adj" fmla="val 8426"/>
            </a:avLst>
          </a:pr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ea typeface="+mn-lt"/>
              </a:rPr>
              <a:t>请用自己喜欢的方式</a:t>
            </a:r>
            <a:r>
              <a:rPr lang="zh-CN" altLang="en-US" sz="2800" dirty="0">
                <a:ea typeface="+mn-lt"/>
                <a:sym typeface="+mn-ea"/>
              </a:rPr>
              <a:t>画一个三角形，并小组内交流，说说三角形都有什么特点？</a:t>
            </a:r>
            <a:endParaRPr lang="zh-CN" altLang="en-US" sz="2800" dirty="0">
              <a:ea typeface="+mn-lt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ea typeface="+mn-lt"/>
              </a:rPr>
              <a:t>组织一下语言，组长汇报哦！</a:t>
            </a:r>
            <a:endParaRPr lang="zh-CN" altLang="en-US" sz="2800" dirty="0">
              <a:solidFill>
                <a:schemeClr val="bg1"/>
              </a:solidFill>
              <a:ea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514" name="矩形 23"/>
          <p:cNvSpPr/>
          <p:nvPr/>
        </p:nvSpPr>
        <p:spPr>
          <a:xfrm>
            <a:off x="7452995" y="1283335"/>
            <a:ext cx="2528888" cy="2016125"/>
          </a:xfrm>
          <a:prstGeom prst="rect">
            <a:avLst/>
          </a:prstGeom>
          <a:solidFill>
            <a:srgbClr val="F2DCDB"/>
          </a:solidFill>
          <a:ln w="25400" cap="flat" cmpd="sng">
            <a:solidFill>
              <a:srgbClr val="FF6699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algn="ctr"/>
            <a:endParaRPr lang="zh-CN" altLang="en-US" sz="2200" dirty="0">
              <a:ea typeface="+mn-lt"/>
            </a:endParaRPr>
          </a:p>
        </p:txBody>
      </p:sp>
      <p:sp>
        <p:nvSpPr>
          <p:cNvPr id="192517" name="矩形 12"/>
          <p:cNvSpPr/>
          <p:nvPr/>
        </p:nvSpPr>
        <p:spPr>
          <a:xfrm>
            <a:off x="4924108" y="1283335"/>
            <a:ext cx="2528887" cy="2016125"/>
          </a:xfrm>
          <a:prstGeom prst="rect">
            <a:avLst/>
          </a:prstGeom>
          <a:solidFill>
            <a:srgbClr val="F2DCDB"/>
          </a:solidFill>
          <a:ln w="25400" cap="flat" cmpd="sng">
            <a:solidFill>
              <a:srgbClr val="FF6699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algn="ctr"/>
            <a:endParaRPr lang="zh-CN" altLang="en-US" sz="2200" dirty="0">
              <a:ea typeface="+mn-lt"/>
            </a:endParaRPr>
          </a:p>
        </p:txBody>
      </p:sp>
      <p:sp>
        <p:nvSpPr>
          <p:cNvPr id="192518" name="矩形 13"/>
          <p:cNvSpPr/>
          <p:nvPr/>
        </p:nvSpPr>
        <p:spPr>
          <a:xfrm>
            <a:off x="2196783" y="1283335"/>
            <a:ext cx="2736850" cy="2016125"/>
          </a:xfrm>
          <a:prstGeom prst="rect">
            <a:avLst/>
          </a:prstGeom>
          <a:solidFill>
            <a:srgbClr val="F2DCDB"/>
          </a:solidFill>
          <a:ln w="25400" cap="flat" cmpd="sng">
            <a:solidFill>
              <a:srgbClr val="FF6699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algn="ctr"/>
            <a:endParaRPr lang="zh-CN" altLang="en-US" sz="2200" dirty="0">
              <a:ea typeface="+mn-lt"/>
            </a:endParaRPr>
          </a:p>
        </p:txBody>
      </p:sp>
      <p:sp>
        <p:nvSpPr>
          <p:cNvPr id="192520" name="圆角矩形标注 16"/>
          <p:cNvSpPr/>
          <p:nvPr/>
        </p:nvSpPr>
        <p:spPr>
          <a:xfrm>
            <a:off x="7600633" y="1375410"/>
            <a:ext cx="2233612" cy="1058863"/>
          </a:xfrm>
          <a:prstGeom prst="wedgeRoundRectCallout">
            <a:avLst>
              <a:gd name="adj1" fmla="val 24884"/>
              <a:gd name="adj2" fmla="val 68769"/>
              <a:gd name="adj3" fmla="val 16667"/>
            </a:avLst>
          </a:prstGeom>
          <a:solidFill>
            <a:srgbClr val="DCE6F2"/>
          </a:solidFill>
          <a:ln w="25400" cap="flat" cmpd="sng">
            <a:solidFill>
              <a:srgbClr val="95B3D7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tIns="0" rIns="0" bIns="0" anchor="ctr"/>
          <a:lstStyle/>
          <a:p>
            <a:r>
              <a:rPr lang="zh-CN" altLang="en-US" sz="2200" dirty="0">
                <a:ea typeface="+mn-lt"/>
                <a:cs typeface="+mn-lt"/>
              </a:rPr>
              <a:t>这</a:t>
            </a:r>
            <a:r>
              <a:rPr lang="en-US" altLang="zh-CN" sz="2200" dirty="0">
                <a:ea typeface="+mn-lt"/>
                <a:cs typeface="+mn-lt"/>
              </a:rPr>
              <a:t>3</a:t>
            </a:r>
            <a:r>
              <a:rPr lang="zh-CN" altLang="en-US" sz="2200" dirty="0">
                <a:ea typeface="+mn-lt"/>
                <a:cs typeface="+mn-lt"/>
              </a:rPr>
              <a:t>条线段要首尾相接地围起来。</a:t>
            </a:r>
            <a:endParaRPr lang="zh-CN" altLang="en-US" sz="2200" dirty="0">
              <a:ea typeface="+mn-lt"/>
              <a:cs typeface="+mn-lt"/>
            </a:endParaRPr>
          </a:p>
        </p:txBody>
      </p:sp>
      <p:sp>
        <p:nvSpPr>
          <p:cNvPr id="192522" name="圆角矩形标注 20"/>
          <p:cNvSpPr/>
          <p:nvPr/>
        </p:nvSpPr>
        <p:spPr>
          <a:xfrm>
            <a:off x="2788920" y="1394460"/>
            <a:ext cx="1862138" cy="862013"/>
          </a:xfrm>
          <a:prstGeom prst="wedgeRoundRectCallout">
            <a:avLst>
              <a:gd name="adj1" fmla="val -40023"/>
              <a:gd name="adj2" fmla="val 75083"/>
              <a:gd name="adj3" fmla="val 16667"/>
            </a:avLst>
          </a:prstGeom>
          <a:solidFill>
            <a:srgbClr val="E6E0EC"/>
          </a:solidFill>
          <a:ln w="25400" cap="flat" cmpd="sng">
            <a:solidFill>
              <a:srgbClr val="604A7B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/>
          <a:lstStyle/>
          <a:p>
            <a:r>
              <a:rPr lang="zh-CN" altLang="en-US" sz="2200" dirty="0">
                <a:ea typeface="+mn-lt"/>
                <a:cs typeface="+mn-lt"/>
              </a:rPr>
              <a:t>三角形有</a:t>
            </a:r>
            <a:r>
              <a:rPr lang="en-US" altLang="zh-CN" sz="2200" dirty="0">
                <a:ea typeface="+mn-lt"/>
                <a:cs typeface="+mn-lt"/>
              </a:rPr>
              <a:t>3</a:t>
            </a:r>
            <a:r>
              <a:rPr lang="zh-CN" altLang="en-US" sz="2200" dirty="0">
                <a:ea typeface="+mn-lt"/>
                <a:cs typeface="+mn-lt"/>
              </a:rPr>
              <a:t>条边，</a:t>
            </a:r>
            <a:r>
              <a:rPr lang="en-US" altLang="zh-CN" sz="2200" dirty="0">
                <a:ea typeface="+mn-lt"/>
                <a:cs typeface="+mn-lt"/>
              </a:rPr>
              <a:t>3</a:t>
            </a:r>
            <a:r>
              <a:rPr lang="zh-CN" altLang="en-US" sz="2200" dirty="0">
                <a:ea typeface="+mn-lt"/>
                <a:cs typeface="+mn-lt"/>
              </a:rPr>
              <a:t>个角。</a:t>
            </a:r>
            <a:endParaRPr lang="zh-CN" altLang="en-US" sz="2200" dirty="0">
              <a:ea typeface="+mn-lt"/>
              <a:cs typeface="+mn-lt"/>
            </a:endParaRPr>
          </a:p>
        </p:txBody>
      </p:sp>
      <p:sp>
        <p:nvSpPr>
          <p:cNvPr id="192524" name="圆角矩形标注 22"/>
          <p:cNvSpPr>
            <a:spLocks noChangeArrowheads="1"/>
          </p:cNvSpPr>
          <p:nvPr/>
        </p:nvSpPr>
        <p:spPr bwMode="auto">
          <a:xfrm>
            <a:off x="5076508" y="1426210"/>
            <a:ext cx="1944688" cy="957263"/>
          </a:xfrm>
          <a:prstGeom prst="wedgeRoundRectCallout">
            <a:avLst>
              <a:gd name="adj1" fmla="val 59722"/>
              <a:gd name="adj2" fmla="val 49134"/>
              <a:gd name="adj3" fmla="val 16667"/>
            </a:avLst>
          </a:prstGeom>
          <a:solidFill>
            <a:srgbClr val="FFFF99"/>
          </a:solidFill>
          <a:ln w="25400" cmpd="sng">
            <a:solidFill>
              <a:srgbClr val="FFC000"/>
            </a:solidFill>
            <a:miter lim="800000"/>
          </a:ln>
          <a:effectLst>
            <a:outerShdw dist="50800" dir="5400000" algn="ctr" rotWithShape="0">
              <a:schemeClr val="bg1"/>
            </a:outerShdw>
          </a:effectLst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20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lt"/>
                <a:cs typeface="+mn-lt"/>
              </a:rPr>
              <a:t>三角形的 </a:t>
            </a:r>
            <a:r>
              <a:rPr kumimoji="0" lang="en-US" sz="220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lt"/>
                <a:cs typeface="+mn-lt"/>
              </a:rPr>
              <a:t>3</a:t>
            </a:r>
            <a:r>
              <a:rPr kumimoji="0" lang="zh-CN" altLang="en-US" sz="220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lt"/>
                <a:cs typeface="+mn-lt"/>
              </a:rPr>
              <a:t>条边都是线段。</a:t>
            </a:r>
            <a:endParaRPr kumimoji="0" lang="zh-CN" altLang="en-US" sz="220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ea typeface="+mn-lt"/>
              <a:cs typeface="+mn-lt"/>
            </a:endParaRPr>
          </a:p>
        </p:txBody>
      </p:sp>
      <p:sp>
        <p:nvSpPr>
          <p:cNvPr id="192525" name="TextBox 25"/>
          <p:cNvSpPr txBox="1"/>
          <p:nvPr/>
        </p:nvSpPr>
        <p:spPr>
          <a:xfrm>
            <a:off x="2196783" y="3588385"/>
            <a:ext cx="69392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800" dirty="0">
                <a:ea typeface="+mn-lt"/>
              </a:rPr>
              <a:t>三条线段首尾相接围成的图形叫作</a:t>
            </a:r>
            <a:r>
              <a:rPr lang="zh-CN" altLang="en-US" sz="2800" dirty="0">
                <a:solidFill>
                  <a:srgbClr val="FF6699"/>
                </a:solidFill>
                <a:ea typeface="+mn-lt"/>
              </a:rPr>
              <a:t>三角形</a:t>
            </a:r>
            <a:r>
              <a:rPr lang="zh-CN" altLang="en-US" sz="2800" dirty="0">
                <a:ea typeface="+mn-lt"/>
              </a:rPr>
              <a:t>。</a:t>
            </a:r>
            <a:endParaRPr lang="zh-CN" altLang="en-US" sz="2800" dirty="0">
              <a:ea typeface="+mn-lt"/>
            </a:endParaRPr>
          </a:p>
        </p:txBody>
      </p:sp>
      <p:pic>
        <p:nvPicPr>
          <p:cNvPr id="192526" name="Picture 13"/>
          <p:cNvPicPr>
            <a:picLocks noChangeAspect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892108" y="4244023"/>
            <a:ext cx="2336800" cy="18272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2528" name="圆角矩形标注 27"/>
          <p:cNvSpPr>
            <a:spLocks noChangeArrowheads="1"/>
          </p:cNvSpPr>
          <p:nvPr/>
        </p:nvSpPr>
        <p:spPr bwMode="auto">
          <a:xfrm>
            <a:off x="5797550" y="4243705"/>
            <a:ext cx="3637915" cy="1959610"/>
          </a:xfrm>
          <a:prstGeom prst="wedgeRoundRectCallout">
            <a:avLst>
              <a:gd name="adj1" fmla="val 64972"/>
              <a:gd name="adj2" fmla="val 7620"/>
              <a:gd name="adj3" fmla="val 16667"/>
            </a:avLst>
          </a:prstGeom>
          <a:solidFill>
            <a:srgbClr val="FFFF99"/>
          </a:solidFill>
          <a:ln w="25400" cmpd="sng">
            <a:solidFill>
              <a:srgbClr val="FFC000"/>
            </a:solidFill>
            <a:miter lim="800000"/>
          </a:ln>
          <a:effectLst>
            <a:outerShdw dist="50800" dir="5400000" algn="ctr" rotWithShape="0">
              <a:schemeClr val="bg1"/>
            </a:outerShdw>
          </a:effectLst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lt"/>
                <a:cs typeface="+mn-lt"/>
              </a:rPr>
              <a:t>三角形有几个顶点</a:t>
            </a:r>
            <a:r>
              <a:rPr kumimoji="0" lang="en-US" sz="280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lt"/>
                <a:cs typeface="+mn-lt"/>
              </a:rPr>
              <a:t>?</a:t>
            </a:r>
            <a:r>
              <a:rPr kumimoji="0" lang="zh-CN" altLang="en-US" sz="280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lt"/>
                <a:cs typeface="+mn-lt"/>
              </a:rPr>
              <a:t>分别指出三角形的</a:t>
            </a:r>
            <a:r>
              <a:rPr kumimoji="0" lang="en-US" sz="280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lt"/>
                <a:cs typeface="+mn-lt"/>
              </a:rPr>
              <a:t>3</a:t>
            </a:r>
            <a:r>
              <a:rPr kumimoji="0" lang="zh-CN" altLang="en-US" sz="280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lt"/>
                <a:cs typeface="+mn-lt"/>
              </a:rPr>
              <a:t>个顶点、</a:t>
            </a:r>
            <a:r>
              <a:rPr kumimoji="0" lang="en-US" sz="280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lt"/>
                <a:cs typeface="+mn-lt"/>
              </a:rPr>
              <a:t>3 </a:t>
            </a:r>
            <a:r>
              <a:rPr kumimoji="0" lang="zh-CN" altLang="en-US" sz="280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lt"/>
                <a:cs typeface="+mn-lt"/>
              </a:rPr>
              <a:t>条边和</a:t>
            </a:r>
            <a:r>
              <a:rPr kumimoji="0" lang="en-US" sz="280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lt"/>
                <a:cs typeface="+mn-lt"/>
              </a:rPr>
              <a:t>3</a:t>
            </a:r>
            <a:r>
              <a:rPr kumimoji="0" lang="zh-CN" altLang="en-US" sz="280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lt"/>
                <a:cs typeface="+mn-lt"/>
              </a:rPr>
              <a:t>个角。</a:t>
            </a:r>
            <a:endParaRPr kumimoji="0" lang="zh-CN" altLang="en-US" sz="280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ea typeface="+mn-lt"/>
              <a:cs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925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925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5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925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925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5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925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925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5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925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5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925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5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1925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2514" grpId="0" bldLvl="0" animBg="1"/>
      <p:bldP spid="192517" grpId="0" bldLvl="0" animBg="1"/>
      <p:bldP spid="192518" grpId="0" bldLvl="0" animBg="1"/>
      <p:bldP spid="192520" grpId="0" bldLvl="0" animBg="1"/>
      <p:bldP spid="192522" grpId="0" bldLvl="0" animBg="1"/>
      <p:bldP spid="192524" grpId="0" bldLvl="0" animBg="1"/>
      <p:bldP spid="192525" grpId="0"/>
      <p:bldP spid="192528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62" name="矩形 20"/>
          <p:cNvSpPr/>
          <p:nvPr/>
        </p:nvSpPr>
        <p:spPr>
          <a:xfrm>
            <a:off x="7229793" y="3248025"/>
            <a:ext cx="2528887" cy="2765425"/>
          </a:xfrm>
          <a:prstGeom prst="rect">
            <a:avLst/>
          </a:prstGeom>
          <a:solidFill>
            <a:srgbClr val="F2DCDB"/>
          </a:solidFill>
          <a:ln w="25400" cap="flat" cmpd="sng">
            <a:solidFill>
              <a:srgbClr val="FF6699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algn="ctr"/>
            <a:endParaRPr lang="zh-CN" altLang="en-US" sz="2200" dirty="0">
              <a:ea typeface="+mn-lt"/>
            </a:endParaRPr>
          </a:p>
        </p:txBody>
      </p:sp>
      <p:pic>
        <p:nvPicPr>
          <p:cNvPr id="195586" name="Picture 6"/>
          <p:cNvPicPr/>
          <p:nvPr/>
        </p:nvPicPr>
        <p:blipFill>
          <a:blip r:embed="rId1"/>
          <a:stretch>
            <a:fillRect/>
          </a:stretch>
        </p:blipFill>
        <p:spPr>
          <a:xfrm>
            <a:off x="1370330" y="836613"/>
            <a:ext cx="539750" cy="7683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5587" name="TextBox 12"/>
          <p:cNvSpPr txBox="1"/>
          <p:nvPr/>
        </p:nvSpPr>
        <p:spPr>
          <a:xfrm>
            <a:off x="1470025" y="936625"/>
            <a:ext cx="346710" cy="42989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200" dirty="0">
                <a:solidFill>
                  <a:schemeClr val="tx2"/>
                </a:solidFill>
                <a:ea typeface="+mn-lt"/>
              </a:rPr>
              <a:t>2</a:t>
            </a:r>
            <a:endParaRPr lang="en-US" altLang="zh-CN" sz="2200" dirty="0">
              <a:solidFill>
                <a:schemeClr val="tx2"/>
              </a:solidFill>
              <a:ea typeface="+mn-lt"/>
            </a:endParaRPr>
          </a:p>
        </p:txBody>
      </p:sp>
      <p:sp>
        <p:nvSpPr>
          <p:cNvPr id="194565" name="圆角矩形标注 14"/>
          <p:cNvSpPr/>
          <p:nvPr/>
        </p:nvSpPr>
        <p:spPr>
          <a:xfrm>
            <a:off x="2486343" y="936625"/>
            <a:ext cx="2603500" cy="1806575"/>
          </a:xfrm>
          <a:prstGeom prst="wedgeRoundRectCallout">
            <a:avLst>
              <a:gd name="adj1" fmla="val -55153"/>
              <a:gd name="adj2" fmla="val 7000"/>
              <a:gd name="adj3" fmla="val 16667"/>
            </a:avLst>
          </a:prstGeom>
          <a:solidFill>
            <a:srgbClr val="EBF1DE"/>
          </a:solidFill>
          <a:ln w="25400" cap="flat" cmpd="sng">
            <a:solidFill>
              <a:srgbClr val="77933C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/>
          <a:lstStyle/>
          <a:p>
            <a:r>
              <a:rPr lang="zh-CN" altLang="en-US" sz="2200" dirty="0">
                <a:ea typeface="+mn-lt"/>
                <a:cs typeface="+mn-lt"/>
              </a:rPr>
              <a:t>你能量出右图中人字梁的高度吗</a:t>
            </a:r>
            <a:r>
              <a:rPr lang="en-US" altLang="zh-CN" sz="2200" dirty="0">
                <a:ea typeface="+mn-lt"/>
                <a:cs typeface="+mn-lt"/>
              </a:rPr>
              <a:t>?</a:t>
            </a:r>
            <a:r>
              <a:rPr lang="zh-CN" altLang="en-US" sz="2200" dirty="0">
                <a:ea typeface="+mn-lt"/>
                <a:cs typeface="+mn-lt"/>
              </a:rPr>
              <a:t>你量的是哪条线段</a:t>
            </a:r>
            <a:r>
              <a:rPr lang="en-US" altLang="zh-CN" sz="2200" dirty="0">
                <a:ea typeface="+mn-lt"/>
                <a:cs typeface="+mn-lt"/>
              </a:rPr>
              <a:t>?</a:t>
            </a:r>
            <a:r>
              <a:rPr lang="zh-CN" altLang="en-US" sz="2200" dirty="0">
                <a:ea typeface="+mn-lt"/>
                <a:cs typeface="+mn-lt"/>
              </a:rPr>
              <a:t>它有什么特点？</a:t>
            </a:r>
            <a:endParaRPr lang="zh-CN" altLang="en-US" sz="2200" dirty="0">
              <a:ea typeface="+mn-lt"/>
              <a:cs typeface="+mn-lt"/>
            </a:endParaRPr>
          </a:p>
        </p:txBody>
      </p:sp>
      <p:pic>
        <p:nvPicPr>
          <p:cNvPr id="195590" name="Picture 2" descr="C:\Users\acer\Desktop\四下 ppt 陆小蓓 (1)\4下\u7\d_p76_1.png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035" t="23361" r="5785" b="21460"/>
          <a:stretch>
            <a:fillRect/>
          </a:stretch>
        </p:blipFill>
        <p:spPr>
          <a:xfrm>
            <a:off x="6013768" y="741363"/>
            <a:ext cx="3098800" cy="18240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4568" name="矩形 9"/>
          <p:cNvSpPr/>
          <p:nvPr/>
        </p:nvSpPr>
        <p:spPr>
          <a:xfrm>
            <a:off x="4700905" y="3254375"/>
            <a:ext cx="2528888" cy="2768600"/>
          </a:xfrm>
          <a:prstGeom prst="rect">
            <a:avLst/>
          </a:prstGeom>
          <a:solidFill>
            <a:srgbClr val="F2DCDB"/>
          </a:solidFill>
          <a:ln w="25400" cap="flat" cmpd="sng">
            <a:solidFill>
              <a:srgbClr val="FF6699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algn="ctr"/>
            <a:endParaRPr lang="zh-CN" altLang="en-US" sz="2200" dirty="0">
              <a:ea typeface="+mn-lt"/>
            </a:endParaRPr>
          </a:p>
        </p:txBody>
      </p:sp>
      <p:sp>
        <p:nvSpPr>
          <p:cNvPr id="194569" name="矩形 10"/>
          <p:cNvSpPr/>
          <p:nvPr/>
        </p:nvSpPr>
        <p:spPr>
          <a:xfrm>
            <a:off x="2270443" y="3254375"/>
            <a:ext cx="2438400" cy="2768600"/>
          </a:xfrm>
          <a:prstGeom prst="rect">
            <a:avLst/>
          </a:prstGeom>
          <a:solidFill>
            <a:srgbClr val="F2DCDB"/>
          </a:solidFill>
          <a:ln w="25400" cap="flat" cmpd="sng">
            <a:solidFill>
              <a:srgbClr val="FF6699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algn="ctr"/>
            <a:endParaRPr lang="zh-CN" altLang="en-US" sz="2200" dirty="0">
              <a:ea typeface="+mn-lt"/>
            </a:endParaRPr>
          </a:p>
        </p:txBody>
      </p:sp>
      <p:sp>
        <p:nvSpPr>
          <p:cNvPr id="194571" name="圆角矩形标注 15"/>
          <p:cNvSpPr/>
          <p:nvPr/>
        </p:nvSpPr>
        <p:spPr>
          <a:xfrm>
            <a:off x="2419668" y="3395663"/>
            <a:ext cx="2233612" cy="1233487"/>
          </a:xfrm>
          <a:prstGeom prst="wedgeRoundRectCallout">
            <a:avLst>
              <a:gd name="adj1" fmla="val -30292"/>
              <a:gd name="adj2" fmla="val 68898"/>
              <a:gd name="adj3" fmla="val 16667"/>
            </a:avLst>
          </a:prstGeom>
          <a:solidFill>
            <a:srgbClr val="DCE6F2"/>
          </a:solidFill>
          <a:ln w="25400" cap="flat" cmpd="sng">
            <a:solidFill>
              <a:srgbClr val="95B3D7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tIns="0" rIns="0" bIns="0" anchor="ctr"/>
          <a:lstStyle/>
          <a:p>
            <a:r>
              <a:rPr lang="zh-CN" altLang="en-US" sz="2200" dirty="0">
                <a:ea typeface="+mn-lt"/>
              </a:rPr>
              <a:t>人字梁的高度是</a:t>
            </a:r>
            <a:endParaRPr lang="zh-CN" altLang="en-US" sz="2200" dirty="0">
              <a:ea typeface="+mn-lt"/>
            </a:endParaRPr>
          </a:p>
          <a:p>
            <a:r>
              <a:rPr lang="zh-CN" altLang="en-US" sz="2200" dirty="0">
                <a:ea typeface="+mn-lt"/>
              </a:rPr>
              <a:t>上面的顶点到它</a:t>
            </a:r>
            <a:endParaRPr lang="zh-CN" altLang="en-US" sz="2200" dirty="0">
              <a:ea typeface="+mn-lt"/>
            </a:endParaRPr>
          </a:p>
          <a:p>
            <a:r>
              <a:rPr lang="zh-CN" altLang="en-US" sz="2200" dirty="0">
                <a:ea typeface="+mn-lt"/>
              </a:rPr>
              <a:t>对边的距离。</a:t>
            </a:r>
            <a:endParaRPr lang="zh-CN" altLang="en-US" sz="2200" dirty="0">
              <a:ea typeface="+mn-lt"/>
            </a:endParaRPr>
          </a:p>
        </p:txBody>
      </p:sp>
      <p:sp>
        <p:nvSpPr>
          <p:cNvPr id="194572" name="圆角矩形标注 16"/>
          <p:cNvSpPr/>
          <p:nvPr/>
        </p:nvSpPr>
        <p:spPr>
          <a:xfrm>
            <a:off x="7382193" y="3409950"/>
            <a:ext cx="1958975" cy="860425"/>
          </a:xfrm>
          <a:prstGeom prst="wedgeRoundRectCallout">
            <a:avLst>
              <a:gd name="adj1" fmla="val 28963"/>
              <a:gd name="adj2" fmla="val 69949"/>
              <a:gd name="adj3" fmla="val 16667"/>
            </a:avLst>
          </a:prstGeom>
          <a:solidFill>
            <a:srgbClr val="E6E0EC"/>
          </a:solidFill>
          <a:ln w="25400" cap="flat" cmpd="sng">
            <a:solidFill>
              <a:srgbClr val="604A7B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/>
          <a:lstStyle/>
          <a:p>
            <a:r>
              <a:rPr lang="zh-CN" altLang="en-US" sz="2200" dirty="0">
                <a:ea typeface="+mn-lt"/>
                <a:cs typeface="+mn-lt"/>
              </a:rPr>
              <a:t>图中人字梁的高度是</a:t>
            </a:r>
            <a:r>
              <a:rPr lang="en-US" altLang="zh-CN" sz="2200" dirty="0">
                <a:ea typeface="+mn-lt"/>
                <a:cs typeface="+mn-lt"/>
              </a:rPr>
              <a:t>2</a:t>
            </a:r>
            <a:r>
              <a:rPr lang="zh-CN" altLang="en-US" sz="2200" dirty="0">
                <a:ea typeface="+mn-lt"/>
                <a:cs typeface="+mn-lt"/>
              </a:rPr>
              <a:t>厘米。</a:t>
            </a:r>
            <a:endParaRPr lang="zh-CN" altLang="en-US" sz="2200" dirty="0">
              <a:ea typeface="+mn-lt"/>
              <a:cs typeface="+mn-lt"/>
            </a:endParaRPr>
          </a:p>
        </p:txBody>
      </p:sp>
      <p:sp>
        <p:nvSpPr>
          <p:cNvPr id="194574" name="圆角矩形标注 18"/>
          <p:cNvSpPr>
            <a:spLocks noChangeArrowheads="1"/>
          </p:cNvSpPr>
          <p:nvPr/>
        </p:nvSpPr>
        <p:spPr bwMode="auto">
          <a:xfrm>
            <a:off x="4834255" y="3371850"/>
            <a:ext cx="1736725" cy="1281113"/>
          </a:xfrm>
          <a:prstGeom prst="wedgeRoundRectCallout">
            <a:avLst>
              <a:gd name="adj1" fmla="val 59722"/>
              <a:gd name="adj2" fmla="val 49134"/>
              <a:gd name="adj3" fmla="val 16667"/>
            </a:avLst>
          </a:prstGeom>
          <a:solidFill>
            <a:srgbClr val="FFFF99"/>
          </a:solidFill>
          <a:ln w="25400" cmpd="sng">
            <a:solidFill>
              <a:srgbClr val="FFC000"/>
            </a:solidFill>
            <a:miter lim="800000"/>
          </a:ln>
          <a:effectLst>
            <a:outerShdw dist="50800" dir="5400000" algn="ctr" rotWithShape="0">
              <a:schemeClr val="bg1"/>
            </a:outerShdw>
          </a:effectLst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20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lt"/>
                <a:cs typeface="+mn-cs"/>
              </a:rPr>
              <a:t>量的线段与人字梁的底互相垂直。</a:t>
            </a:r>
            <a:endParaRPr kumimoji="0" lang="zh-CN" altLang="en-US" sz="220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ea typeface="+mn-lt"/>
              <a:cs typeface="+mn-cs"/>
            </a:endParaRPr>
          </a:p>
        </p:txBody>
      </p:sp>
      <p:pic>
        <p:nvPicPr>
          <p:cNvPr id="194575" name="Picture 2" descr="C:\Users\acer\Desktop\四下 ppt 陆小蓓 (1)\4下\u7\d_p76_1.png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035" t="23361" r="5785" b="21460"/>
          <a:stretch>
            <a:fillRect/>
          </a:stretch>
        </p:blipFill>
        <p:spPr>
          <a:xfrm>
            <a:off x="4934268" y="4773613"/>
            <a:ext cx="1801812" cy="10604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4577" name="Picture 5"/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DE5F3"/>
              </a:clrFrom>
              <a:clrTo>
                <a:srgbClr val="FDE5F3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58393" y="4587875"/>
            <a:ext cx="1654175" cy="11176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" name="组合 3"/>
          <p:cNvGrpSpPr/>
          <p:nvPr/>
        </p:nvGrpSpPr>
        <p:grpSpPr>
          <a:xfrm>
            <a:off x="5835968" y="5549900"/>
            <a:ext cx="106362" cy="149225"/>
            <a:chOff x="0" y="0"/>
            <a:chExt cx="107031" cy="111605"/>
          </a:xfrm>
        </p:grpSpPr>
        <p:cxnSp>
          <p:nvCxnSpPr>
            <p:cNvPr id="195602" name="直接连接符 2"/>
            <p:cNvCxnSpPr/>
            <p:nvPr/>
          </p:nvCxnSpPr>
          <p:spPr>
            <a:xfrm>
              <a:off x="0" y="0"/>
              <a:ext cx="107031" cy="0"/>
            </a:xfrm>
            <a:prstGeom prst="line">
              <a:avLst/>
            </a:prstGeom>
            <a:ln w="9525" cap="flat" cmpd="sng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95603" name="直接连接符 24"/>
            <p:cNvCxnSpPr/>
            <p:nvPr/>
          </p:nvCxnSpPr>
          <p:spPr>
            <a:xfrm rot="5400000">
              <a:off x="47227" y="58190"/>
              <a:ext cx="106821" cy="0"/>
            </a:xfrm>
            <a:prstGeom prst="line">
              <a:avLst/>
            </a:prstGeom>
            <a:ln w="9525" cap="flat" cmpd="sng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945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945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945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945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945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945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945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945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1945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62" grpId="0" bldLvl="0" animBg="1"/>
      <p:bldP spid="194565" grpId="0" bldLvl="0" animBg="1"/>
      <p:bldP spid="194568" grpId="0" bldLvl="0" animBg="1"/>
      <p:bldP spid="194569" grpId="0" bldLvl="0" animBg="1"/>
      <p:bldP spid="194571" grpId="0" bldLvl="0" animBg="1"/>
      <p:bldP spid="194572" grpId="0" bldLvl="0" animBg="1"/>
      <p:bldP spid="194574" grpId="0" bldLvl="0" animBg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TEMPLATE_THUMBS_INDEX" val="1"/>
  <p:tag name="KSO_WM_TEMPLATE_SUBCATEGORY" val="0"/>
  <p:tag name="KSO_WM_TAG_VERSION" val="1.0"/>
  <p:tag name="KSO_WM_BEAUTIFY_FLAG" val="#wm#"/>
  <p:tag name="KSO_WM_TEMPLATE_CATEGORY" val="custom"/>
  <p:tag name="KSO_WM_TEMPLATE_INDEX" val="20187308"/>
</p:tagLst>
</file>

<file path=ppt/tags/tag12.xml><?xml version="1.0" encoding="utf-8"?>
<p:tagLst xmlns:p="http://schemas.openxmlformats.org/presentationml/2006/main">
  <p:tag name="KSO_WPP_MARK_KEY" val="3bd96f80-cf9f-43fa-826c-9ec69054d5fc"/>
  <p:tag name="COMMONDATA" val="eyJoZGlkIjoiNTEwZDYwYjA4ODUyYzA2MmI0M2EzZjhhMWY0NWI4YWEifQ==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1055</Words>
  <Application>WPS 演示</Application>
  <PresentationFormat>自定义</PresentationFormat>
  <Paragraphs>162</Paragraphs>
  <Slides>21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31" baseType="lpstr">
      <vt:lpstr>Arial</vt:lpstr>
      <vt:lpstr>宋体</vt:lpstr>
      <vt:lpstr>Wingdings</vt:lpstr>
      <vt:lpstr>微软雅黑</vt:lpstr>
      <vt:lpstr>楷体</vt:lpstr>
      <vt:lpstr>Calibri</vt:lpstr>
      <vt:lpstr>Arial Unicode MS</vt:lpstr>
      <vt:lpstr>Arial</vt:lpstr>
      <vt:lpstr>第一PPT模板网-WWW.1PPT.COM</vt:lpstr>
      <vt:lpstr>Equation.3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第一PPT模板网-WWW.1PPT.COM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第一PPT模板网-WWW.1PPT.COM</dc:creator>
  <cp:lastModifiedBy>小树</cp:lastModifiedBy>
  <cp:revision>89</cp:revision>
  <dcterms:created xsi:type="dcterms:W3CDTF">2019-05-20T10:58:00Z</dcterms:created>
  <dcterms:modified xsi:type="dcterms:W3CDTF">2023-02-07T03:31:28Z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3F330808BDBB41C7839134C1F154EAF4</vt:lpwstr>
  </property>
</Properties>
</file>