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0" r:id="rId6"/>
    <p:sldId id="261" r:id="rId7"/>
    <p:sldId id="264" r:id="rId8"/>
    <p:sldId id="265" r:id="rId9"/>
    <p:sldId id="267" r:id="rId10"/>
    <p:sldId id="266" r:id="rId11"/>
    <p:sldId id="283" r:id="rId12"/>
    <p:sldId id="268" r:id="rId13"/>
    <p:sldId id="269" r:id="rId14"/>
    <p:sldId id="286" r:id="rId15"/>
    <p:sldId id="287" r:id="rId16"/>
    <p:sldId id="270" r:id="rId17"/>
    <p:sldId id="271" r:id="rId18"/>
    <p:sldId id="273" r:id="rId19"/>
    <p:sldId id="274" r:id="rId20"/>
    <p:sldId id="275" r:id="rId21"/>
    <p:sldId id="276" r:id="rId22"/>
    <p:sldId id="277"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F44236"/>
    <a:srgbClr val="82A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9" d="100"/>
          <a:sy n="109" d="100"/>
        </p:scale>
        <p:origin x="-594" y="-90"/>
      </p:cViewPr>
      <p:guideLst>
        <p:guide orient="horz" pos="2160"/>
        <p:guide pos="380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tags" Target="../tags/tag11.xml"/><Relationship Id="rId27" Type="http://schemas.openxmlformats.org/officeDocument/2006/relationships/tags" Target="../tags/tag10.xml"/><Relationship Id="rId26" Type="http://schemas.openxmlformats.org/officeDocument/2006/relationships/tags" Target="../tags/tag9.xml"/><Relationship Id="rId25" Type="http://schemas.openxmlformats.org/officeDocument/2006/relationships/tags" Target="../tags/tag8.xml"/><Relationship Id="rId24" Type="http://schemas.openxmlformats.org/officeDocument/2006/relationships/tags" Target="../tags/tag7.xml"/><Relationship Id="rId23" Type="http://schemas.openxmlformats.org/officeDocument/2006/relationships/tags" Target="../tags/tag6.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1509253"/>
            <a:ext cx="12192000" cy="1014730"/>
          </a:xfrm>
          <a:prstGeom prst="rect">
            <a:avLst/>
          </a:prstGeom>
          <a:noFill/>
        </p:spPr>
        <p:txBody>
          <a:bodyPr wrap="square" rtlCol="0">
            <a:spAutoFit/>
          </a:bodyPr>
          <a:lstStyle/>
          <a:p>
            <a:pPr algn="ctr"/>
            <a:r>
              <a:rPr lang="zh-CN" altLang="en-US" sz="6000" b="1" dirty="0" smtClean="0">
                <a:solidFill>
                  <a:srgbClr val="FF0000"/>
                </a:solidFill>
              </a:rPr>
              <a:t>探索多</a:t>
            </a:r>
            <a:r>
              <a:rPr lang="zh-CN" altLang="en-US" sz="6000" b="1" dirty="0">
                <a:solidFill>
                  <a:srgbClr val="FF0000"/>
                </a:solidFill>
              </a:rPr>
              <a:t>边形的内角和</a:t>
            </a:r>
            <a:endParaRPr lang="zh-CN" altLang="en-US" sz="6000" b="1" dirty="0">
              <a:solidFill>
                <a:srgbClr val="FF0000"/>
              </a:solidFill>
            </a:endParaRPr>
          </a:p>
        </p:txBody>
      </p:sp>
      <p:sp>
        <p:nvSpPr>
          <p:cNvPr id="2" name="矩形 1"/>
          <p:cNvSpPr/>
          <p:nvPr/>
        </p:nvSpPr>
        <p:spPr>
          <a:xfrm>
            <a:off x="4807585" y="3913273"/>
            <a:ext cx="2576830" cy="337185"/>
          </a:xfrm>
          <a:prstGeom prst="rect">
            <a:avLst/>
          </a:prstGeom>
        </p:spPr>
        <p:txBody>
          <a:bodyPr wrap="none">
            <a:spAutoFit/>
          </a:bodyPr>
          <a:lstStyle/>
          <a:p>
            <a:pPr algn="ctr"/>
            <a:r>
              <a:rPr lang="zh-CN" altLang="en-US" sz="1600" dirty="0">
                <a:solidFill>
                  <a:srgbClr val="FF0000"/>
                </a:solidFill>
                <a:sym typeface="+mn-ea"/>
              </a:rPr>
              <a:t>苏教版  数学  四年级  下册</a:t>
            </a:r>
            <a:endParaRPr lang="zh-CN" altLang="en-US" sz="1600" dirty="0">
              <a:solidFill>
                <a:srgbClr val="FF0000"/>
              </a:solidFill>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矩形 17"/>
          <p:cNvSpPr/>
          <p:nvPr/>
        </p:nvSpPr>
        <p:spPr>
          <a:xfrm>
            <a:off x="5822315" y="805498"/>
            <a:ext cx="3455988" cy="3211512"/>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47812" name="矩形 13"/>
          <p:cNvSpPr/>
          <p:nvPr/>
        </p:nvSpPr>
        <p:spPr>
          <a:xfrm>
            <a:off x="2582228" y="805498"/>
            <a:ext cx="3240087" cy="3211512"/>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47813" name="圆角矩形标注 14"/>
          <p:cNvSpPr/>
          <p:nvPr/>
        </p:nvSpPr>
        <p:spPr>
          <a:xfrm>
            <a:off x="6038215" y="943610"/>
            <a:ext cx="2352675" cy="958850"/>
          </a:xfrm>
          <a:prstGeom prst="wedgeRoundRectCallout">
            <a:avLst>
              <a:gd name="adj1" fmla="val 55727"/>
              <a:gd name="adj2" fmla="val -13116"/>
              <a:gd name="adj3" fmla="val 16667"/>
            </a:avLst>
          </a:prstGeom>
          <a:solidFill>
            <a:srgbClr val="FFFF99"/>
          </a:solidFill>
          <a:ln w="25400" cap="flat" cmpd="sng">
            <a:solidFill>
              <a:srgbClr val="FFC000"/>
            </a:solidFill>
            <a:prstDash val="solid"/>
            <a:miter/>
            <a:headEnd type="none" w="med" len="med"/>
            <a:tailEnd type="none" w="med" len="med"/>
          </a:ln>
        </p:spPr>
        <p:txBody>
          <a:bodyPr anchor="ctr"/>
          <a:lstStyle/>
          <a:p>
            <a:r>
              <a:rPr lang="zh-CN" altLang="en-US" sz="2200" dirty="0">
                <a:ea typeface="+mn-lt"/>
                <a:cs typeface="+mn-lt"/>
              </a:rPr>
              <a:t>六边形可以分成</a:t>
            </a:r>
            <a:r>
              <a:rPr lang="en-US" altLang="zh-CN" sz="2200" dirty="0">
                <a:ea typeface="+mn-lt"/>
                <a:cs typeface="+mn-lt"/>
              </a:rPr>
              <a:t>4</a:t>
            </a:r>
            <a:r>
              <a:rPr lang="zh-CN" altLang="en-US" sz="2200" dirty="0">
                <a:ea typeface="+mn-lt"/>
                <a:cs typeface="+mn-lt"/>
              </a:rPr>
              <a:t>个三角形。</a:t>
            </a:r>
            <a:endParaRPr lang="zh-CN" altLang="en-US" sz="2200" dirty="0">
              <a:ea typeface="+mn-lt"/>
              <a:cs typeface="+mn-lt"/>
            </a:endParaRPr>
          </a:p>
        </p:txBody>
      </p:sp>
      <p:sp>
        <p:nvSpPr>
          <p:cNvPr id="247816" name="圆角矩形标注 7"/>
          <p:cNvSpPr/>
          <p:nvPr/>
        </p:nvSpPr>
        <p:spPr>
          <a:xfrm>
            <a:off x="3517265" y="943610"/>
            <a:ext cx="2016125" cy="955675"/>
          </a:xfrm>
          <a:prstGeom prst="wedgeRoundRectCallout">
            <a:avLst>
              <a:gd name="adj1" fmla="val -55347"/>
              <a:gd name="adj2" fmla="val 1463"/>
              <a:gd name="adj3" fmla="val 16667"/>
            </a:avLst>
          </a:prstGeom>
          <a:solidFill>
            <a:srgbClr val="EBF1DE"/>
          </a:solidFill>
          <a:ln w="25400" cap="flat" cmpd="sng">
            <a:solidFill>
              <a:srgbClr val="77933C"/>
            </a:solidFill>
            <a:prstDash val="solid"/>
            <a:miter/>
            <a:headEnd type="none" w="med" len="med"/>
            <a:tailEnd type="none" w="med" len="med"/>
          </a:ln>
        </p:spPr>
        <p:txBody>
          <a:bodyPr anchor="ctr"/>
          <a:lstStyle/>
          <a:p>
            <a:r>
              <a:rPr lang="zh-CN" altLang="en-US" sz="2200" dirty="0">
                <a:ea typeface="+mn-lt"/>
                <a:cs typeface="+mn-lt"/>
              </a:rPr>
              <a:t>五边形可以分成</a:t>
            </a:r>
            <a:r>
              <a:rPr lang="en-US" altLang="zh-CN" sz="2200" dirty="0">
                <a:ea typeface="+mn-lt"/>
                <a:cs typeface="+mn-lt"/>
              </a:rPr>
              <a:t>3</a:t>
            </a:r>
            <a:r>
              <a:rPr lang="zh-CN" altLang="en-US" sz="2200" dirty="0">
                <a:ea typeface="+mn-lt"/>
                <a:cs typeface="+mn-lt"/>
              </a:rPr>
              <a:t>个三角形。</a:t>
            </a:r>
            <a:endParaRPr lang="zh-CN" altLang="en-US" sz="2200" dirty="0">
              <a:ea typeface="+mn-lt"/>
              <a:cs typeface="+mn-lt"/>
            </a:endParaRPr>
          </a:p>
        </p:txBody>
      </p:sp>
      <p:sp>
        <p:nvSpPr>
          <p:cNvPr id="247817" name="圆角矩形标注 9"/>
          <p:cNvSpPr/>
          <p:nvPr/>
        </p:nvSpPr>
        <p:spPr>
          <a:xfrm>
            <a:off x="2638425" y="4758690"/>
            <a:ext cx="8535035" cy="1360805"/>
          </a:xfrm>
          <a:prstGeom prst="wedgeRoundRectCallout">
            <a:avLst>
              <a:gd name="adj1" fmla="val -52384"/>
              <a:gd name="adj2" fmla="val -32889"/>
              <a:gd name="adj3" fmla="val 16667"/>
            </a:avLst>
          </a:prstGeom>
          <a:solidFill>
            <a:srgbClr val="E6E0EC"/>
          </a:solidFill>
          <a:ln w="25400" cap="flat" cmpd="sng">
            <a:solidFill>
              <a:srgbClr val="604A7B"/>
            </a:solidFill>
            <a:prstDash val="solid"/>
            <a:miter/>
            <a:headEnd type="none" w="med" len="med"/>
            <a:tailEnd type="none" w="med" len="med"/>
          </a:ln>
        </p:spPr>
        <p:txBody>
          <a:bodyPr anchor="ctr"/>
          <a:lstStyle/>
          <a:p>
            <a:pPr fontAlgn="auto">
              <a:lnSpc>
                <a:spcPct val="150000"/>
              </a:lnSpc>
            </a:pPr>
            <a:r>
              <a:rPr lang="zh-CN" altLang="en-US" sz="2800" dirty="0">
                <a:ea typeface="+mn-lt"/>
              </a:rPr>
              <a:t>其他多边形也可以像这样分成几个三角形来计算内角和吗？小组合作，任意画出一些多边形，试一试。</a:t>
            </a:r>
            <a:endParaRPr lang="zh-CN" altLang="en-US" sz="2800" dirty="0">
              <a:ea typeface="+mn-lt"/>
            </a:endParaRPr>
          </a:p>
        </p:txBody>
      </p:sp>
      <p:sp>
        <p:nvSpPr>
          <p:cNvPr id="247819" name="TextBox 10"/>
          <p:cNvSpPr txBox="1"/>
          <p:nvPr/>
        </p:nvSpPr>
        <p:spPr>
          <a:xfrm>
            <a:off x="2941003" y="3416935"/>
            <a:ext cx="2593975" cy="429895"/>
          </a:xfrm>
          <a:prstGeom prst="rect">
            <a:avLst/>
          </a:prstGeom>
          <a:noFill/>
          <a:ln w="9525">
            <a:noFill/>
          </a:ln>
        </p:spPr>
        <p:txBody>
          <a:bodyPr anchor="t">
            <a:spAutoFit/>
          </a:bodyPr>
          <a:lstStyle/>
          <a:p>
            <a:r>
              <a:rPr lang="en-US" altLang="zh-CN" sz="2200" dirty="0">
                <a:ea typeface="+mn-lt"/>
                <a:cs typeface="+mn-lt"/>
              </a:rPr>
              <a:t>180°×3=540°</a:t>
            </a:r>
            <a:endParaRPr lang="en-US" altLang="zh-CN" sz="2200" dirty="0">
              <a:ea typeface="+mn-lt"/>
              <a:cs typeface="+mn-lt"/>
            </a:endParaRPr>
          </a:p>
        </p:txBody>
      </p:sp>
      <p:pic>
        <p:nvPicPr>
          <p:cNvPr id="247820" name="Picture 12"/>
          <p:cNvPicPr>
            <a:picLocks noChangeAspect="1"/>
          </p:cNvPicPr>
          <p:nvPr/>
        </p:nvPicPr>
        <p:blipFill>
          <a:blip r:embed="rId1" cstate="email">
            <a:clrChange>
              <a:clrFrom>
                <a:srgbClr val="FDE8F1"/>
              </a:clrFrom>
              <a:clrTo>
                <a:srgbClr val="FDE8F1">
                  <a:alpha val="0"/>
                </a:srgbClr>
              </a:clrTo>
            </a:clrChange>
          </a:blip>
          <a:stretch>
            <a:fillRect/>
          </a:stretch>
        </p:blipFill>
        <p:spPr>
          <a:xfrm>
            <a:off x="3156903" y="1904048"/>
            <a:ext cx="1766887" cy="1631950"/>
          </a:xfrm>
          <a:prstGeom prst="rect">
            <a:avLst/>
          </a:prstGeom>
          <a:noFill/>
          <a:ln w="9525">
            <a:noFill/>
          </a:ln>
        </p:spPr>
      </p:pic>
      <p:pic>
        <p:nvPicPr>
          <p:cNvPr id="247821" name="Picture 13"/>
          <p:cNvPicPr>
            <a:picLocks noChangeAspect="1"/>
          </p:cNvPicPr>
          <p:nvPr/>
        </p:nvPicPr>
        <p:blipFill>
          <a:blip r:embed="rId2">
            <a:clrChange>
              <a:clrFrom>
                <a:srgbClr val="FDE8F1"/>
              </a:clrFrom>
              <a:clrTo>
                <a:srgbClr val="FDE8F1">
                  <a:alpha val="0"/>
                </a:srgbClr>
              </a:clrTo>
            </a:clrChange>
          </a:blip>
          <a:stretch>
            <a:fillRect/>
          </a:stretch>
        </p:blipFill>
        <p:spPr>
          <a:xfrm>
            <a:off x="6470015" y="1808798"/>
            <a:ext cx="1423988" cy="1798637"/>
          </a:xfrm>
          <a:prstGeom prst="rect">
            <a:avLst/>
          </a:prstGeom>
          <a:noFill/>
          <a:ln w="9525">
            <a:noFill/>
          </a:ln>
        </p:spPr>
      </p:pic>
      <p:sp>
        <p:nvSpPr>
          <p:cNvPr id="247822" name="TextBox 18"/>
          <p:cNvSpPr txBox="1"/>
          <p:nvPr/>
        </p:nvSpPr>
        <p:spPr>
          <a:xfrm>
            <a:off x="6182678" y="3416935"/>
            <a:ext cx="2592387" cy="429895"/>
          </a:xfrm>
          <a:prstGeom prst="rect">
            <a:avLst/>
          </a:prstGeom>
          <a:noFill/>
          <a:ln w="9525">
            <a:noFill/>
          </a:ln>
        </p:spPr>
        <p:txBody>
          <a:bodyPr anchor="t">
            <a:spAutoFit/>
          </a:bodyPr>
          <a:lstStyle/>
          <a:p>
            <a:r>
              <a:rPr lang="en-US" altLang="zh-CN" sz="2200" dirty="0">
                <a:ea typeface="+mn-lt"/>
                <a:cs typeface="+mn-lt"/>
              </a:rPr>
              <a:t>180°×4=720°</a:t>
            </a:r>
            <a:endParaRPr lang="en-US" altLang="zh-CN" sz="2200" dirty="0">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7812"/>
                                        </p:tgtEl>
                                        <p:attrNameLst>
                                          <p:attrName>style.visibility</p:attrName>
                                        </p:attrNameLst>
                                      </p:cBhvr>
                                      <p:to>
                                        <p:strVal val="visible"/>
                                      </p:to>
                                    </p:set>
                                    <p:animEffect transition="in" filter="wipe(down)">
                                      <p:cBhvr>
                                        <p:cTn id="7" dur="500"/>
                                        <p:tgtEl>
                                          <p:spTgt spid="2478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7816"/>
                                        </p:tgtEl>
                                        <p:attrNameLst>
                                          <p:attrName>style.visibility</p:attrName>
                                        </p:attrNameLst>
                                      </p:cBhvr>
                                      <p:to>
                                        <p:strVal val="visible"/>
                                      </p:to>
                                    </p:set>
                                    <p:animEffect transition="in" filter="wipe(down)">
                                      <p:cBhvr>
                                        <p:cTn id="10" dur="500"/>
                                        <p:tgtEl>
                                          <p:spTgt spid="2478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47820"/>
                                        </p:tgtEl>
                                        <p:attrNameLst>
                                          <p:attrName>style.visibility</p:attrName>
                                        </p:attrNameLst>
                                      </p:cBhvr>
                                      <p:to>
                                        <p:strVal val="visible"/>
                                      </p:to>
                                    </p:set>
                                    <p:animEffect transition="in" filter="wipe(down)">
                                      <p:cBhvr>
                                        <p:cTn id="15" dur="500"/>
                                        <p:tgtEl>
                                          <p:spTgt spid="2478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7819"/>
                                        </p:tgtEl>
                                        <p:attrNameLst>
                                          <p:attrName>style.visibility</p:attrName>
                                        </p:attrNameLst>
                                      </p:cBhvr>
                                      <p:to>
                                        <p:strVal val="visible"/>
                                      </p:to>
                                    </p:set>
                                    <p:animEffect transition="in" filter="wipe(down)">
                                      <p:cBhvr>
                                        <p:cTn id="20" dur="500"/>
                                        <p:tgtEl>
                                          <p:spTgt spid="2478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47813"/>
                                        </p:tgtEl>
                                        <p:attrNameLst>
                                          <p:attrName>style.visibility</p:attrName>
                                        </p:attrNameLst>
                                      </p:cBhvr>
                                      <p:to>
                                        <p:strVal val="visible"/>
                                      </p:to>
                                    </p:set>
                                    <p:animEffect transition="in" filter="wipe(down)">
                                      <p:cBhvr>
                                        <p:cTn id="25" dur="500"/>
                                        <p:tgtEl>
                                          <p:spTgt spid="2478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7810"/>
                                        </p:tgtEl>
                                        <p:attrNameLst>
                                          <p:attrName>style.visibility</p:attrName>
                                        </p:attrNameLst>
                                      </p:cBhvr>
                                      <p:to>
                                        <p:strVal val="visible"/>
                                      </p:to>
                                    </p:set>
                                    <p:animEffect transition="in" filter="wipe(down)">
                                      <p:cBhvr>
                                        <p:cTn id="28" dur="500"/>
                                        <p:tgtEl>
                                          <p:spTgt spid="2478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47821"/>
                                        </p:tgtEl>
                                        <p:attrNameLst>
                                          <p:attrName>style.visibility</p:attrName>
                                        </p:attrNameLst>
                                      </p:cBhvr>
                                      <p:to>
                                        <p:strVal val="visible"/>
                                      </p:to>
                                    </p:set>
                                    <p:animEffect transition="in" filter="wipe(down)">
                                      <p:cBhvr>
                                        <p:cTn id="33" dur="500"/>
                                        <p:tgtEl>
                                          <p:spTgt spid="2478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47822"/>
                                        </p:tgtEl>
                                        <p:attrNameLst>
                                          <p:attrName>style.visibility</p:attrName>
                                        </p:attrNameLst>
                                      </p:cBhvr>
                                      <p:to>
                                        <p:strVal val="visible"/>
                                      </p:to>
                                    </p:set>
                                    <p:animEffect transition="in" filter="wipe(down)">
                                      <p:cBhvr>
                                        <p:cTn id="38" dur="500"/>
                                        <p:tgtEl>
                                          <p:spTgt spid="24782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47817"/>
                                        </p:tgtEl>
                                        <p:attrNameLst>
                                          <p:attrName>style.visibility</p:attrName>
                                        </p:attrNameLst>
                                      </p:cBhvr>
                                      <p:to>
                                        <p:strVal val="visible"/>
                                      </p:to>
                                    </p:set>
                                    <p:animEffect transition="in" filter="wipe(down)">
                                      <p:cBhvr>
                                        <p:cTn id="41" dur="500"/>
                                        <p:tgtEl>
                                          <p:spTgt spid="247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0" grpId="0" bldLvl="0" animBg="1"/>
      <p:bldP spid="247812" grpId="0" bldLvl="0" animBg="1"/>
      <p:bldP spid="247813" grpId="0" bldLvl="0" animBg="1"/>
      <p:bldP spid="247816" grpId="0" bldLvl="0" animBg="1"/>
      <p:bldP spid="247817" grpId="0" bldLvl="0" animBg="1"/>
      <p:bldP spid="247819" grpId="0"/>
      <p:bldP spid="2478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ea typeface="+mn-lt"/>
              </a:rPr>
              <a:t>1</a:t>
            </a:r>
            <a:endParaRPr lang="en-US" altLang="zh-CN" sz="2800" b="1" dirty="0">
              <a:ea typeface="+mn-lt"/>
            </a:endParaRPr>
          </a:p>
        </p:txBody>
      </p:sp>
      <p:sp>
        <p:nvSpPr>
          <p:cNvPr id="248834" name="TextBox 8"/>
          <p:cNvSpPr txBox="1"/>
          <p:nvPr/>
        </p:nvSpPr>
        <p:spPr>
          <a:xfrm>
            <a:off x="1146175" y="712470"/>
            <a:ext cx="6913245" cy="583565"/>
          </a:xfrm>
          <a:prstGeom prst="rect">
            <a:avLst/>
          </a:prstGeom>
          <a:noFill/>
          <a:ln w="9525">
            <a:noFill/>
          </a:ln>
        </p:spPr>
        <p:txBody>
          <a:bodyPr wrap="square" anchor="t">
            <a:spAutoFit/>
          </a:bodyPr>
          <a:lstStyle/>
          <a:p>
            <a:r>
              <a:rPr lang="zh-CN" altLang="en-US" sz="3200" b="1" dirty="0">
                <a:ea typeface="+mn-lt"/>
              </a:rPr>
              <a:t>把请把你们小组的研究数据填入下表。</a:t>
            </a:r>
            <a:endParaRPr lang="zh-CN" altLang="en-US" sz="3200" b="1" dirty="0">
              <a:ea typeface="+mn-lt"/>
            </a:endParaRPr>
          </a:p>
        </p:txBody>
      </p:sp>
      <p:graphicFrame>
        <p:nvGraphicFramePr>
          <p:cNvPr id="216067" name="表格 216066"/>
          <p:cNvGraphicFramePr/>
          <p:nvPr/>
        </p:nvGraphicFramePr>
        <p:xfrm>
          <a:off x="2443480" y="1575753"/>
          <a:ext cx="6624638" cy="4554538"/>
        </p:xfrm>
        <a:graphic>
          <a:graphicData uri="http://schemas.openxmlformats.org/drawingml/2006/table">
            <a:tbl>
              <a:tblPr/>
              <a:tblGrid>
                <a:gridCol w="1487488"/>
                <a:gridCol w="938212"/>
                <a:gridCol w="2738438"/>
                <a:gridCol w="1460500"/>
              </a:tblGrid>
              <a:tr h="569913">
                <a:tc>
                  <a:txBody>
                    <a:bodyPr/>
                    <a:lstStyle/>
                    <a:p>
                      <a:pPr lvl="0" algn="ctr" eaLnBrk="1" hangingPunct="1">
                        <a:buNone/>
                      </a:pPr>
                      <a:r>
                        <a:rPr lang="zh-CN" altLang="en-US" sz="2200" b="0" dirty="0">
                          <a:ea typeface="+mn-lt"/>
                        </a:rPr>
                        <a:t>图形名称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eaLnBrk="1" hangingPunct="1">
                        <a:buNone/>
                      </a:pPr>
                      <a:r>
                        <a:rPr lang="zh-CN" altLang="en-US" sz="2200" b="0" dirty="0">
                          <a:ea typeface="+mn-lt"/>
                        </a:rPr>
                        <a:t>边数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zh-CN" altLang="en-US" sz="2200" b="0" dirty="0">
                          <a:ea typeface="+mn-lt"/>
                        </a:rPr>
                        <a:t>分成的三角形个数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zh-CN" altLang="en-US" sz="2200" b="0" dirty="0">
                          <a:ea typeface="+mn-lt"/>
                        </a:rPr>
                        <a:t>内角和</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三角形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3</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1</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mn-lt"/>
                        </a:rPr>
                        <a:t>180</a:t>
                      </a:r>
                      <a:r>
                        <a:rPr lang="en-US" altLang="zh-CN" sz="2200" b="0" dirty="0">
                          <a:solidFill>
                            <a:srgbClr val="000000"/>
                          </a:solidFill>
                          <a:ea typeface="+mn-lt"/>
                          <a:cs typeface="+mn-lt"/>
                        </a:rPr>
                        <a:t>°</a:t>
                      </a:r>
                      <a:endParaRPr lang="en-US" altLang="zh-CN" sz="2200" b="0" dirty="0">
                        <a:solidFill>
                          <a:srgbClr val="000000"/>
                        </a:solidFill>
                        <a:ea typeface="+mn-lt"/>
                        <a:cs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2">
                <a:tc>
                  <a:txBody>
                    <a:bodyPr/>
                    <a:lstStyle/>
                    <a:p>
                      <a:pPr lvl="0" algn="ctr" eaLnBrk="1" hangingPunct="1">
                        <a:buNone/>
                      </a:pPr>
                      <a:r>
                        <a:rPr lang="zh-CN" altLang="en-US" sz="2200" b="0" dirty="0">
                          <a:ea typeface="+mn-lt"/>
                        </a:rPr>
                        <a:t>四边形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4</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2</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mn-lt"/>
                        </a:rPr>
                        <a:t>180</a:t>
                      </a:r>
                      <a:r>
                        <a:rPr lang="en-US" altLang="zh-CN" sz="2200" b="0" dirty="0">
                          <a:solidFill>
                            <a:srgbClr val="000000"/>
                          </a:solidFill>
                          <a:ea typeface="+mn-lt"/>
                          <a:cs typeface="+mn-lt"/>
                        </a:rPr>
                        <a:t>°×</a:t>
                      </a:r>
                      <a:r>
                        <a:rPr lang="en-US" altLang="zh-CN" sz="2200" b="0" dirty="0">
                          <a:ea typeface="+mn-lt"/>
                          <a:cs typeface="+mn-lt"/>
                        </a:rPr>
                        <a:t>2</a:t>
                      </a:r>
                      <a:endParaRPr lang="en-US" altLang="zh-CN" sz="2200" b="0" dirty="0">
                        <a:ea typeface="+mn-lt"/>
                        <a:cs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五边形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5</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3">
                <a:tc>
                  <a:txBody>
                    <a:bodyPr/>
                    <a:lstStyle/>
                    <a:p>
                      <a:pPr lvl="0" algn="ctr" eaLnBrk="1" hangingPunct="1">
                        <a:buNone/>
                      </a:pPr>
                      <a:r>
                        <a:rPr lang="zh-CN" altLang="en-US" sz="2200" b="0" dirty="0">
                          <a:ea typeface="+mn-lt"/>
                        </a:rPr>
                        <a:t>六边形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2">
                <a:tc>
                  <a:txBody>
                    <a:bodyPr/>
                    <a:lstStyle/>
                    <a:p>
                      <a:pPr lvl="0" algn="ctr" eaLnBrk="1" hangingPunct="1">
                        <a:buNone/>
                      </a:pPr>
                      <a:r>
                        <a:rPr lang="zh-CN" altLang="en-US" sz="2200" b="0" dirty="0">
                          <a:ea typeface="+mn-lt"/>
                        </a:rPr>
                        <a:t>七边形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八边形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3">
                <a:tc>
                  <a:txBody>
                    <a:bodyPr/>
                    <a:lstStyle/>
                    <a:p>
                      <a:pPr lvl="0" eaLnBrk="1" hangingPunct="1">
                        <a:buNone/>
                      </a:pPr>
                      <a:endParaRPr lang="zh-CN" altLang="zh-CN"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eaLnBrk="1" hangingPunct="1">
                        <a:buNone/>
                      </a:pPr>
                      <a:endParaRPr lang="zh-CN" altLang="zh-CN"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bl>
          </a:graphicData>
        </a:graphic>
      </p:graphicFrame>
      <p:sp>
        <p:nvSpPr>
          <p:cNvPr id="248884" name="矩形 5"/>
          <p:cNvSpPr/>
          <p:nvPr/>
        </p:nvSpPr>
        <p:spPr>
          <a:xfrm>
            <a:off x="2881948" y="553656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5" name="矩形 6"/>
          <p:cNvSpPr/>
          <p:nvPr/>
        </p:nvSpPr>
        <p:spPr>
          <a:xfrm>
            <a:off x="4085273" y="553656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6" name="矩形 7"/>
          <p:cNvSpPr/>
          <p:nvPr/>
        </p:nvSpPr>
        <p:spPr>
          <a:xfrm>
            <a:off x="6029167" y="553656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7" name="矩形 10"/>
          <p:cNvSpPr/>
          <p:nvPr/>
        </p:nvSpPr>
        <p:spPr>
          <a:xfrm>
            <a:off x="8117523" y="553656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8" name="矩形 12"/>
          <p:cNvSpPr/>
          <p:nvPr/>
        </p:nvSpPr>
        <p:spPr>
          <a:xfrm>
            <a:off x="6041232" y="3302953"/>
            <a:ext cx="346710" cy="429895"/>
          </a:xfrm>
          <a:prstGeom prst="rect">
            <a:avLst/>
          </a:prstGeom>
          <a:noFill/>
          <a:ln w="9525">
            <a:noFill/>
          </a:ln>
        </p:spPr>
        <p:txBody>
          <a:bodyPr wrap="none" anchor="t">
            <a:spAutoFit/>
          </a:bodyPr>
          <a:lstStyle/>
          <a:p>
            <a:pPr algn="ctr"/>
            <a:r>
              <a:rPr lang="en-US" altLang="zh-CN" sz="2200" dirty="0">
                <a:ea typeface="+mn-lt"/>
              </a:rPr>
              <a:t>3</a:t>
            </a:r>
            <a:endParaRPr lang="en-US" altLang="zh-CN" sz="2200" dirty="0">
              <a:ea typeface="+mn-lt"/>
            </a:endParaRPr>
          </a:p>
        </p:txBody>
      </p:sp>
      <p:sp>
        <p:nvSpPr>
          <p:cNvPr id="248889" name="矩形 14"/>
          <p:cNvSpPr/>
          <p:nvPr/>
        </p:nvSpPr>
        <p:spPr>
          <a:xfrm>
            <a:off x="7734618" y="3302953"/>
            <a:ext cx="1158875" cy="429895"/>
          </a:xfrm>
          <a:prstGeom prst="rect">
            <a:avLst/>
          </a:prstGeom>
          <a:noFill/>
          <a:ln w="9525">
            <a:noFill/>
          </a:ln>
        </p:spPr>
        <p:txBody>
          <a:bodyPr wrap="none" anchor="t">
            <a:spAutoFit/>
          </a:bodyPr>
          <a:lstStyle/>
          <a:p>
            <a:pPr algn="ctr"/>
            <a:r>
              <a:rPr lang="en-US" altLang="zh-CN" sz="2200" dirty="0">
                <a:ea typeface="+mn-lt"/>
                <a:cs typeface="+mn-lt"/>
              </a:rPr>
              <a:t>180°×3</a:t>
            </a:r>
            <a:endParaRPr lang="en-US" altLang="zh-CN" sz="2200" dirty="0">
              <a:ea typeface="+mn-lt"/>
              <a:cs typeface="+mn-lt"/>
            </a:endParaRPr>
          </a:p>
        </p:txBody>
      </p:sp>
      <p:sp>
        <p:nvSpPr>
          <p:cNvPr id="248890" name="矩形 15"/>
          <p:cNvSpPr/>
          <p:nvPr/>
        </p:nvSpPr>
        <p:spPr>
          <a:xfrm>
            <a:off x="7734618" y="3880803"/>
            <a:ext cx="1158875" cy="429895"/>
          </a:xfrm>
          <a:prstGeom prst="rect">
            <a:avLst/>
          </a:prstGeom>
          <a:noFill/>
          <a:ln w="9525">
            <a:noFill/>
          </a:ln>
        </p:spPr>
        <p:txBody>
          <a:bodyPr wrap="none" anchor="t">
            <a:spAutoFit/>
          </a:bodyPr>
          <a:lstStyle/>
          <a:p>
            <a:pPr algn="ctr"/>
            <a:r>
              <a:rPr lang="en-US" altLang="zh-CN" sz="2200" dirty="0">
                <a:ea typeface="+mn-lt"/>
                <a:cs typeface="+mn-lt"/>
              </a:rPr>
              <a:t>180°×4</a:t>
            </a:r>
            <a:endParaRPr lang="en-US" altLang="zh-CN" sz="2200" dirty="0">
              <a:ea typeface="+mn-lt"/>
              <a:cs typeface="+mn-lt"/>
            </a:endParaRPr>
          </a:p>
        </p:txBody>
      </p:sp>
      <p:sp>
        <p:nvSpPr>
          <p:cNvPr id="248891" name="矩形 16"/>
          <p:cNvSpPr/>
          <p:nvPr/>
        </p:nvSpPr>
        <p:spPr>
          <a:xfrm>
            <a:off x="6043930" y="3880803"/>
            <a:ext cx="341313" cy="429895"/>
          </a:xfrm>
          <a:prstGeom prst="rect">
            <a:avLst/>
          </a:prstGeom>
          <a:noFill/>
          <a:ln w="9525">
            <a:noFill/>
          </a:ln>
        </p:spPr>
        <p:txBody>
          <a:bodyPr anchor="t">
            <a:spAutoFit/>
          </a:bodyPr>
          <a:lstStyle/>
          <a:p>
            <a:r>
              <a:rPr lang="en-US" altLang="zh-CN" sz="2200" dirty="0">
                <a:solidFill>
                  <a:srgbClr val="000000"/>
                </a:solidFill>
                <a:ea typeface="+mn-lt"/>
              </a:rPr>
              <a:t>4</a:t>
            </a:r>
            <a:endParaRPr lang="en-US" altLang="zh-CN" sz="2200" dirty="0">
              <a:solidFill>
                <a:srgbClr val="000000"/>
              </a:solidFill>
              <a:ea typeface="+mn-lt"/>
            </a:endParaRPr>
          </a:p>
        </p:txBody>
      </p:sp>
      <p:sp>
        <p:nvSpPr>
          <p:cNvPr id="248892" name="矩形 17"/>
          <p:cNvSpPr/>
          <p:nvPr/>
        </p:nvSpPr>
        <p:spPr>
          <a:xfrm>
            <a:off x="4221480" y="3880803"/>
            <a:ext cx="341313" cy="429895"/>
          </a:xfrm>
          <a:prstGeom prst="rect">
            <a:avLst/>
          </a:prstGeom>
          <a:noFill/>
          <a:ln w="9525">
            <a:noFill/>
          </a:ln>
        </p:spPr>
        <p:txBody>
          <a:bodyPr anchor="t">
            <a:spAutoFit/>
          </a:bodyPr>
          <a:lstStyle/>
          <a:p>
            <a:r>
              <a:rPr lang="en-US" altLang="zh-CN" sz="2200" dirty="0">
                <a:solidFill>
                  <a:srgbClr val="000000"/>
                </a:solidFill>
                <a:ea typeface="+mn-lt"/>
              </a:rPr>
              <a:t>6</a:t>
            </a:r>
            <a:endParaRPr lang="en-US" altLang="zh-CN" sz="2200" dirty="0">
              <a:solidFill>
                <a:srgbClr val="000000"/>
              </a:solidFill>
              <a:ea typeface="+mn-lt"/>
            </a:endParaRPr>
          </a:p>
        </p:txBody>
      </p:sp>
      <p:sp>
        <p:nvSpPr>
          <p:cNvPr id="248893" name="矩形 18"/>
          <p:cNvSpPr/>
          <p:nvPr/>
        </p:nvSpPr>
        <p:spPr>
          <a:xfrm>
            <a:off x="4221480" y="4457065"/>
            <a:ext cx="341313" cy="429895"/>
          </a:xfrm>
          <a:prstGeom prst="rect">
            <a:avLst/>
          </a:prstGeom>
          <a:noFill/>
          <a:ln w="9525">
            <a:noFill/>
          </a:ln>
        </p:spPr>
        <p:txBody>
          <a:bodyPr anchor="t">
            <a:spAutoFit/>
          </a:bodyPr>
          <a:lstStyle/>
          <a:p>
            <a:r>
              <a:rPr lang="en-US" altLang="zh-CN" sz="2200" dirty="0">
                <a:solidFill>
                  <a:srgbClr val="000000"/>
                </a:solidFill>
                <a:ea typeface="+mn-lt"/>
              </a:rPr>
              <a:t>7</a:t>
            </a:r>
            <a:endParaRPr lang="en-US" altLang="zh-CN" sz="2200" dirty="0">
              <a:solidFill>
                <a:srgbClr val="000000"/>
              </a:solidFill>
              <a:ea typeface="+mn-lt"/>
            </a:endParaRPr>
          </a:p>
        </p:txBody>
      </p:sp>
      <p:sp>
        <p:nvSpPr>
          <p:cNvPr id="248894" name="矩形 19"/>
          <p:cNvSpPr/>
          <p:nvPr/>
        </p:nvSpPr>
        <p:spPr>
          <a:xfrm>
            <a:off x="4221480" y="5031740"/>
            <a:ext cx="341313" cy="429895"/>
          </a:xfrm>
          <a:prstGeom prst="rect">
            <a:avLst/>
          </a:prstGeom>
          <a:noFill/>
          <a:ln w="9525">
            <a:noFill/>
          </a:ln>
        </p:spPr>
        <p:txBody>
          <a:bodyPr anchor="t">
            <a:spAutoFit/>
          </a:bodyPr>
          <a:lstStyle/>
          <a:p>
            <a:r>
              <a:rPr lang="en-US" altLang="zh-CN" sz="2200" dirty="0">
                <a:solidFill>
                  <a:srgbClr val="000000"/>
                </a:solidFill>
                <a:ea typeface="+mn-lt"/>
              </a:rPr>
              <a:t>8</a:t>
            </a:r>
            <a:endParaRPr lang="en-US" altLang="zh-CN" sz="2200" dirty="0">
              <a:solidFill>
                <a:srgbClr val="000000"/>
              </a:solidFill>
              <a:ea typeface="+mn-lt"/>
            </a:endParaRPr>
          </a:p>
        </p:txBody>
      </p:sp>
      <p:sp>
        <p:nvSpPr>
          <p:cNvPr id="248895" name="矩形 20"/>
          <p:cNvSpPr/>
          <p:nvPr/>
        </p:nvSpPr>
        <p:spPr>
          <a:xfrm>
            <a:off x="6043930" y="4457065"/>
            <a:ext cx="341313" cy="429895"/>
          </a:xfrm>
          <a:prstGeom prst="rect">
            <a:avLst/>
          </a:prstGeom>
          <a:noFill/>
          <a:ln w="9525">
            <a:noFill/>
          </a:ln>
        </p:spPr>
        <p:txBody>
          <a:bodyPr anchor="t">
            <a:spAutoFit/>
          </a:bodyPr>
          <a:lstStyle/>
          <a:p>
            <a:r>
              <a:rPr lang="en-US" altLang="zh-CN" sz="2200" dirty="0">
                <a:solidFill>
                  <a:srgbClr val="000000"/>
                </a:solidFill>
                <a:ea typeface="+mn-lt"/>
              </a:rPr>
              <a:t>5</a:t>
            </a:r>
            <a:endParaRPr lang="en-US" altLang="zh-CN" sz="2200" dirty="0">
              <a:solidFill>
                <a:srgbClr val="000000"/>
              </a:solidFill>
              <a:ea typeface="+mn-lt"/>
            </a:endParaRPr>
          </a:p>
        </p:txBody>
      </p:sp>
      <p:sp>
        <p:nvSpPr>
          <p:cNvPr id="248896" name="矩形 21"/>
          <p:cNvSpPr/>
          <p:nvPr/>
        </p:nvSpPr>
        <p:spPr>
          <a:xfrm>
            <a:off x="6043930" y="5031740"/>
            <a:ext cx="341313" cy="429895"/>
          </a:xfrm>
          <a:prstGeom prst="rect">
            <a:avLst/>
          </a:prstGeom>
          <a:noFill/>
          <a:ln w="9525">
            <a:noFill/>
          </a:ln>
        </p:spPr>
        <p:txBody>
          <a:bodyPr anchor="t">
            <a:spAutoFit/>
          </a:bodyPr>
          <a:lstStyle/>
          <a:p>
            <a:r>
              <a:rPr lang="en-US" altLang="zh-CN" sz="2200" dirty="0">
                <a:solidFill>
                  <a:srgbClr val="000000"/>
                </a:solidFill>
                <a:ea typeface="+mn-lt"/>
              </a:rPr>
              <a:t>6</a:t>
            </a:r>
            <a:endParaRPr lang="en-US" altLang="zh-CN" sz="2200" dirty="0">
              <a:solidFill>
                <a:srgbClr val="000000"/>
              </a:solidFill>
              <a:ea typeface="+mn-lt"/>
            </a:endParaRPr>
          </a:p>
        </p:txBody>
      </p:sp>
      <p:sp>
        <p:nvSpPr>
          <p:cNvPr id="248897" name="矩形 22"/>
          <p:cNvSpPr/>
          <p:nvPr/>
        </p:nvSpPr>
        <p:spPr>
          <a:xfrm>
            <a:off x="7734618" y="4457065"/>
            <a:ext cx="1158875" cy="429895"/>
          </a:xfrm>
          <a:prstGeom prst="rect">
            <a:avLst/>
          </a:prstGeom>
          <a:noFill/>
          <a:ln w="9525">
            <a:noFill/>
          </a:ln>
        </p:spPr>
        <p:txBody>
          <a:bodyPr wrap="none" anchor="t">
            <a:spAutoFit/>
          </a:bodyPr>
          <a:lstStyle/>
          <a:p>
            <a:pPr algn="ctr"/>
            <a:r>
              <a:rPr lang="en-US" altLang="zh-CN" sz="2200" dirty="0">
                <a:ea typeface="+mn-lt"/>
                <a:cs typeface="+mn-lt"/>
              </a:rPr>
              <a:t>180°×5</a:t>
            </a:r>
            <a:endParaRPr lang="en-US" altLang="zh-CN" sz="2200" dirty="0">
              <a:ea typeface="+mn-lt"/>
              <a:cs typeface="+mn-lt"/>
            </a:endParaRPr>
          </a:p>
        </p:txBody>
      </p:sp>
      <p:sp>
        <p:nvSpPr>
          <p:cNvPr id="248898" name="矩形 23"/>
          <p:cNvSpPr/>
          <p:nvPr/>
        </p:nvSpPr>
        <p:spPr>
          <a:xfrm>
            <a:off x="7734618" y="5031740"/>
            <a:ext cx="1158875" cy="429895"/>
          </a:xfrm>
          <a:prstGeom prst="rect">
            <a:avLst/>
          </a:prstGeom>
          <a:noFill/>
          <a:ln w="9525">
            <a:noFill/>
          </a:ln>
        </p:spPr>
        <p:txBody>
          <a:bodyPr wrap="none" anchor="t">
            <a:spAutoFit/>
          </a:bodyPr>
          <a:lstStyle/>
          <a:p>
            <a:pPr algn="ctr"/>
            <a:r>
              <a:rPr lang="en-US" altLang="zh-CN" sz="2200" dirty="0">
                <a:ea typeface="+mn-lt"/>
                <a:cs typeface="+mn-lt"/>
              </a:rPr>
              <a:t>180°×6</a:t>
            </a:r>
            <a:endParaRPr lang="en-US" altLang="zh-CN" sz="2200" dirty="0">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6067"/>
                                        </p:tgtEl>
                                        <p:attrNameLst>
                                          <p:attrName>style.visibility</p:attrName>
                                        </p:attrNameLst>
                                      </p:cBhvr>
                                      <p:to>
                                        <p:strVal val="visible"/>
                                      </p:to>
                                    </p:set>
                                    <p:animEffect transition="in" filter="wipe(down)">
                                      <p:cBhvr>
                                        <p:cTn id="7" dur="500"/>
                                        <p:tgtEl>
                                          <p:spTgt spid="2160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8888"/>
                                        </p:tgtEl>
                                        <p:attrNameLst>
                                          <p:attrName>style.visibility</p:attrName>
                                        </p:attrNameLst>
                                      </p:cBhvr>
                                      <p:to>
                                        <p:strVal val="visible"/>
                                      </p:to>
                                    </p:set>
                                    <p:animEffect transition="in" filter="wipe(down)">
                                      <p:cBhvr>
                                        <p:cTn id="12" dur="500"/>
                                        <p:tgtEl>
                                          <p:spTgt spid="2488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8889"/>
                                        </p:tgtEl>
                                        <p:attrNameLst>
                                          <p:attrName>style.visibility</p:attrName>
                                        </p:attrNameLst>
                                      </p:cBhvr>
                                      <p:to>
                                        <p:strVal val="visible"/>
                                      </p:to>
                                    </p:set>
                                    <p:animEffect transition="in" filter="wipe(down)">
                                      <p:cBhvr>
                                        <p:cTn id="17" dur="500"/>
                                        <p:tgtEl>
                                          <p:spTgt spid="24888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8892"/>
                                        </p:tgtEl>
                                        <p:attrNameLst>
                                          <p:attrName>style.visibility</p:attrName>
                                        </p:attrNameLst>
                                      </p:cBhvr>
                                      <p:to>
                                        <p:strVal val="visible"/>
                                      </p:to>
                                    </p:set>
                                    <p:animEffect transition="in" filter="wipe(down)">
                                      <p:cBhvr>
                                        <p:cTn id="22" dur="500"/>
                                        <p:tgtEl>
                                          <p:spTgt spid="2488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8891"/>
                                        </p:tgtEl>
                                        <p:attrNameLst>
                                          <p:attrName>style.visibility</p:attrName>
                                        </p:attrNameLst>
                                      </p:cBhvr>
                                      <p:to>
                                        <p:strVal val="visible"/>
                                      </p:to>
                                    </p:set>
                                    <p:animEffect transition="in" filter="wipe(down)">
                                      <p:cBhvr>
                                        <p:cTn id="27" dur="500"/>
                                        <p:tgtEl>
                                          <p:spTgt spid="24889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8890"/>
                                        </p:tgtEl>
                                        <p:attrNameLst>
                                          <p:attrName>style.visibility</p:attrName>
                                        </p:attrNameLst>
                                      </p:cBhvr>
                                      <p:to>
                                        <p:strVal val="visible"/>
                                      </p:to>
                                    </p:set>
                                    <p:animEffect transition="in" filter="wipe(down)">
                                      <p:cBhvr>
                                        <p:cTn id="32" dur="500"/>
                                        <p:tgtEl>
                                          <p:spTgt spid="24889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8893"/>
                                        </p:tgtEl>
                                        <p:attrNameLst>
                                          <p:attrName>style.visibility</p:attrName>
                                        </p:attrNameLst>
                                      </p:cBhvr>
                                      <p:to>
                                        <p:strVal val="visible"/>
                                      </p:to>
                                    </p:set>
                                    <p:animEffect transition="in" filter="wipe(down)">
                                      <p:cBhvr>
                                        <p:cTn id="37" dur="500"/>
                                        <p:tgtEl>
                                          <p:spTgt spid="24889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48895"/>
                                        </p:tgtEl>
                                        <p:attrNameLst>
                                          <p:attrName>style.visibility</p:attrName>
                                        </p:attrNameLst>
                                      </p:cBhvr>
                                      <p:to>
                                        <p:strVal val="visible"/>
                                      </p:to>
                                    </p:set>
                                    <p:animEffect transition="in" filter="wipe(down)">
                                      <p:cBhvr>
                                        <p:cTn id="42" dur="500"/>
                                        <p:tgtEl>
                                          <p:spTgt spid="24889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48897"/>
                                        </p:tgtEl>
                                        <p:attrNameLst>
                                          <p:attrName>style.visibility</p:attrName>
                                        </p:attrNameLst>
                                      </p:cBhvr>
                                      <p:to>
                                        <p:strVal val="visible"/>
                                      </p:to>
                                    </p:set>
                                    <p:animEffect transition="in" filter="wipe(down)">
                                      <p:cBhvr>
                                        <p:cTn id="47" dur="500"/>
                                        <p:tgtEl>
                                          <p:spTgt spid="24889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48896"/>
                                        </p:tgtEl>
                                        <p:attrNameLst>
                                          <p:attrName>style.visibility</p:attrName>
                                        </p:attrNameLst>
                                      </p:cBhvr>
                                      <p:to>
                                        <p:strVal val="visible"/>
                                      </p:to>
                                    </p:set>
                                    <p:animEffect transition="in" filter="wipe(down)">
                                      <p:cBhvr>
                                        <p:cTn id="52" dur="500"/>
                                        <p:tgtEl>
                                          <p:spTgt spid="24889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48894"/>
                                        </p:tgtEl>
                                        <p:attrNameLst>
                                          <p:attrName>style.visibility</p:attrName>
                                        </p:attrNameLst>
                                      </p:cBhvr>
                                      <p:to>
                                        <p:strVal val="visible"/>
                                      </p:to>
                                    </p:set>
                                    <p:animEffect transition="in" filter="wipe(down)">
                                      <p:cBhvr>
                                        <p:cTn id="55" dur="500"/>
                                        <p:tgtEl>
                                          <p:spTgt spid="24889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48898"/>
                                        </p:tgtEl>
                                        <p:attrNameLst>
                                          <p:attrName>style.visibility</p:attrName>
                                        </p:attrNameLst>
                                      </p:cBhvr>
                                      <p:to>
                                        <p:strVal val="visible"/>
                                      </p:to>
                                    </p:set>
                                    <p:animEffect transition="in" filter="wipe(down)">
                                      <p:cBhvr>
                                        <p:cTn id="58" dur="500"/>
                                        <p:tgtEl>
                                          <p:spTgt spid="24889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48885"/>
                                        </p:tgtEl>
                                        <p:attrNameLst>
                                          <p:attrName>style.visibility</p:attrName>
                                        </p:attrNameLst>
                                      </p:cBhvr>
                                      <p:to>
                                        <p:strVal val="visible"/>
                                      </p:to>
                                    </p:set>
                                    <p:animEffect transition="in" filter="wipe(down)">
                                      <p:cBhvr>
                                        <p:cTn id="63" dur="500"/>
                                        <p:tgtEl>
                                          <p:spTgt spid="248885"/>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48884"/>
                                        </p:tgtEl>
                                        <p:attrNameLst>
                                          <p:attrName>style.visibility</p:attrName>
                                        </p:attrNameLst>
                                      </p:cBhvr>
                                      <p:to>
                                        <p:strVal val="visible"/>
                                      </p:to>
                                    </p:set>
                                    <p:animEffect transition="in" filter="wipe(down)">
                                      <p:cBhvr>
                                        <p:cTn id="66" dur="500"/>
                                        <p:tgtEl>
                                          <p:spTgt spid="24888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48886"/>
                                        </p:tgtEl>
                                        <p:attrNameLst>
                                          <p:attrName>style.visibility</p:attrName>
                                        </p:attrNameLst>
                                      </p:cBhvr>
                                      <p:to>
                                        <p:strVal val="visible"/>
                                      </p:to>
                                    </p:set>
                                    <p:animEffect transition="in" filter="wipe(down)">
                                      <p:cBhvr>
                                        <p:cTn id="69" dur="500"/>
                                        <p:tgtEl>
                                          <p:spTgt spid="24888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48887"/>
                                        </p:tgtEl>
                                        <p:attrNameLst>
                                          <p:attrName>style.visibility</p:attrName>
                                        </p:attrNameLst>
                                      </p:cBhvr>
                                      <p:to>
                                        <p:strVal val="visible"/>
                                      </p:to>
                                    </p:set>
                                    <p:animEffect transition="in" filter="wipe(down)">
                                      <p:cBhvr>
                                        <p:cTn id="72" dur="500"/>
                                        <p:tgtEl>
                                          <p:spTgt spid="248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84" grpId="0"/>
      <p:bldP spid="248885" grpId="0"/>
      <p:bldP spid="248886" grpId="0"/>
      <p:bldP spid="248887" grpId="0"/>
      <p:bldP spid="248888" grpId="0"/>
      <p:bldP spid="248889" grpId="0"/>
      <p:bldP spid="248890" grpId="0"/>
      <p:bldP spid="248891" grpId="0"/>
      <p:bldP spid="248892" grpId="0"/>
      <p:bldP spid="248893" grpId="0"/>
      <p:bldP spid="248894" grpId="0"/>
      <p:bldP spid="248895" grpId="0"/>
      <p:bldP spid="248896" grpId="0"/>
      <p:bldP spid="248897" grpId="0"/>
      <p:bldP spid="2488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83" name="圆角矩形标注 13"/>
          <p:cNvSpPr/>
          <p:nvPr/>
        </p:nvSpPr>
        <p:spPr>
          <a:xfrm>
            <a:off x="2731135" y="735965"/>
            <a:ext cx="9140825" cy="949960"/>
          </a:xfrm>
          <a:prstGeom prst="wedgeRoundRectCallout">
            <a:avLst>
              <a:gd name="adj1" fmla="val -55560"/>
              <a:gd name="adj2" fmla="val 14981"/>
              <a:gd name="adj3" fmla="val 16667"/>
            </a:avLst>
          </a:prstGeom>
          <a:solidFill>
            <a:srgbClr val="EBF1DE"/>
          </a:solidFill>
          <a:ln w="25400" cap="flat" cmpd="sng">
            <a:solidFill>
              <a:srgbClr val="77933C"/>
            </a:solidFill>
            <a:prstDash val="solid"/>
            <a:miter/>
            <a:headEnd type="none" w="med" len="med"/>
            <a:tailEnd type="none" w="med" len="med"/>
          </a:ln>
        </p:spPr>
        <p:txBody>
          <a:bodyPr anchor="ctr"/>
          <a:lstStyle/>
          <a:p>
            <a:pPr fontAlgn="auto">
              <a:lnSpc>
                <a:spcPct val="150000"/>
              </a:lnSpc>
            </a:pPr>
            <a:r>
              <a:rPr lang="zh-CN" altLang="en-US" sz="2800" dirty="0">
                <a:ea typeface="+mn-lt"/>
              </a:rPr>
              <a:t>观察表中的数据，你有什么发现？能用一两句话总结吗？</a:t>
            </a:r>
            <a:endParaRPr lang="zh-CN" altLang="en-US" sz="2800" dirty="0">
              <a:ea typeface="+mn-lt"/>
            </a:endParaRPr>
          </a:p>
        </p:txBody>
      </p:sp>
      <p:graphicFrame>
        <p:nvGraphicFramePr>
          <p:cNvPr id="216067" name="表格 216066"/>
          <p:cNvGraphicFramePr/>
          <p:nvPr/>
        </p:nvGraphicFramePr>
        <p:xfrm>
          <a:off x="2625090" y="2005013"/>
          <a:ext cx="6624638" cy="4554538"/>
        </p:xfrm>
        <a:graphic>
          <a:graphicData uri="http://schemas.openxmlformats.org/drawingml/2006/table">
            <a:tbl>
              <a:tblPr/>
              <a:tblGrid>
                <a:gridCol w="1487488"/>
                <a:gridCol w="938212"/>
                <a:gridCol w="2738438"/>
                <a:gridCol w="1460500"/>
              </a:tblGrid>
              <a:tr h="569913">
                <a:tc>
                  <a:txBody>
                    <a:bodyPr/>
                    <a:lstStyle/>
                    <a:p>
                      <a:pPr lvl="0" algn="ctr" eaLnBrk="1" hangingPunct="1">
                        <a:buNone/>
                      </a:pPr>
                      <a:r>
                        <a:rPr lang="zh-CN" altLang="en-US" sz="2200" b="0" dirty="0">
                          <a:ea typeface="+mn-lt"/>
                        </a:rPr>
                        <a:t>图形名称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eaLnBrk="1" hangingPunct="1">
                        <a:buNone/>
                      </a:pPr>
                      <a:r>
                        <a:rPr lang="zh-CN" altLang="en-US" sz="2200" b="0" dirty="0">
                          <a:ea typeface="+mn-lt"/>
                        </a:rPr>
                        <a:t>边数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zh-CN" altLang="en-US" sz="2200" b="0" dirty="0">
                          <a:ea typeface="+mn-lt"/>
                        </a:rPr>
                        <a:t>分成的三角形个数</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zh-CN" altLang="en-US" sz="2200" b="0" dirty="0">
                          <a:ea typeface="+mn-lt"/>
                        </a:rPr>
                        <a:t>内角和</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三角形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3</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1</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mn-lt"/>
                        </a:rPr>
                        <a:t>180</a:t>
                      </a:r>
                      <a:r>
                        <a:rPr lang="en-US" altLang="zh-CN" sz="2200" b="0" dirty="0">
                          <a:solidFill>
                            <a:srgbClr val="000000"/>
                          </a:solidFill>
                          <a:ea typeface="+mn-lt"/>
                          <a:cs typeface="+mn-lt"/>
                        </a:rPr>
                        <a:t>°</a:t>
                      </a:r>
                      <a:endParaRPr lang="en-US" altLang="zh-CN" sz="2200" b="0" dirty="0">
                        <a:solidFill>
                          <a:srgbClr val="000000"/>
                        </a:solidFill>
                        <a:ea typeface="+mn-lt"/>
                        <a:cs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2">
                <a:tc>
                  <a:txBody>
                    <a:bodyPr/>
                    <a:lstStyle/>
                    <a:p>
                      <a:pPr lvl="0" algn="ctr" eaLnBrk="1" hangingPunct="1">
                        <a:buNone/>
                      </a:pPr>
                      <a:r>
                        <a:rPr lang="zh-CN" altLang="en-US" sz="2200" b="0" dirty="0">
                          <a:ea typeface="+mn-lt"/>
                        </a:rPr>
                        <a:t>四边形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4</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2</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mn-lt"/>
                        </a:rPr>
                        <a:t>180</a:t>
                      </a:r>
                      <a:r>
                        <a:rPr lang="en-US" altLang="zh-CN" sz="2200" b="0" dirty="0">
                          <a:solidFill>
                            <a:srgbClr val="000000"/>
                          </a:solidFill>
                          <a:ea typeface="+mn-lt"/>
                          <a:cs typeface="+mn-lt"/>
                        </a:rPr>
                        <a:t>°×</a:t>
                      </a:r>
                      <a:r>
                        <a:rPr lang="en-US" altLang="zh-CN" sz="2200" b="0" dirty="0">
                          <a:ea typeface="+mn-lt"/>
                          <a:cs typeface="+mn-lt"/>
                        </a:rPr>
                        <a:t>2</a:t>
                      </a:r>
                      <a:endParaRPr lang="en-US" altLang="zh-CN" sz="2200" b="0" dirty="0">
                        <a:ea typeface="+mn-lt"/>
                        <a:cs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五边形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r>
                        <a:rPr lang="en-US" altLang="zh-CN" sz="2200" b="0" dirty="0">
                          <a:ea typeface="+mn-lt"/>
                          <a:cs typeface="Arial" panose="020B0604020202020204" pitchFamily="34" charset="0"/>
                        </a:rPr>
                        <a:t>5</a:t>
                      </a:r>
                      <a:endParaRPr lang="en-US" altLang="zh-CN" sz="2200" b="0" dirty="0">
                        <a:ea typeface="+mn-lt"/>
                        <a:cs typeface="Arial" panose="020B0604020202020204" pitchFamily="34" charset="0"/>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3">
                <a:tc>
                  <a:txBody>
                    <a:bodyPr/>
                    <a:lstStyle/>
                    <a:p>
                      <a:pPr lvl="0" algn="ctr" eaLnBrk="1" hangingPunct="1">
                        <a:buNone/>
                      </a:pPr>
                      <a:r>
                        <a:rPr lang="zh-CN" altLang="en-US" sz="2200" b="0" dirty="0">
                          <a:ea typeface="+mn-lt"/>
                        </a:rPr>
                        <a:t>六边形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2">
                <a:tc>
                  <a:txBody>
                    <a:bodyPr/>
                    <a:lstStyle/>
                    <a:p>
                      <a:pPr lvl="0" algn="ctr" eaLnBrk="1" hangingPunct="1">
                        <a:buNone/>
                      </a:pPr>
                      <a:r>
                        <a:rPr lang="zh-CN" altLang="en-US" sz="2200" b="0" dirty="0">
                          <a:ea typeface="+mn-lt"/>
                        </a:rPr>
                        <a:t>七边形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8325">
                <a:tc>
                  <a:txBody>
                    <a:bodyPr/>
                    <a:lstStyle/>
                    <a:p>
                      <a:pPr lvl="0" algn="ctr" eaLnBrk="1" hangingPunct="1">
                        <a:buNone/>
                      </a:pPr>
                      <a:r>
                        <a:rPr lang="zh-CN" altLang="en-US" sz="2200" b="0" dirty="0">
                          <a:ea typeface="+mn-lt"/>
                        </a:rPr>
                        <a:t>八边形</a:t>
                      </a:r>
                      <a:endParaRPr lang="zh-CN" altLang="en-US" sz="2200" b="0" dirty="0">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r h="569913">
                <a:tc>
                  <a:txBody>
                    <a:bodyPr/>
                    <a:lstStyle/>
                    <a:p>
                      <a:pPr lvl="0" eaLnBrk="1" hangingPunct="1">
                        <a:buNone/>
                      </a:pPr>
                      <a:endParaRPr lang="zh-CN" altLang="zh-CN"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eaLnBrk="1" hangingPunct="1">
                        <a:buNone/>
                      </a:pPr>
                      <a:endParaRPr lang="zh-CN" altLang="zh-CN"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c>
                  <a:txBody>
                    <a:bodyPr/>
                    <a:lstStyle/>
                    <a:p>
                      <a:pPr lvl="0" algn="ctr" eaLnBrk="1" hangingPunct="1">
                        <a:buNone/>
                      </a:pPr>
                      <a:endParaRPr lang="zh-CN" altLang="zh-CN" sz="2200" b="0" dirty="0">
                        <a:solidFill>
                          <a:srgbClr val="000000"/>
                        </a:solidFill>
                        <a:ea typeface="+mn-lt"/>
                      </a:endParaRPr>
                    </a:p>
                  </a:txBody>
                  <a:tcPr>
                    <a:lnL w="12700" cap="flat" cmpd="sng">
                      <a:solidFill>
                        <a:schemeClr val="tx2"/>
                      </a:solidFill>
                      <a:prstDash val="solid"/>
                      <a:miter/>
                      <a:headEnd type="none" w="med" len="med"/>
                      <a:tailEnd type="none" w="med" len="med"/>
                    </a:lnL>
                    <a:lnR w="12700" cap="flat" cmpd="sng">
                      <a:solidFill>
                        <a:schemeClr val="tx2"/>
                      </a:solidFill>
                      <a:prstDash val="solid"/>
                      <a:miter/>
                      <a:headEnd type="none" w="med" len="med"/>
                      <a:tailEnd type="none" w="med" len="med"/>
                    </a:lnR>
                    <a:lnT w="12700" cap="flat" cmpd="sng">
                      <a:solidFill>
                        <a:schemeClr val="tx2"/>
                      </a:solidFill>
                      <a:prstDash val="solid"/>
                      <a:miter/>
                      <a:headEnd type="none" w="med" len="med"/>
                      <a:tailEnd type="none" w="med" len="med"/>
                    </a:lnT>
                    <a:lnB w="12700" cap="flat" cmpd="sng">
                      <a:solidFill>
                        <a:schemeClr val="tx2"/>
                      </a:solidFill>
                      <a:prstDash val="solid"/>
                      <a:miter/>
                      <a:headEnd type="none" w="med" len="med"/>
                      <a:tailEnd type="none" w="med" len="med"/>
                    </a:lnB>
                    <a:lnTlToBr>
                      <a:noFill/>
                    </a:lnTlToBr>
                    <a:lnBlToTr>
                      <a:noFill/>
                    </a:lnBlToTr>
                    <a:solidFill>
                      <a:srgbClr val="DCE6F2"/>
                    </a:solidFill>
                  </a:tcPr>
                </a:tc>
              </a:tr>
            </a:tbl>
          </a:graphicData>
        </a:graphic>
      </p:graphicFrame>
      <p:sp>
        <p:nvSpPr>
          <p:cNvPr id="248884" name="矩形 5"/>
          <p:cNvSpPr/>
          <p:nvPr/>
        </p:nvSpPr>
        <p:spPr>
          <a:xfrm>
            <a:off x="3063558" y="596582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5" name="矩形 6"/>
          <p:cNvSpPr/>
          <p:nvPr/>
        </p:nvSpPr>
        <p:spPr>
          <a:xfrm>
            <a:off x="4266883" y="596582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6" name="矩形 7"/>
          <p:cNvSpPr/>
          <p:nvPr/>
        </p:nvSpPr>
        <p:spPr>
          <a:xfrm>
            <a:off x="6210777" y="596582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7" name="矩形 10"/>
          <p:cNvSpPr/>
          <p:nvPr/>
        </p:nvSpPr>
        <p:spPr>
          <a:xfrm>
            <a:off x="8299133" y="5965825"/>
            <a:ext cx="637540" cy="429895"/>
          </a:xfrm>
          <a:prstGeom prst="rect">
            <a:avLst/>
          </a:prstGeom>
          <a:noFill/>
          <a:ln w="9525">
            <a:noFill/>
          </a:ln>
        </p:spPr>
        <p:txBody>
          <a:bodyPr wrap="none" anchor="t">
            <a:spAutoFit/>
          </a:bodyPr>
          <a:lstStyle/>
          <a:p>
            <a:pPr algn="ctr"/>
            <a:r>
              <a:rPr lang="en-US" altLang="zh-CN" sz="2200" dirty="0">
                <a:ea typeface="+mn-lt"/>
              </a:rPr>
              <a:t>……</a:t>
            </a:r>
            <a:endParaRPr lang="en-US" altLang="zh-CN" sz="2200" dirty="0">
              <a:ea typeface="+mn-lt"/>
            </a:endParaRPr>
          </a:p>
        </p:txBody>
      </p:sp>
      <p:sp>
        <p:nvSpPr>
          <p:cNvPr id="248888" name="矩形 12"/>
          <p:cNvSpPr/>
          <p:nvPr/>
        </p:nvSpPr>
        <p:spPr>
          <a:xfrm>
            <a:off x="6222842" y="3732213"/>
            <a:ext cx="346710" cy="429895"/>
          </a:xfrm>
          <a:prstGeom prst="rect">
            <a:avLst/>
          </a:prstGeom>
          <a:noFill/>
          <a:ln w="9525">
            <a:noFill/>
          </a:ln>
        </p:spPr>
        <p:txBody>
          <a:bodyPr wrap="none" anchor="t">
            <a:spAutoFit/>
          </a:bodyPr>
          <a:lstStyle/>
          <a:p>
            <a:pPr algn="ctr"/>
            <a:r>
              <a:rPr lang="en-US" altLang="zh-CN" sz="2200" dirty="0">
                <a:ea typeface="+mn-lt"/>
              </a:rPr>
              <a:t>3</a:t>
            </a:r>
            <a:endParaRPr lang="en-US" altLang="zh-CN" sz="2200" dirty="0">
              <a:ea typeface="+mn-lt"/>
            </a:endParaRPr>
          </a:p>
        </p:txBody>
      </p:sp>
      <p:sp>
        <p:nvSpPr>
          <p:cNvPr id="248889" name="矩形 14"/>
          <p:cNvSpPr/>
          <p:nvPr/>
        </p:nvSpPr>
        <p:spPr>
          <a:xfrm>
            <a:off x="7916228" y="3732213"/>
            <a:ext cx="1158875" cy="429895"/>
          </a:xfrm>
          <a:prstGeom prst="rect">
            <a:avLst/>
          </a:prstGeom>
          <a:noFill/>
          <a:ln w="9525">
            <a:noFill/>
          </a:ln>
        </p:spPr>
        <p:txBody>
          <a:bodyPr wrap="none" anchor="t">
            <a:spAutoFit/>
          </a:bodyPr>
          <a:lstStyle/>
          <a:p>
            <a:pPr algn="ctr"/>
            <a:r>
              <a:rPr lang="en-US" altLang="zh-CN" sz="2200" dirty="0">
                <a:ea typeface="+mn-lt"/>
                <a:cs typeface="+mn-lt"/>
              </a:rPr>
              <a:t>180°×3</a:t>
            </a:r>
            <a:endParaRPr lang="en-US" altLang="zh-CN" sz="2200" dirty="0">
              <a:ea typeface="+mn-lt"/>
              <a:cs typeface="+mn-lt"/>
            </a:endParaRPr>
          </a:p>
        </p:txBody>
      </p:sp>
      <p:sp>
        <p:nvSpPr>
          <p:cNvPr id="248890" name="矩形 15"/>
          <p:cNvSpPr/>
          <p:nvPr/>
        </p:nvSpPr>
        <p:spPr>
          <a:xfrm>
            <a:off x="7916228" y="4310063"/>
            <a:ext cx="1158875" cy="429895"/>
          </a:xfrm>
          <a:prstGeom prst="rect">
            <a:avLst/>
          </a:prstGeom>
          <a:noFill/>
          <a:ln w="9525">
            <a:noFill/>
          </a:ln>
        </p:spPr>
        <p:txBody>
          <a:bodyPr wrap="none" anchor="t">
            <a:spAutoFit/>
          </a:bodyPr>
          <a:lstStyle/>
          <a:p>
            <a:pPr algn="ctr"/>
            <a:r>
              <a:rPr lang="en-US" altLang="zh-CN" sz="2200" dirty="0">
                <a:ea typeface="+mn-lt"/>
                <a:cs typeface="+mn-lt"/>
              </a:rPr>
              <a:t>180°×4</a:t>
            </a:r>
            <a:endParaRPr lang="en-US" altLang="zh-CN" sz="2200" dirty="0">
              <a:ea typeface="+mn-lt"/>
              <a:cs typeface="+mn-lt"/>
            </a:endParaRPr>
          </a:p>
        </p:txBody>
      </p:sp>
      <p:sp>
        <p:nvSpPr>
          <p:cNvPr id="248891" name="矩形 16"/>
          <p:cNvSpPr/>
          <p:nvPr/>
        </p:nvSpPr>
        <p:spPr>
          <a:xfrm>
            <a:off x="6225540" y="4310063"/>
            <a:ext cx="341313" cy="429895"/>
          </a:xfrm>
          <a:prstGeom prst="rect">
            <a:avLst/>
          </a:prstGeom>
          <a:noFill/>
          <a:ln w="9525">
            <a:noFill/>
          </a:ln>
        </p:spPr>
        <p:txBody>
          <a:bodyPr anchor="t">
            <a:spAutoFit/>
          </a:bodyPr>
          <a:lstStyle/>
          <a:p>
            <a:r>
              <a:rPr lang="en-US" altLang="zh-CN" sz="2200" dirty="0">
                <a:solidFill>
                  <a:srgbClr val="000000"/>
                </a:solidFill>
                <a:ea typeface="+mn-lt"/>
              </a:rPr>
              <a:t>4</a:t>
            </a:r>
            <a:endParaRPr lang="en-US" altLang="zh-CN" sz="2200" dirty="0">
              <a:solidFill>
                <a:srgbClr val="000000"/>
              </a:solidFill>
              <a:ea typeface="+mn-lt"/>
            </a:endParaRPr>
          </a:p>
        </p:txBody>
      </p:sp>
      <p:sp>
        <p:nvSpPr>
          <p:cNvPr id="248892" name="矩形 17"/>
          <p:cNvSpPr/>
          <p:nvPr/>
        </p:nvSpPr>
        <p:spPr>
          <a:xfrm>
            <a:off x="4403090" y="4310063"/>
            <a:ext cx="341313" cy="429895"/>
          </a:xfrm>
          <a:prstGeom prst="rect">
            <a:avLst/>
          </a:prstGeom>
          <a:noFill/>
          <a:ln w="9525">
            <a:noFill/>
          </a:ln>
        </p:spPr>
        <p:txBody>
          <a:bodyPr anchor="t">
            <a:spAutoFit/>
          </a:bodyPr>
          <a:lstStyle/>
          <a:p>
            <a:r>
              <a:rPr lang="en-US" altLang="zh-CN" sz="2200" dirty="0">
                <a:solidFill>
                  <a:srgbClr val="000000"/>
                </a:solidFill>
                <a:ea typeface="+mn-lt"/>
              </a:rPr>
              <a:t>6</a:t>
            </a:r>
            <a:endParaRPr lang="en-US" altLang="zh-CN" sz="2200" dirty="0">
              <a:solidFill>
                <a:srgbClr val="000000"/>
              </a:solidFill>
              <a:ea typeface="+mn-lt"/>
            </a:endParaRPr>
          </a:p>
        </p:txBody>
      </p:sp>
      <p:sp>
        <p:nvSpPr>
          <p:cNvPr id="248893" name="矩形 18"/>
          <p:cNvSpPr/>
          <p:nvPr/>
        </p:nvSpPr>
        <p:spPr>
          <a:xfrm>
            <a:off x="4403090" y="4886325"/>
            <a:ext cx="341313" cy="429895"/>
          </a:xfrm>
          <a:prstGeom prst="rect">
            <a:avLst/>
          </a:prstGeom>
          <a:noFill/>
          <a:ln w="9525">
            <a:noFill/>
          </a:ln>
        </p:spPr>
        <p:txBody>
          <a:bodyPr anchor="t">
            <a:spAutoFit/>
          </a:bodyPr>
          <a:lstStyle/>
          <a:p>
            <a:r>
              <a:rPr lang="en-US" altLang="zh-CN" sz="2200" dirty="0">
                <a:solidFill>
                  <a:srgbClr val="000000"/>
                </a:solidFill>
                <a:ea typeface="+mn-lt"/>
              </a:rPr>
              <a:t>7</a:t>
            </a:r>
            <a:endParaRPr lang="en-US" altLang="zh-CN" sz="2200" dirty="0">
              <a:solidFill>
                <a:srgbClr val="000000"/>
              </a:solidFill>
              <a:ea typeface="+mn-lt"/>
            </a:endParaRPr>
          </a:p>
        </p:txBody>
      </p:sp>
      <p:sp>
        <p:nvSpPr>
          <p:cNvPr id="248894" name="矩形 19"/>
          <p:cNvSpPr/>
          <p:nvPr/>
        </p:nvSpPr>
        <p:spPr>
          <a:xfrm>
            <a:off x="4403090" y="5461000"/>
            <a:ext cx="341313" cy="429895"/>
          </a:xfrm>
          <a:prstGeom prst="rect">
            <a:avLst/>
          </a:prstGeom>
          <a:noFill/>
          <a:ln w="9525">
            <a:noFill/>
          </a:ln>
        </p:spPr>
        <p:txBody>
          <a:bodyPr anchor="t">
            <a:spAutoFit/>
          </a:bodyPr>
          <a:lstStyle/>
          <a:p>
            <a:r>
              <a:rPr lang="en-US" altLang="zh-CN" sz="2200" dirty="0">
                <a:solidFill>
                  <a:srgbClr val="000000"/>
                </a:solidFill>
                <a:ea typeface="+mn-lt"/>
              </a:rPr>
              <a:t>8</a:t>
            </a:r>
            <a:endParaRPr lang="en-US" altLang="zh-CN" sz="2200" dirty="0">
              <a:solidFill>
                <a:srgbClr val="000000"/>
              </a:solidFill>
              <a:ea typeface="+mn-lt"/>
            </a:endParaRPr>
          </a:p>
        </p:txBody>
      </p:sp>
      <p:sp>
        <p:nvSpPr>
          <p:cNvPr id="248895" name="矩形 20"/>
          <p:cNvSpPr/>
          <p:nvPr/>
        </p:nvSpPr>
        <p:spPr>
          <a:xfrm>
            <a:off x="6225540" y="4886325"/>
            <a:ext cx="341313" cy="429895"/>
          </a:xfrm>
          <a:prstGeom prst="rect">
            <a:avLst/>
          </a:prstGeom>
          <a:noFill/>
          <a:ln w="9525">
            <a:noFill/>
          </a:ln>
        </p:spPr>
        <p:txBody>
          <a:bodyPr anchor="t">
            <a:spAutoFit/>
          </a:bodyPr>
          <a:lstStyle/>
          <a:p>
            <a:r>
              <a:rPr lang="en-US" altLang="zh-CN" sz="2200" dirty="0">
                <a:solidFill>
                  <a:srgbClr val="000000"/>
                </a:solidFill>
                <a:ea typeface="+mn-lt"/>
              </a:rPr>
              <a:t>5</a:t>
            </a:r>
            <a:endParaRPr lang="en-US" altLang="zh-CN" sz="2200" dirty="0">
              <a:solidFill>
                <a:srgbClr val="000000"/>
              </a:solidFill>
              <a:ea typeface="+mn-lt"/>
            </a:endParaRPr>
          </a:p>
        </p:txBody>
      </p:sp>
      <p:sp>
        <p:nvSpPr>
          <p:cNvPr id="248896" name="矩形 21"/>
          <p:cNvSpPr/>
          <p:nvPr/>
        </p:nvSpPr>
        <p:spPr>
          <a:xfrm>
            <a:off x="6225540" y="5461000"/>
            <a:ext cx="341313" cy="429895"/>
          </a:xfrm>
          <a:prstGeom prst="rect">
            <a:avLst/>
          </a:prstGeom>
          <a:noFill/>
          <a:ln w="9525">
            <a:noFill/>
          </a:ln>
        </p:spPr>
        <p:txBody>
          <a:bodyPr anchor="t">
            <a:spAutoFit/>
          </a:bodyPr>
          <a:lstStyle/>
          <a:p>
            <a:r>
              <a:rPr lang="en-US" altLang="zh-CN" sz="2200" dirty="0">
                <a:solidFill>
                  <a:srgbClr val="000000"/>
                </a:solidFill>
                <a:ea typeface="+mn-lt"/>
              </a:rPr>
              <a:t>6</a:t>
            </a:r>
            <a:endParaRPr lang="en-US" altLang="zh-CN" sz="2200" dirty="0">
              <a:solidFill>
                <a:srgbClr val="000000"/>
              </a:solidFill>
              <a:ea typeface="+mn-lt"/>
            </a:endParaRPr>
          </a:p>
        </p:txBody>
      </p:sp>
      <p:sp>
        <p:nvSpPr>
          <p:cNvPr id="248897" name="矩形 22"/>
          <p:cNvSpPr/>
          <p:nvPr/>
        </p:nvSpPr>
        <p:spPr>
          <a:xfrm>
            <a:off x="7916228" y="4886325"/>
            <a:ext cx="1158875" cy="429895"/>
          </a:xfrm>
          <a:prstGeom prst="rect">
            <a:avLst/>
          </a:prstGeom>
          <a:noFill/>
          <a:ln w="9525">
            <a:noFill/>
          </a:ln>
        </p:spPr>
        <p:txBody>
          <a:bodyPr wrap="none" anchor="t">
            <a:spAutoFit/>
          </a:bodyPr>
          <a:lstStyle/>
          <a:p>
            <a:pPr algn="ctr"/>
            <a:r>
              <a:rPr lang="en-US" altLang="zh-CN" sz="2200" dirty="0">
                <a:ea typeface="+mn-lt"/>
                <a:cs typeface="+mn-lt"/>
              </a:rPr>
              <a:t>180°×5</a:t>
            </a:r>
            <a:endParaRPr lang="en-US" altLang="zh-CN" sz="2200" dirty="0">
              <a:ea typeface="+mn-lt"/>
              <a:cs typeface="+mn-lt"/>
            </a:endParaRPr>
          </a:p>
        </p:txBody>
      </p:sp>
      <p:sp>
        <p:nvSpPr>
          <p:cNvPr id="248898" name="矩形 23"/>
          <p:cNvSpPr/>
          <p:nvPr/>
        </p:nvSpPr>
        <p:spPr>
          <a:xfrm>
            <a:off x="7916228" y="5461000"/>
            <a:ext cx="1158875" cy="429895"/>
          </a:xfrm>
          <a:prstGeom prst="rect">
            <a:avLst/>
          </a:prstGeom>
          <a:noFill/>
          <a:ln w="9525">
            <a:noFill/>
          </a:ln>
        </p:spPr>
        <p:txBody>
          <a:bodyPr wrap="none" anchor="t">
            <a:spAutoFit/>
          </a:bodyPr>
          <a:lstStyle/>
          <a:p>
            <a:pPr algn="ctr"/>
            <a:r>
              <a:rPr lang="en-US" altLang="zh-CN" sz="2200" dirty="0">
                <a:ea typeface="+mn-lt"/>
                <a:cs typeface="+mn-lt"/>
              </a:rPr>
              <a:t>180°×6</a:t>
            </a:r>
            <a:endParaRPr lang="en-US" altLang="zh-CN" sz="2200" dirty="0">
              <a:ea typeface="+mn-lt"/>
              <a:cs typeface="+mn-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矩形 30"/>
          <p:cNvSpPr/>
          <p:nvPr/>
        </p:nvSpPr>
        <p:spPr>
          <a:xfrm>
            <a:off x="7323455" y="1123950"/>
            <a:ext cx="2808288" cy="288131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49859" name="矩形 29"/>
          <p:cNvSpPr/>
          <p:nvPr/>
        </p:nvSpPr>
        <p:spPr>
          <a:xfrm>
            <a:off x="4511993" y="1123950"/>
            <a:ext cx="2808287" cy="288131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49860" name="矩形 19"/>
          <p:cNvSpPr/>
          <p:nvPr/>
        </p:nvSpPr>
        <p:spPr>
          <a:xfrm>
            <a:off x="1703705" y="1123950"/>
            <a:ext cx="2808288" cy="288131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49861" name="圆角矩形标注 20"/>
          <p:cNvSpPr/>
          <p:nvPr/>
        </p:nvSpPr>
        <p:spPr>
          <a:xfrm>
            <a:off x="4727893" y="1317625"/>
            <a:ext cx="2352675" cy="1438275"/>
          </a:xfrm>
          <a:prstGeom prst="wedgeRoundRectCallout">
            <a:avLst>
              <a:gd name="adj1" fmla="val -28019"/>
              <a:gd name="adj2" fmla="val 60454"/>
              <a:gd name="adj3" fmla="val 16667"/>
            </a:avLst>
          </a:prstGeom>
          <a:solidFill>
            <a:srgbClr val="FFFF99"/>
          </a:solidFill>
          <a:ln w="25400" cap="flat" cmpd="sng">
            <a:solidFill>
              <a:srgbClr val="FFC000"/>
            </a:solidFill>
            <a:prstDash val="solid"/>
            <a:miter/>
            <a:headEnd type="none" w="med" len="med"/>
            <a:tailEnd type="none" w="med" len="med"/>
          </a:ln>
        </p:spPr>
        <p:txBody>
          <a:bodyPr anchor="ctr"/>
          <a:lstStyle/>
          <a:p>
            <a:r>
              <a:rPr lang="zh-CN" altLang="en-US" sz="2200" dirty="0">
                <a:ea typeface="+mn-lt"/>
                <a:cs typeface="+mn-lt"/>
              </a:rPr>
              <a:t>分成的三角形个数都比多边形的边数少</a:t>
            </a:r>
            <a:r>
              <a:rPr lang="en-US" altLang="zh-CN" sz="2200" dirty="0">
                <a:ea typeface="+mn-lt"/>
                <a:cs typeface="+mn-lt"/>
              </a:rPr>
              <a:t>2</a:t>
            </a:r>
            <a:r>
              <a:rPr lang="zh-CN" altLang="en-US" sz="2200" dirty="0">
                <a:ea typeface="+mn-lt"/>
                <a:cs typeface="+mn-lt"/>
              </a:rPr>
              <a:t>。</a:t>
            </a:r>
            <a:endParaRPr lang="zh-CN" altLang="en-US" sz="2200" dirty="0">
              <a:ea typeface="+mn-lt"/>
              <a:cs typeface="+mn-lt"/>
            </a:endParaRPr>
          </a:p>
        </p:txBody>
      </p:sp>
      <p:sp>
        <p:nvSpPr>
          <p:cNvPr id="249864" name="圆角矩形标注 25"/>
          <p:cNvSpPr/>
          <p:nvPr/>
        </p:nvSpPr>
        <p:spPr>
          <a:xfrm>
            <a:off x="1919605" y="1317625"/>
            <a:ext cx="2352675" cy="1438275"/>
          </a:xfrm>
          <a:prstGeom prst="wedgeRoundRectCallout">
            <a:avLst>
              <a:gd name="adj1" fmla="val -36347"/>
              <a:gd name="adj2" fmla="val 58440"/>
              <a:gd name="adj3" fmla="val 16667"/>
            </a:avLst>
          </a:prstGeom>
          <a:solidFill>
            <a:srgbClr val="DCE6F2"/>
          </a:solidFill>
          <a:ln w="25400" cap="flat" cmpd="sng">
            <a:solidFill>
              <a:srgbClr val="17375E"/>
            </a:solidFill>
            <a:prstDash val="solid"/>
            <a:miter/>
            <a:headEnd type="none" w="med" len="med"/>
            <a:tailEnd type="none" w="med" len="med"/>
          </a:ln>
        </p:spPr>
        <p:txBody>
          <a:bodyPr anchor="ctr"/>
          <a:lstStyle/>
          <a:p>
            <a:r>
              <a:rPr lang="zh-CN" altLang="en-US" sz="2200" dirty="0">
                <a:ea typeface="+mn-lt"/>
              </a:rPr>
              <a:t>可以把多边形分成若干个三角形，计算它的内角和。</a:t>
            </a:r>
            <a:endParaRPr lang="zh-CN" altLang="en-US" sz="2200" dirty="0">
              <a:ea typeface="+mn-lt"/>
            </a:endParaRPr>
          </a:p>
        </p:txBody>
      </p:sp>
      <p:sp>
        <p:nvSpPr>
          <p:cNvPr id="249865" name="圆角矩形标注 26"/>
          <p:cNvSpPr/>
          <p:nvPr/>
        </p:nvSpPr>
        <p:spPr>
          <a:xfrm>
            <a:off x="7391718" y="1317625"/>
            <a:ext cx="2568575" cy="1438275"/>
          </a:xfrm>
          <a:prstGeom prst="wedgeRoundRectCallout">
            <a:avLst>
              <a:gd name="adj1" fmla="val -634"/>
              <a:gd name="adj2" fmla="val 58440"/>
              <a:gd name="adj3" fmla="val 16667"/>
            </a:avLst>
          </a:prstGeom>
          <a:solidFill>
            <a:srgbClr val="E6E0EC"/>
          </a:solidFill>
          <a:ln w="25400" cap="flat" cmpd="sng">
            <a:solidFill>
              <a:srgbClr val="604A7B"/>
            </a:solidFill>
            <a:prstDash val="solid"/>
            <a:miter/>
            <a:headEnd type="none" w="med" len="med"/>
            <a:tailEnd type="none" w="med" len="med"/>
          </a:ln>
        </p:spPr>
        <p:txBody>
          <a:bodyPr anchor="ctr"/>
          <a:lstStyle/>
          <a:p>
            <a:r>
              <a:rPr lang="zh-CN" altLang="en-US" sz="2200" dirty="0">
                <a:ea typeface="+mn-lt"/>
                <a:cs typeface="+mn-lt"/>
              </a:rPr>
              <a:t>分成了几个三角形，多边形的内角和就有几个</a:t>
            </a:r>
            <a:r>
              <a:rPr lang="en-US" altLang="zh-CN" sz="2200" dirty="0">
                <a:ea typeface="+mn-lt"/>
                <a:cs typeface="+mn-lt"/>
              </a:rPr>
              <a:t>180°</a:t>
            </a:r>
            <a:r>
              <a:rPr lang="zh-CN" altLang="en-US" sz="2200" dirty="0">
                <a:ea typeface="+mn-lt"/>
                <a:cs typeface="+mn-lt"/>
              </a:rPr>
              <a:t>。</a:t>
            </a:r>
            <a:endParaRPr lang="zh-CN" altLang="en-US" sz="2200" dirty="0">
              <a:ea typeface="+mn-lt"/>
              <a:cs typeface="+mn-lt"/>
            </a:endParaRPr>
          </a:p>
        </p:txBody>
      </p:sp>
      <p:sp>
        <p:nvSpPr>
          <p:cNvPr id="249867" name="TextBox 31"/>
          <p:cNvSpPr txBox="1"/>
          <p:nvPr/>
        </p:nvSpPr>
        <p:spPr>
          <a:xfrm>
            <a:off x="1685925" y="4279900"/>
            <a:ext cx="7992110" cy="521970"/>
          </a:xfrm>
          <a:prstGeom prst="rect">
            <a:avLst/>
          </a:prstGeom>
          <a:noFill/>
          <a:ln w="9525">
            <a:noFill/>
          </a:ln>
        </p:spPr>
        <p:txBody>
          <a:bodyPr wrap="square" anchor="t">
            <a:spAutoFit/>
          </a:bodyPr>
          <a:lstStyle/>
          <a:p>
            <a:r>
              <a:rPr lang="zh-CN" altLang="en-US" sz="2800" dirty="0">
                <a:ea typeface="+mn-lt"/>
              </a:rPr>
              <a:t>你能用一个式子表示多边形内角和的计算方法吗？</a:t>
            </a:r>
            <a:endParaRPr lang="zh-CN" altLang="en-US" sz="2800" dirty="0">
              <a:ea typeface="+mn-lt"/>
            </a:endParaRPr>
          </a:p>
        </p:txBody>
      </p:sp>
      <p:sp>
        <p:nvSpPr>
          <p:cNvPr id="249868" name="TextBox 32"/>
          <p:cNvSpPr txBox="1"/>
          <p:nvPr/>
        </p:nvSpPr>
        <p:spPr>
          <a:xfrm>
            <a:off x="2495868" y="5060950"/>
            <a:ext cx="7058025" cy="521970"/>
          </a:xfrm>
          <a:prstGeom prst="rect">
            <a:avLst/>
          </a:prstGeom>
          <a:noFill/>
          <a:ln w="9525">
            <a:noFill/>
          </a:ln>
        </p:spPr>
        <p:txBody>
          <a:bodyPr anchor="t">
            <a:spAutoFit/>
          </a:bodyPr>
          <a:lstStyle/>
          <a:p>
            <a:r>
              <a:rPr lang="zh-CN" altLang="en-US" sz="2800" b="1" dirty="0">
                <a:solidFill>
                  <a:schemeClr val="accent5"/>
                </a:solidFill>
                <a:ea typeface="+mn-lt"/>
                <a:cs typeface="+mn-lt"/>
              </a:rPr>
              <a:t>多边形内角和</a:t>
            </a:r>
            <a:r>
              <a:rPr lang="en-US" altLang="zh-CN" sz="2800" b="1" dirty="0">
                <a:solidFill>
                  <a:schemeClr val="accent5"/>
                </a:solidFill>
                <a:ea typeface="+mn-lt"/>
                <a:cs typeface="+mn-lt"/>
              </a:rPr>
              <a:t>=</a:t>
            </a:r>
            <a:endParaRPr lang="en-US" altLang="zh-CN" sz="2800" b="1" dirty="0">
              <a:solidFill>
                <a:schemeClr val="accent5"/>
              </a:solidFill>
              <a:ea typeface="+mn-lt"/>
              <a:cs typeface="+mn-lt"/>
            </a:endParaRPr>
          </a:p>
        </p:txBody>
      </p:sp>
      <p:cxnSp>
        <p:nvCxnSpPr>
          <p:cNvPr id="249869" name="直接连接符 34"/>
          <p:cNvCxnSpPr/>
          <p:nvPr/>
        </p:nvCxnSpPr>
        <p:spPr>
          <a:xfrm>
            <a:off x="5102225" y="5684520"/>
            <a:ext cx="3529013" cy="0"/>
          </a:xfrm>
          <a:prstGeom prst="line">
            <a:avLst/>
          </a:prstGeom>
          <a:ln w="9525" cap="flat" cmpd="sng">
            <a:solidFill>
              <a:srgbClr val="4A7EBB"/>
            </a:solidFill>
            <a:prstDash val="solid"/>
            <a:round/>
            <a:headEnd type="none" w="med" len="med"/>
            <a:tailEnd type="none" w="med" len="med"/>
          </a:ln>
        </p:spPr>
      </p:cxnSp>
      <p:sp>
        <p:nvSpPr>
          <p:cNvPr id="249870" name="TextBox 13"/>
          <p:cNvSpPr txBox="1"/>
          <p:nvPr/>
        </p:nvSpPr>
        <p:spPr>
          <a:xfrm>
            <a:off x="4945380" y="5060950"/>
            <a:ext cx="3158490" cy="521970"/>
          </a:xfrm>
          <a:prstGeom prst="rect">
            <a:avLst/>
          </a:prstGeom>
          <a:noFill/>
          <a:ln w="9525">
            <a:noFill/>
          </a:ln>
        </p:spPr>
        <p:txBody>
          <a:bodyPr wrap="none" anchor="t">
            <a:spAutoFit/>
          </a:bodyPr>
          <a:lstStyle/>
          <a:p>
            <a:r>
              <a:rPr lang="zh-CN" altLang="en-US" sz="2800" b="1" dirty="0">
                <a:solidFill>
                  <a:schemeClr val="accent5"/>
                </a:solidFill>
                <a:ea typeface="+mn-lt"/>
                <a:cs typeface="+mn-lt"/>
              </a:rPr>
              <a:t>（边数</a:t>
            </a:r>
            <a:r>
              <a:rPr lang="en-US" altLang="zh-CN" sz="2800" b="1" dirty="0">
                <a:solidFill>
                  <a:schemeClr val="accent5"/>
                </a:solidFill>
                <a:ea typeface="+mn-lt"/>
                <a:cs typeface="+mn-lt"/>
              </a:rPr>
              <a:t>-2</a:t>
            </a:r>
            <a:r>
              <a:rPr lang="zh-CN" altLang="en-US" sz="2800" b="1" dirty="0">
                <a:solidFill>
                  <a:schemeClr val="accent5"/>
                </a:solidFill>
                <a:ea typeface="+mn-lt"/>
                <a:cs typeface="+mn-lt"/>
              </a:rPr>
              <a:t>）</a:t>
            </a:r>
            <a:r>
              <a:rPr lang="en-US" altLang="zh-CN" sz="2800" b="1" dirty="0">
                <a:solidFill>
                  <a:schemeClr val="accent5"/>
                </a:solidFill>
                <a:ea typeface="+mn-lt"/>
                <a:cs typeface="+mn-lt"/>
              </a:rPr>
              <a:t>×180 °</a:t>
            </a:r>
            <a:endParaRPr lang="en-US" altLang="zh-CN" sz="2800" b="1" dirty="0">
              <a:solidFill>
                <a:schemeClr val="accent5"/>
              </a:solidFill>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9864"/>
                                        </p:tgtEl>
                                        <p:attrNameLst>
                                          <p:attrName>style.visibility</p:attrName>
                                        </p:attrNameLst>
                                      </p:cBhvr>
                                      <p:to>
                                        <p:strVal val="visible"/>
                                      </p:to>
                                    </p:set>
                                    <p:animEffect transition="in" filter="wipe(down)">
                                      <p:cBhvr>
                                        <p:cTn id="7" dur="500"/>
                                        <p:tgtEl>
                                          <p:spTgt spid="2498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9860"/>
                                        </p:tgtEl>
                                        <p:attrNameLst>
                                          <p:attrName>style.visibility</p:attrName>
                                        </p:attrNameLst>
                                      </p:cBhvr>
                                      <p:to>
                                        <p:strVal val="visible"/>
                                      </p:to>
                                    </p:set>
                                    <p:animEffect transition="in" filter="wipe(down)">
                                      <p:cBhvr>
                                        <p:cTn id="10" dur="500"/>
                                        <p:tgtEl>
                                          <p:spTgt spid="24986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49859"/>
                                        </p:tgtEl>
                                        <p:attrNameLst>
                                          <p:attrName>style.visibility</p:attrName>
                                        </p:attrNameLst>
                                      </p:cBhvr>
                                      <p:to>
                                        <p:strVal val="visible"/>
                                      </p:to>
                                    </p:set>
                                    <p:animEffect transition="in" filter="wipe(down)">
                                      <p:cBhvr>
                                        <p:cTn id="15" dur="500"/>
                                        <p:tgtEl>
                                          <p:spTgt spid="24985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49861"/>
                                        </p:tgtEl>
                                        <p:attrNameLst>
                                          <p:attrName>style.visibility</p:attrName>
                                        </p:attrNameLst>
                                      </p:cBhvr>
                                      <p:to>
                                        <p:strVal val="visible"/>
                                      </p:to>
                                    </p:set>
                                    <p:animEffect transition="in" filter="wipe(down)">
                                      <p:cBhvr>
                                        <p:cTn id="18" dur="500"/>
                                        <p:tgtEl>
                                          <p:spTgt spid="24986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9865"/>
                                        </p:tgtEl>
                                        <p:attrNameLst>
                                          <p:attrName>style.visibility</p:attrName>
                                        </p:attrNameLst>
                                      </p:cBhvr>
                                      <p:to>
                                        <p:strVal val="visible"/>
                                      </p:to>
                                    </p:set>
                                    <p:animEffect transition="in" filter="wipe(down)">
                                      <p:cBhvr>
                                        <p:cTn id="23" dur="500"/>
                                        <p:tgtEl>
                                          <p:spTgt spid="24986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49858"/>
                                        </p:tgtEl>
                                        <p:attrNameLst>
                                          <p:attrName>style.visibility</p:attrName>
                                        </p:attrNameLst>
                                      </p:cBhvr>
                                      <p:to>
                                        <p:strVal val="visible"/>
                                      </p:to>
                                    </p:set>
                                    <p:animEffect transition="in" filter="wipe(down)">
                                      <p:cBhvr>
                                        <p:cTn id="26" dur="500"/>
                                        <p:tgtEl>
                                          <p:spTgt spid="24985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49867"/>
                                        </p:tgtEl>
                                        <p:attrNameLst>
                                          <p:attrName>style.visibility</p:attrName>
                                        </p:attrNameLst>
                                      </p:cBhvr>
                                      <p:to>
                                        <p:strVal val="visible"/>
                                      </p:to>
                                    </p:set>
                                    <p:animEffect transition="in" filter="wipe(down)">
                                      <p:cBhvr>
                                        <p:cTn id="31" dur="500"/>
                                        <p:tgtEl>
                                          <p:spTgt spid="24986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49869"/>
                                        </p:tgtEl>
                                        <p:attrNameLst>
                                          <p:attrName>style.visibility</p:attrName>
                                        </p:attrNameLst>
                                      </p:cBhvr>
                                      <p:to>
                                        <p:strVal val="visible"/>
                                      </p:to>
                                    </p:set>
                                    <p:animEffect transition="in" filter="wipe(down)">
                                      <p:cBhvr>
                                        <p:cTn id="36" dur="500"/>
                                        <p:tgtEl>
                                          <p:spTgt spid="24986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49868"/>
                                        </p:tgtEl>
                                        <p:attrNameLst>
                                          <p:attrName>style.visibility</p:attrName>
                                        </p:attrNameLst>
                                      </p:cBhvr>
                                      <p:to>
                                        <p:strVal val="visible"/>
                                      </p:to>
                                    </p:set>
                                    <p:animEffect transition="in" filter="wipe(down)">
                                      <p:cBhvr>
                                        <p:cTn id="39" dur="500"/>
                                        <p:tgtEl>
                                          <p:spTgt spid="24986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49870"/>
                                        </p:tgtEl>
                                        <p:attrNameLst>
                                          <p:attrName>style.visibility</p:attrName>
                                        </p:attrNameLst>
                                      </p:cBhvr>
                                      <p:to>
                                        <p:strVal val="visible"/>
                                      </p:to>
                                    </p:set>
                                    <p:animEffect transition="in" filter="wipe(down)">
                                      <p:cBhvr>
                                        <p:cTn id="44" dur="500"/>
                                        <p:tgtEl>
                                          <p:spTgt spid="249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8" grpId="0" bldLvl="0" animBg="1"/>
      <p:bldP spid="249859" grpId="0" bldLvl="0" animBg="1"/>
      <p:bldP spid="249860" grpId="0" bldLvl="0" animBg="1"/>
      <p:bldP spid="249861" grpId="0" bldLvl="0" animBg="1"/>
      <p:bldP spid="249864" grpId="0" bldLvl="0" animBg="1"/>
      <p:bldP spid="249865" grpId="0" bldLvl="0" animBg="1"/>
      <p:bldP spid="249867" grpId="0"/>
      <p:bldP spid="249868" grpId="0"/>
      <p:bldP spid="2498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矩形 23"/>
          <p:cNvSpPr/>
          <p:nvPr/>
        </p:nvSpPr>
        <p:spPr>
          <a:xfrm>
            <a:off x="7508875" y="2887980"/>
            <a:ext cx="2808288" cy="2784475"/>
          </a:xfrm>
          <a:prstGeom prst="rect">
            <a:avLst/>
          </a:prstGeom>
          <a:solidFill>
            <a:srgbClr val="EBE600"/>
          </a:solidFill>
          <a:ln w="25400" cap="flat" cmpd="sng">
            <a:solidFill>
              <a:srgbClr val="FFC000"/>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50884" name="圆角矩形标注 15"/>
          <p:cNvSpPr/>
          <p:nvPr/>
        </p:nvSpPr>
        <p:spPr>
          <a:xfrm flipH="1">
            <a:off x="4130675" y="933450"/>
            <a:ext cx="4968875" cy="1360170"/>
          </a:xfrm>
          <a:prstGeom prst="wedgeRoundRectCallout">
            <a:avLst>
              <a:gd name="adj1" fmla="val 53977"/>
              <a:gd name="adj2" fmla="val 24676"/>
              <a:gd name="adj3" fmla="val 16667"/>
            </a:avLst>
          </a:prstGeom>
          <a:solidFill>
            <a:srgbClr val="FFFF99"/>
          </a:solidFill>
          <a:ln w="25400" cap="flat" cmpd="sng">
            <a:solidFill>
              <a:srgbClr val="FFC000"/>
            </a:solidFill>
            <a:prstDash val="solid"/>
            <a:miter/>
            <a:headEnd type="none" w="med" len="med"/>
            <a:tailEnd type="none" w="med" len="med"/>
          </a:ln>
        </p:spPr>
        <p:txBody>
          <a:bodyPr anchor="ctr"/>
          <a:lstStyle/>
          <a:p>
            <a:pPr fontAlgn="auto">
              <a:lnSpc>
                <a:spcPct val="150000"/>
              </a:lnSpc>
            </a:pPr>
            <a:r>
              <a:rPr lang="zh-CN" altLang="en-US" sz="2800" dirty="0">
                <a:ea typeface="+mn-lt"/>
              </a:rPr>
              <a:t>回顾探索和发现规律的过程，说说你的体会。</a:t>
            </a:r>
            <a:endParaRPr lang="zh-CN" altLang="en-US" sz="2800" dirty="0">
              <a:ea typeface="+mn-lt"/>
            </a:endParaRPr>
          </a:p>
        </p:txBody>
      </p:sp>
      <p:sp>
        <p:nvSpPr>
          <p:cNvPr id="250885" name="矩形 17"/>
          <p:cNvSpPr/>
          <p:nvPr/>
        </p:nvSpPr>
        <p:spPr>
          <a:xfrm>
            <a:off x="1819275" y="2891155"/>
            <a:ext cx="2881313" cy="2782888"/>
          </a:xfrm>
          <a:prstGeom prst="rect">
            <a:avLst/>
          </a:prstGeom>
          <a:solidFill>
            <a:srgbClr val="EBE600"/>
          </a:solidFill>
          <a:ln w="25400" cap="flat" cmpd="sng">
            <a:solidFill>
              <a:srgbClr val="FFC000"/>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50886" name="矩形 18"/>
          <p:cNvSpPr/>
          <p:nvPr/>
        </p:nvSpPr>
        <p:spPr>
          <a:xfrm>
            <a:off x="4700588" y="2887980"/>
            <a:ext cx="2808287" cy="2784475"/>
          </a:xfrm>
          <a:prstGeom prst="rect">
            <a:avLst/>
          </a:prstGeom>
          <a:solidFill>
            <a:srgbClr val="EBE600"/>
          </a:solidFill>
          <a:ln w="25400" cap="flat" cmpd="sng">
            <a:solidFill>
              <a:srgbClr val="FFC000"/>
            </a:solidFill>
            <a:prstDash val="solid"/>
            <a:miter/>
            <a:headEnd type="none" w="med" len="med"/>
            <a:tailEnd type="none" w="med" len="med"/>
          </a:ln>
        </p:spPr>
        <p:txBody>
          <a:bodyPr anchor="ctr"/>
          <a:lstStyle/>
          <a:p>
            <a:pPr algn="ctr"/>
            <a:endParaRPr lang="zh-CN" altLang="en-US" dirty="0">
              <a:solidFill>
                <a:srgbClr val="FFFFFF"/>
              </a:solidFill>
              <a:ea typeface="+mn-lt"/>
            </a:endParaRPr>
          </a:p>
        </p:txBody>
      </p:sp>
      <p:sp>
        <p:nvSpPr>
          <p:cNvPr id="250888" name="圆角矩形标注 20"/>
          <p:cNvSpPr/>
          <p:nvPr/>
        </p:nvSpPr>
        <p:spPr>
          <a:xfrm>
            <a:off x="7580313" y="3081655"/>
            <a:ext cx="2305050" cy="1343025"/>
          </a:xfrm>
          <a:prstGeom prst="wedgeRoundRectCallout">
            <a:avLst>
              <a:gd name="adj1" fmla="val 18352"/>
              <a:gd name="adj2" fmla="val 61046"/>
              <a:gd name="adj3" fmla="val 16667"/>
            </a:avLst>
          </a:prstGeom>
          <a:solidFill>
            <a:srgbClr val="EBF1DE"/>
          </a:solidFill>
          <a:ln w="25400" cap="flat" cmpd="sng">
            <a:solidFill>
              <a:srgbClr val="77933C"/>
            </a:solidFill>
            <a:prstDash val="solid"/>
            <a:miter/>
            <a:headEnd type="none" w="med" len="med"/>
            <a:tailEnd type="none" w="med" len="med"/>
          </a:ln>
        </p:spPr>
        <p:txBody>
          <a:bodyPr anchor="ctr"/>
          <a:lstStyle/>
          <a:p>
            <a:r>
              <a:rPr lang="zh-CN" altLang="en-US" sz="2200" dirty="0">
                <a:ea typeface="+mn-lt"/>
              </a:rPr>
              <a:t>可以把新的问题转化成能够解决的问题。</a:t>
            </a:r>
            <a:endParaRPr lang="zh-CN" altLang="en-US" sz="2200" dirty="0">
              <a:ea typeface="+mn-lt"/>
            </a:endParaRPr>
          </a:p>
        </p:txBody>
      </p:sp>
      <p:sp>
        <p:nvSpPr>
          <p:cNvPr id="250889" name="圆角矩形标注 21"/>
          <p:cNvSpPr/>
          <p:nvPr/>
        </p:nvSpPr>
        <p:spPr>
          <a:xfrm>
            <a:off x="4845050" y="2986405"/>
            <a:ext cx="2374900" cy="1824038"/>
          </a:xfrm>
          <a:prstGeom prst="wedgeRoundRectCallout">
            <a:avLst>
              <a:gd name="adj1" fmla="val 19449"/>
              <a:gd name="adj2" fmla="val 59259"/>
              <a:gd name="adj3" fmla="val 16667"/>
            </a:avLst>
          </a:prstGeom>
          <a:solidFill>
            <a:srgbClr val="FFCCCC"/>
          </a:solidFill>
          <a:ln w="25400" cap="flat" cmpd="sng">
            <a:solidFill>
              <a:srgbClr val="FF5050"/>
            </a:solidFill>
            <a:prstDash val="solid"/>
            <a:miter/>
            <a:headEnd type="none" w="med" len="med"/>
            <a:tailEnd type="none" w="med" len="med"/>
          </a:ln>
        </p:spPr>
        <p:txBody>
          <a:bodyPr anchor="ctr"/>
          <a:lstStyle/>
          <a:p>
            <a:r>
              <a:rPr lang="zh-CN" altLang="en-US" sz="2200" dirty="0">
                <a:ea typeface="+mn-lt"/>
              </a:rPr>
              <a:t>从简单的问题想起、有序思考，是探索规律的有效方法。</a:t>
            </a:r>
            <a:endParaRPr lang="zh-CN" altLang="en-US" sz="2200" dirty="0">
              <a:ea typeface="+mn-lt"/>
            </a:endParaRPr>
          </a:p>
        </p:txBody>
      </p:sp>
      <p:sp>
        <p:nvSpPr>
          <p:cNvPr id="250891" name="圆角矩形标注 24"/>
          <p:cNvSpPr/>
          <p:nvPr/>
        </p:nvSpPr>
        <p:spPr>
          <a:xfrm>
            <a:off x="2395538" y="2986405"/>
            <a:ext cx="2089150" cy="1919288"/>
          </a:xfrm>
          <a:prstGeom prst="wedgeRoundRectCallout">
            <a:avLst>
              <a:gd name="adj1" fmla="val -36449"/>
              <a:gd name="adj2" fmla="val 58384"/>
              <a:gd name="adj3" fmla="val 16667"/>
            </a:avLst>
          </a:prstGeom>
          <a:solidFill>
            <a:srgbClr val="DCE6F2"/>
          </a:solidFill>
          <a:ln w="25400" cap="flat" cmpd="sng">
            <a:solidFill>
              <a:srgbClr val="558ED5"/>
            </a:solidFill>
            <a:prstDash val="solid"/>
            <a:miter/>
            <a:headEnd type="none" w="med" len="med"/>
            <a:tailEnd type="none" w="med" len="med"/>
          </a:ln>
        </p:spPr>
        <p:txBody>
          <a:bodyPr anchor="ctr"/>
          <a:lstStyle/>
          <a:p>
            <a:r>
              <a:rPr lang="zh-CN" altLang="en-US" sz="2200" dirty="0">
                <a:ea typeface="+mn-lt"/>
              </a:rPr>
              <a:t>多边形的内角和可以根据三角形的内角和推算出来。</a:t>
            </a:r>
            <a:endParaRPr lang="zh-CN" altLang="en-US" sz="2200" dirty="0">
              <a:ea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50884"/>
                                        </p:tgtEl>
                                        <p:attrNameLst>
                                          <p:attrName>style.visibility</p:attrName>
                                        </p:attrNameLst>
                                      </p:cBhvr>
                                      <p:to>
                                        <p:strVal val="visible"/>
                                      </p:to>
                                    </p:set>
                                    <p:animEffect transition="in" filter="wipe(down)">
                                      <p:cBhvr>
                                        <p:cTn id="7" dur="500"/>
                                        <p:tgtEl>
                                          <p:spTgt spid="25088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0885"/>
                                        </p:tgtEl>
                                        <p:attrNameLst>
                                          <p:attrName>style.visibility</p:attrName>
                                        </p:attrNameLst>
                                      </p:cBhvr>
                                      <p:to>
                                        <p:strVal val="visible"/>
                                      </p:to>
                                    </p:set>
                                    <p:animEffect transition="in" filter="wipe(down)">
                                      <p:cBhvr>
                                        <p:cTn id="10" dur="500"/>
                                        <p:tgtEl>
                                          <p:spTgt spid="25088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0891"/>
                                        </p:tgtEl>
                                        <p:attrNameLst>
                                          <p:attrName>style.visibility</p:attrName>
                                        </p:attrNameLst>
                                      </p:cBhvr>
                                      <p:to>
                                        <p:strVal val="visible"/>
                                      </p:to>
                                    </p:set>
                                    <p:animEffect transition="in" filter="wipe(down)">
                                      <p:cBhvr>
                                        <p:cTn id="13" dur="500"/>
                                        <p:tgtEl>
                                          <p:spTgt spid="25089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50889"/>
                                        </p:tgtEl>
                                        <p:attrNameLst>
                                          <p:attrName>style.visibility</p:attrName>
                                        </p:attrNameLst>
                                      </p:cBhvr>
                                      <p:to>
                                        <p:strVal val="visible"/>
                                      </p:to>
                                    </p:set>
                                    <p:animEffect transition="in" filter="wipe(down)">
                                      <p:cBhvr>
                                        <p:cTn id="18" dur="500"/>
                                        <p:tgtEl>
                                          <p:spTgt spid="25088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50886"/>
                                        </p:tgtEl>
                                        <p:attrNameLst>
                                          <p:attrName>style.visibility</p:attrName>
                                        </p:attrNameLst>
                                      </p:cBhvr>
                                      <p:to>
                                        <p:strVal val="visible"/>
                                      </p:to>
                                    </p:set>
                                    <p:animEffect transition="in" filter="wipe(down)">
                                      <p:cBhvr>
                                        <p:cTn id="21" dur="500"/>
                                        <p:tgtEl>
                                          <p:spTgt spid="250886"/>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50888"/>
                                        </p:tgtEl>
                                        <p:attrNameLst>
                                          <p:attrName>style.visibility</p:attrName>
                                        </p:attrNameLst>
                                      </p:cBhvr>
                                      <p:to>
                                        <p:strVal val="visible"/>
                                      </p:to>
                                    </p:set>
                                    <p:animEffect transition="in" filter="wipe(down)">
                                      <p:cBhvr>
                                        <p:cTn id="24" dur="500"/>
                                        <p:tgtEl>
                                          <p:spTgt spid="25088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50882"/>
                                        </p:tgtEl>
                                        <p:attrNameLst>
                                          <p:attrName>style.visibility</p:attrName>
                                        </p:attrNameLst>
                                      </p:cBhvr>
                                      <p:to>
                                        <p:strVal val="visible"/>
                                      </p:to>
                                    </p:set>
                                    <p:animEffect transition="in" filter="wipe(down)">
                                      <p:cBhvr>
                                        <p:cTn id="27" dur="500"/>
                                        <p:tgtEl>
                                          <p:spTgt spid="250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bldLvl="0" animBg="1"/>
      <p:bldP spid="250884" grpId="0" bldLvl="0" animBg="1"/>
      <p:bldP spid="250885" grpId="0" bldLvl="0" animBg="1"/>
      <p:bldP spid="250886" grpId="0" bldLvl="0" animBg="1"/>
      <p:bldP spid="250888" grpId="0" bldLvl="0" animBg="1"/>
      <p:bldP spid="250889" grpId="0" bldLvl="0" animBg="1"/>
      <p:bldP spid="25089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2</a:t>
            </a:r>
            <a:endParaRPr lang="zh-CN" altLang="en-US" sz="2800" b="1" dirty="0"/>
          </a:p>
        </p:txBody>
      </p:sp>
      <p:sp>
        <p:nvSpPr>
          <p:cNvPr id="2" name="文本框 1"/>
          <p:cNvSpPr txBox="1"/>
          <p:nvPr/>
        </p:nvSpPr>
        <p:spPr>
          <a:xfrm>
            <a:off x="1155700" y="721995"/>
            <a:ext cx="4897120" cy="583565"/>
          </a:xfrm>
          <a:prstGeom prst="rect">
            <a:avLst/>
          </a:prstGeom>
          <a:noFill/>
        </p:spPr>
        <p:txBody>
          <a:bodyPr wrap="square" rtlCol="0">
            <a:spAutoFit/>
          </a:bodyPr>
          <a:lstStyle/>
          <a:p>
            <a:r>
              <a:rPr lang="zh-CN" altLang="en-US" sz="3200" b="1"/>
              <a:t>填空。</a:t>
            </a:r>
            <a:endParaRPr lang="zh-CN" altLang="en-US" sz="3200" b="1"/>
          </a:p>
        </p:txBody>
      </p:sp>
      <p:sp>
        <p:nvSpPr>
          <p:cNvPr id="4" name="文本框 3"/>
          <p:cNvSpPr txBox="1"/>
          <p:nvPr/>
        </p:nvSpPr>
        <p:spPr>
          <a:xfrm>
            <a:off x="814705" y="1536700"/>
            <a:ext cx="10219055" cy="2676525"/>
          </a:xfrm>
          <a:prstGeom prst="rect">
            <a:avLst/>
          </a:prstGeom>
          <a:noFill/>
        </p:spPr>
        <p:txBody>
          <a:bodyPr wrap="square" rtlCol="0">
            <a:spAutoFit/>
          </a:bodyPr>
          <a:lstStyle/>
          <a:p>
            <a:pPr fontAlgn="auto">
              <a:lnSpc>
                <a:spcPct val="150000"/>
              </a:lnSpc>
            </a:pPr>
            <a:r>
              <a:rPr lang="en-US" altLang="zh-CN" sz="2800">
                <a:ea typeface="+mn-lt"/>
                <a:cs typeface="+mn-lt"/>
              </a:rPr>
              <a:t>1</a:t>
            </a:r>
            <a:r>
              <a:rPr lang="zh-CN" altLang="en-US" sz="2800">
                <a:ea typeface="+mn-lt"/>
                <a:cs typeface="+mn-lt"/>
              </a:rPr>
              <a:t>、一个三角形的内角和等于（      ）</a:t>
            </a:r>
            <a:r>
              <a:rPr lang="en-US" altLang="zh-CN" sz="2800" dirty="0">
                <a:ea typeface="+mn-lt"/>
                <a:cs typeface="+mn-lt"/>
                <a:sym typeface="+mn-ea"/>
              </a:rPr>
              <a:t>°</a:t>
            </a:r>
            <a:r>
              <a:rPr lang="zh-CN" altLang="en-US" sz="2800" dirty="0">
                <a:ea typeface="+mn-lt"/>
                <a:cs typeface="+mn-lt"/>
                <a:sym typeface="+mn-ea"/>
              </a:rPr>
              <a:t>。</a:t>
            </a:r>
            <a:endParaRPr lang="zh-CN" altLang="en-US" sz="2800" dirty="0">
              <a:ea typeface="+mn-lt"/>
              <a:cs typeface="+mn-lt"/>
              <a:sym typeface="+mn-ea"/>
            </a:endParaRPr>
          </a:p>
          <a:p>
            <a:pPr fontAlgn="auto">
              <a:lnSpc>
                <a:spcPct val="150000"/>
              </a:lnSpc>
            </a:pPr>
            <a:endParaRPr lang="en-US" altLang="zh-CN" sz="2800" dirty="0">
              <a:ea typeface="+mn-lt"/>
              <a:cs typeface="+mn-lt"/>
              <a:sym typeface="+mn-ea"/>
            </a:endParaRPr>
          </a:p>
          <a:p>
            <a:pPr fontAlgn="auto">
              <a:lnSpc>
                <a:spcPct val="150000"/>
              </a:lnSpc>
            </a:pPr>
            <a:r>
              <a:rPr lang="en-US" altLang="zh-CN" sz="2800" dirty="0">
                <a:ea typeface="+mn-lt"/>
                <a:cs typeface="+mn-lt"/>
                <a:sym typeface="+mn-ea"/>
              </a:rPr>
              <a:t>2</a:t>
            </a:r>
            <a:r>
              <a:rPr lang="zh-CN" altLang="en-US" sz="2800" dirty="0">
                <a:ea typeface="+mn-lt"/>
                <a:cs typeface="+mn-lt"/>
                <a:sym typeface="+mn-ea"/>
              </a:rPr>
              <a:t>、从四边形的</a:t>
            </a:r>
            <a:r>
              <a:rPr lang="zh-CN" altLang="en-US" sz="2800" b="1" dirty="0">
                <a:solidFill>
                  <a:srgbClr val="FF0000"/>
                </a:solidFill>
                <a:ea typeface="+mn-lt"/>
                <a:cs typeface="+mn-lt"/>
                <a:sym typeface="+mn-ea"/>
              </a:rPr>
              <a:t>一个顶点出发</a:t>
            </a:r>
            <a:r>
              <a:rPr lang="zh-CN" altLang="en-US" sz="2800" dirty="0">
                <a:ea typeface="+mn-lt"/>
                <a:cs typeface="+mn-lt"/>
                <a:sym typeface="+mn-ea"/>
              </a:rPr>
              <a:t>，可以引出（  ）条对角线，对角线将四边形分割成（   ）三角形。所以四边形的内角和是（     ）</a:t>
            </a:r>
            <a:r>
              <a:rPr lang="en-US" altLang="zh-CN" sz="2800" dirty="0">
                <a:ea typeface="+mn-lt"/>
                <a:cs typeface="+mn-lt"/>
                <a:sym typeface="+mn-ea"/>
              </a:rPr>
              <a:t>°</a:t>
            </a:r>
            <a:r>
              <a:rPr lang="zh-CN" altLang="en-US" sz="2800" dirty="0">
                <a:ea typeface="+mn-lt"/>
                <a:cs typeface="+mn-lt"/>
                <a:sym typeface="+mn-ea"/>
              </a:rPr>
              <a:t>。</a:t>
            </a:r>
            <a:endParaRPr lang="zh-CN" altLang="en-US" sz="2800" dirty="0">
              <a:ea typeface="+mn-lt"/>
              <a:cs typeface="+mn-lt"/>
              <a:sym typeface="+mn-ea"/>
            </a:endParaRPr>
          </a:p>
        </p:txBody>
      </p:sp>
      <p:sp>
        <p:nvSpPr>
          <p:cNvPr id="5" name="文本框 4"/>
          <p:cNvSpPr txBox="1"/>
          <p:nvPr/>
        </p:nvSpPr>
        <p:spPr>
          <a:xfrm>
            <a:off x="5661660" y="1740535"/>
            <a:ext cx="1003300" cy="521970"/>
          </a:xfrm>
          <a:prstGeom prst="rect">
            <a:avLst/>
          </a:prstGeom>
          <a:noFill/>
        </p:spPr>
        <p:txBody>
          <a:bodyPr wrap="square" rtlCol="0">
            <a:spAutoFit/>
          </a:bodyPr>
          <a:lstStyle/>
          <a:p>
            <a:r>
              <a:rPr lang="en-US" altLang="zh-CN" sz="2800">
                <a:solidFill>
                  <a:srgbClr val="FF0000"/>
                </a:solidFill>
              </a:rPr>
              <a:t>180</a:t>
            </a:r>
            <a:endParaRPr lang="en-US" altLang="zh-CN" sz="2800">
              <a:solidFill>
                <a:srgbClr val="FF0000"/>
              </a:solidFill>
            </a:endParaRPr>
          </a:p>
        </p:txBody>
      </p:sp>
      <p:sp>
        <p:nvSpPr>
          <p:cNvPr id="6" name="文本框 5"/>
          <p:cNvSpPr txBox="1"/>
          <p:nvPr/>
        </p:nvSpPr>
        <p:spPr>
          <a:xfrm>
            <a:off x="7382510" y="3020695"/>
            <a:ext cx="1003300" cy="521970"/>
          </a:xfrm>
          <a:prstGeom prst="rect">
            <a:avLst/>
          </a:prstGeom>
          <a:noFill/>
        </p:spPr>
        <p:txBody>
          <a:bodyPr wrap="square" rtlCol="0">
            <a:spAutoFit/>
          </a:bodyPr>
          <a:lstStyle/>
          <a:p>
            <a:r>
              <a:rPr lang="en-US" altLang="zh-CN" sz="2800">
                <a:solidFill>
                  <a:srgbClr val="FF0000"/>
                </a:solidFill>
              </a:rPr>
              <a:t>1</a:t>
            </a:r>
            <a:endParaRPr lang="en-US" altLang="zh-CN" sz="2800">
              <a:solidFill>
                <a:srgbClr val="FF0000"/>
              </a:solidFill>
            </a:endParaRPr>
          </a:p>
        </p:txBody>
      </p:sp>
      <p:sp>
        <p:nvSpPr>
          <p:cNvPr id="7" name="文本框 6"/>
          <p:cNvSpPr txBox="1"/>
          <p:nvPr/>
        </p:nvSpPr>
        <p:spPr>
          <a:xfrm>
            <a:off x="3681730" y="3674745"/>
            <a:ext cx="1003300" cy="521970"/>
          </a:xfrm>
          <a:prstGeom prst="rect">
            <a:avLst/>
          </a:prstGeom>
          <a:noFill/>
        </p:spPr>
        <p:txBody>
          <a:bodyPr wrap="square" rtlCol="0">
            <a:spAutoFit/>
          </a:bodyPr>
          <a:lstStyle/>
          <a:p>
            <a:r>
              <a:rPr lang="en-US" altLang="zh-CN" sz="2800">
                <a:solidFill>
                  <a:srgbClr val="FF0000"/>
                </a:solidFill>
              </a:rPr>
              <a:t>2</a:t>
            </a:r>
            <a:endParaRPr lang="en-US" altLang="zh-CN" sz="2800">
              <a:solidFill>
                <a:srgbClr val="FF0000"/>
              </a:solidFill>
            </a:endParaRPr>
          </a:p>
        </p:txBody>
      </p:sp>
      <p:sp>
        <p:nvSpPr>
          <p:cNvPr id="8" name="文本框 7"/>
          <p:cNvSpPr txBox="1"/>
          <p:nvPr/>
        </p:nvSpPr>
        <p:spPr>
          <a:xfrm>
            <a:off x="9609455" y="3658235"/>
            <a:ext cx="1003300" cy="521970"/>
          </a:xfrm>
          <a:prstGeom prst="rect">
            <a:avLst/>
          </a:prstGeom>
          <a:noFill/>
        </p:spPr>
        <p:txBody>
          <a:bodyPr wrap="square" rtlCol="0">
            <a:spAutoFit/>
          </a:bodyPr>
          <a:lstStyle/>
          <a:p>
            <a:r>
              <a:rPr lang="en-US" altLang="zh-CN" sz="2800">
                <a:solidFill>
                  <a:srgbClr val="FF0000"/>
                </a:solidFill>
              </a:rPr>
              <a:t>360</a:t>
            </a:r>
            <a:endParaRPr lang="en-US" altLang="zh-CN" sz="2800">
              <a:solidFill>
                <a:srgbClr val="FF0000"/>
              </a:solidFill>
            </a:endParaRPr>
          </a:p>
        </p:txBody>
      </p:sp>
      <p:sp>
        <p:nvSpPr>
          <p:cNvPr id="30" name="圆角矩形 29"/>
          <p:cNvSpPr/>
          <p:nvPr/>
        </p:nvSpPr>
        <p:spPr>
          <a:xfrm>
            <a:off x="2776855" y="4900930"/>
            <a:ext cx="7866380" cy="138430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ea typeface="+mn-lt"/>
                <a:cs typeface="+mn-lt"/>
                <a:sym typeface="+mn-ea"/>
              </a:rPr>
              <a:t>计算多边形的内角和时，分割成三角形一定要注意是从</a:t>
            </a:r>
            <a:r>
              <a:rPr lang="zh-CN" altLang="en-US" sz="2800" b="1" dirty="0">
                <a:solidFill>
                  <a:srgbClr val="FF0000"/>
                </a:solidFill>
                <a:ea typeface="+mn-lt"/>
                <a:cs typeface="+mn-lt"/>
                <a:sym typeface="+mn-ea"/>
              </a:rPr>
              <a:t>一个顶点出发</a:t>
            </a:r>
            <a:r>
              <a:rPr lang="zh-CN" altLang="en-US" sz="2800" dirty="0">
                <a:solidFill>
                  <a:schemeClr val="bg1"/>
                </a:solidFill>
                <a:ea typeface="+mn-lt"/>
                <a:cs typeface="+mn-lt"/>
                <a:sym typeface="+mn-ea"/>
              </a:rPr>
              <a:t>哦！</a:t>
            </a:r>
            <a:endParaRPr lang="zh-CN" altLang="en-US" sz="2800" dirty="0">
              <a:solidFill>
                <a:schemeClr val="bg1"/>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3</a:t>
            </a:r>
            <a:endParaRPr lang="zh-CN" altLang="en-US" sz="2800" b="1" dirty="0"/>
          </a:p>
        </p:txBody>
      </p:sp>
      <p:sp>
        <p:nvSpPr>
          <p:cNvPr id="2" name="圆角矩形 1"/>
          <p:cNvSpPr/>
          <p:nvPr/>
        </p:nvSpPr>
        <p:spPr>
          <a:xfrm>
            <a:off x="8049260" y="1756410"/>
            <a:ext cx="3736340" cy="365887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ea typeface="+mn-lt"/>
                <a:cs typeface="+mn-lt"/>
                <a:sym typeface="+mn-ea"/>
              </a:rPr>
              <a:t>通过列式计算，快速得出八边形的内角和。</a:t>
            </a:r>
            <a:endParaRPr lang="zh-CN" altLang="en-US" sz="2800" dirty="0">
              <a:solidFill>
                <a:schemeClr val="bg1"/>
              </a:solidFill>
              <a:ea typeface="+mn-lt"/>
              <a:cs typeface="+mn-lt"/>
              <a:sym typeface="+mn-ea"/>
            </a:endParaRPr>
          </a:p>
        </p:txBody>
      </p:sp>
      <p:sp>
        <p:nvSpPr>
          <p:cNvPr id="4" name="文本框 3"/>
          <p:cNvSpPr txBox="1"/>
          <p:nvPr/>
        </p:nvSpPr>
        <p:spPr>
          <a:xfrm>
            <a:off x="1358900" y="2398395"/>
            <a:ext cx="6308090" cy="2061210"/>
          </a:xfrm>
          <a:prstGeom prst="rect">
            <a:avLst/>
          </a:prstGeom>
          <a:noFill/>
        </p:spPr>
        <p:txBody>
          <a:bodyPr wrap="square" rtlCol="0">
            <a:spAutoFit/>
          </a:bodyPr>
          <a:lstStyle/>
          <a:p>
            <a:pPr fontAlgn="auto">
              <a:lnSpc>
                <a:spcPct val="200000"/>
              </a:lnSpc>
            </a:pPr>
            <a:r>
              <a:rPr lang="zh-CN" altLang="en-US" sz="3200">
                <a:solidFill>
                  <a:srgbClr val="FF0000"/>
                </a:solidFill>
                <a:ea typeface="+mn-lt"/>
                <a:cs typeface="+mn-lt"/>
              </a:rPr>
              <a:t>（</a:t>
            </a:r>
            <a:r>
              <a:rPr lang="en-US" altLang="zh-CN" sz="3200">
                <a:solidFill>
                  <a:srgbClr val="FF0000"/>
                </a:solidFill>
                <a:ea typeface="+mn-lt"/>
                <a:cs typeface="+mn-lt"/>
              </a:rPr>
              <a:t>8-2</a:t>
            </a:r>
            <a:r>
              <a:rPr lang="zh-CN" altLang="en-US" sz="3200">
                <a:solidFill>
                  <a:srgbClr val="FF0000"/>
                </a:solidFill>
                <a:ea typeface="+mn-lt"/>
                <a:cs typeface="+mn-lt"/>
              </a:rPr>
              <a:t>）</a:t>
            </a:r>
            <a:r>
              <a:rPr lang="en-US" altLang="zh-CN" sz="3200">
                <a:solidFill>
                  <a:srgbClr val="FF0000"/>
                </a:solidFill>
                <a:ea typeface="+mn-lt"/>
                <a:cs typeface="+mn-lt"/>
              </a:rPr>
              <a:t>x180</a:t>
            </a:r>
            <a:r>
              <a:rPr lang="en-US" altLang="zh-CN" sz="3200" dirty="0">
                <a:solidFill>
                  <a:srgbClr val="FF0000"/>
                </a:solidFill>
                <a:ea typeface="+mn-lt"/>
                <a:cs typeface="+mn-lt"/>
                <a:sym typeface="+mn-ea"/>
              </a:rPr>
              <a:t>°=1080°</a:t>
            </a:r>
            <a:endParaRPr lang="en-US" altLang="zh-CN" sz="3200" dirty="0">
              <a:solidFill>
                <a:srgbClr val="FF0000"/>
              </a:solidFill>
              <a:ea typeface="+mn-lt"/>
              <a:cs typeface="+mn-lt"/>
              <a:sym typeface="+mn-ea"/>
            </a:endParaRPr>
          </a:p>
          <a:p>
            <a:pPr fontAlgn="auto">
              <a:lnSpc>
                <a:spcPct val="200000"/>
              </a:lnSpc>
            </a:pPr>
            <a:r>
              <a:rPr lang="zh-CN" altLang="en-US" sz="3200">
                <a:solidFill>
                  <a:srgbClr val="FF0000"/>
                </a:solidFill>
                <a:ea typeface="+mn-lt"/>
                <a:cs typeface="+mn-lt"/>
              </a:rPr>
              <a:t>答：八边形的内角和是</a:t>
            </a:r>
            <a:r>
              <a:rPr lang="en-US" altLang="zh-CN" sz="3200">
                <a:solidFill>
                  <a:srgbClr val="FF0000"/>
                </a:solidFill>
                <a:ea typeface="+mn-lt"/>
                <a:cs typeface="+mn-lt"/>
              </a:rPr>
              <a:t>1080</a:t>
            </a:r>
            <a:r>
              <a:rPr lang="en-US" altLang="zh-CN" sz="3200" dirty="0">
                <a:solidFill>
                  <a:srgbClr val="FF0000"/>
                </a:solidFill>
                <a:ea typeface="+mn-lt"/>
                <a:cs typeface="+mn-lt"/>
                <a:sym typeface="+mn-ea"/>
              </a:rPr>
              <a:t>°</a:t>
            </a:r>
            <a:r>
              <a:rPr lang="zh-CN" altLang="en-US" sz="3200" dirty="0">
                <a:solidFill>
                  <a:srgbClr val="FF0000"/>
                </a:solidFill>
                <a:ea typeface="+mn-lt"/>
                <a:cs typeface="+mn-lt"/>
                <a:sym typeface="+mn-ea"/>
              </a:rPr>
              <a:t>。</a:t>
            </a:r>
            <a:endParaRPr lang="zh-CN" altLang="en-US" sz="32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50234" y="2097890"/>
            <a:ext cx="9332997" cy="3180979"/>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dirty="0">
                <a:solidFill>
                  <a:schemeClr val="bg1"/>
                </a:solidFill>
              </a:rPr>
              <a:t>100</a:t>
            </a:r>
            <a:r>
              <a:rPr lang="zh-CN" altLang="en-US" sz="2800" dirty="0">
                <a:solidFill>
                  <a:schemeClr val="bg1"/>
                </a:solidFill>
              </a:rPr>
              <a:t>以内数的连减方法：按从左到右的顺序减，也可以先把后两个数相加，再用第一个数减去相加的结果。</a:t>
            </a:r>
            <a:endParaRPr lang="zh-CN" altLang="en-US" sz="2800" dirty="0">
              <a:solidFill>
                <a:schemeClr val="bg1"/>
              </a:solidFill>
            </a:endParaRPr>
          </a:p>
        </p:txBody>
      </p:sp>
      <p:sp>
        <p:nvSpPr>
          <p:cNvPr id="4" name="圆角矩形 3"/>
          <p:cNvSpPr/>
          <p:nvPr/>
        </p:nvSpPr>
        <p:spPr>
          <a:xfrm>
            <a:off x="1430244" y="2172820"/>
            <a:ext cx="9332997" cy="3180979"/>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ea typeface="+mn-lt"/>
                <a:sym typeface="+mn-ea"/>
              </a:rPr>
              <a:t>借鉴三角形内角和的研究方法，我们研究出了多边形的内角和。最后通过总结，发现可以把三角形以外的其他多边形分成几个三角形，再来计算内角和。</a:t>
            </a:r>
            <a:endParaRPr lang="zh-CN" altLang="en-US" sz="2800" dirty="0">
              <a:ea typeface="+mn-lt"/>
              <a:sym typeface="+mn-ea"/>
            </a:endParaRPr>
          </a:p>
          <a:p>
            <a:pPr>
              <a:lnSpc>
                <a:spcPct val="150000"/>
              </a:lnSpc>
            </a:pPr>
            <a:r>
              <a:rPr lang="zh-CN" altLang="en-US" sz="2800" dirty="0">
                <a:solidFill>
                  <a:schemeClr val="accent5"/>
                </a:solidFill>
                <a:ea typeface="+mn-lt"/>
                <a:cs typeface="+mn-lt"/>
                <a:sym typeface="+mn-ea"/>
              </a:rPr>
              <a:t>多边形内角和</a:t>
            </a:r>
            <a:r>
              <a:rPr lang="en-US" altLang="zh-CN" sz="2800" dirty="0">
                <a:solidFill>
                  <a:schemeClr val="accent5"/>
                </a:solidFill>
                <a:ea typeface="+mn-lt"/>
                <a:cs typeface="+mn-lt"/>
                <a:sym typeface="+mn-ea"/>
              </a:rPr>
              <a:t>=</a:t>
            </a:r>
            <a:r>
              <a:rPr lang="zh-CN" altLang="en-US" sz="2800" dirty="0">
                <a:solidFill>
                  <a:schemeClr val="accent5"/>
                </a:solidFill>
                <a:ea typeface="+mn-lt"/>
                <a:cs typeface="+mn-lt"/>
                <a:sym typeface="+mn-ea"/>
              </a:rPr>
              <a:t>（边数</a:t>
            </a:r>
            <a:r>
              <a:rPr lang="en-US" altLang="zh-CN" sz="2800" dirty="0">
                <a:solidFill>
                  <a:schemeClr val="accent5"/>
                </a:solidFill>
                <a:ea typeface="+mn-lt"/>
                <a:cs typeface="+mn-lt"/>
                <a:sym typeface="+mn-ea"/>
              </a:rPr>
              <a:t>-2</a:t>
            </a:r>
            <a:r>
              <a:rPr lang="zh-CN" altLang="en-US" sz="2800" dirty="0">
                <a:solidFill>
                  <a:schemeClr val="accent5"/>
                </a:solidFill>
                <a:ea typeface="+mn-lt"/>
                <a:cs typeface="+mn-lt"/>
                <a:sym typeface="+mn-ea"/>
              </a:rPr>
              <a:t>）</a:t>
            </a:r>
            <a:r>
              <a:rPr lang="en-US" altLang="zh-CN" sz="2800" dirty="0">
                <a:solidFill>
                  <a:schemeClr val="accent5"/>
                </a:solidFill>
                <a:ea typeface="+mn-lt"/>
                <a:cs typeface="+mn-lt"/>
                <a:sym typeface="+mn-ea"/>
              </a:rPr>
              <a:t>×180 °</a:t>
            </a:r>
            <a:r>
              <a:rPr lang="zh-CN" altLang="en-US" sz="2800" dirty="0">
                <a:solidFill>
                  <a:schemeClr val="accent5"/>
                </a:solidFill>
                <a:ea typeface="+mn-lt"/>
                <a:cs typeface="+mn-lt"/>
                <a:sym typeface="+mn-ea"/>
              </a:rPr>
              <a:t>。</a:t>
            </a:r>
            <a:endParaRPr lang="zh-CN" altLang="en-US" sz="2800" dirty="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1</a:t>
            </a:r>
            <a:endParaRPr lang="zh-CN" altLang="en-US" sz="2800" b="1" dirty="0"/>
          </a:p>
        </p:txBody>
      </p:sp>
      <p:sp>
        <p:nvSpPr>
          <p:cNvPr id="2" name="圆角矩形 1"/>
          <p:cNvSpPr/>
          <p:nvPr/>
        </p:nvSpPr>
        <p:spPr>
          <a:xfrm>
            <a:off x="7030085" y="1756410"/>
            <a:ext cx="4755515" cy="457644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ea typeface="+mn-lt"/>
                <a:cs typeface="+mn-lt"/>
                <a:sym typeface="+mn-ea"/>
              </a:rPr>
              <a:t>每条边都相等的多边形我们称之为</a:t>
            </a:r>
            <a:r>
              <a:rPr lang="en-US" altLang="zh-CN" sz="2800" dirty="0">
                <a:ea typeface="+mn-lt"/>
                <a:cs typeface="+mn-lt"/>
                <a:sym typeface="+mn-ea"/>
              </a:rPr>
              <a:t>“</a:t>
            </a:r>
            <a:r>
              <a:rPr lang="zh-CN" altLang="en-US" sz="2800" dirty="0">
                <a:ea typeface="+mn-lt"/>
                <a:cs typeface="+mn-lt"/>
                <a:sym typeface="+mn-ea"/>
              </a:rPr>
              <a:t>正多边形</a:t>
            </a:r>
            <a:r>
              <a:rPr lang="en-US" altLang="zh-CN" sz="2800" dirty="0">
                <a:ea typeface="+mn-lt"/>
                <a:cs typeface="+mn-lt"/>
                <a:sym typeface="+mn-ea"/>
              </a:rPr>
              <a:t>”</a:t>
            </a:r>
            <a:r>
              <a:rPr lang="zh-CN" altLang="en-US" sz="2800" dirty="0">
                <a:ea typeface="+mn-lt"/>
                <a:cs typeface="+mn-lt"/>
                <a:sym typeface="+mn-ea"/>
              </a:rPr>
              <a:t>。正多边形的每个内角都相等，比如正三角形的每个内角都是</a:t>
            </a:r>
            <a:r>
              <a:rPr lang="en-US" altLang="zh-CN" sz="2800" dirty="0">
                <a:ea typeface="+mn-lt"/>
                <a:cs typeface="+mn-lt"/>
                <a:sym typeface="+mn-ea"/>
              </a:rPr>
              <a:t>60°</a:t>
            </a:r>
            <a:r>
              <a:rPr lang="zh-CN" altLang="en-US" sz="2800" dirty="0">
                <a:ea typeface="+mn-lt"/>
                <a:cs typeface="+mn-lt"/>
                <a:sym typeface="+mn-ea"/>
              </a:rPr>
              <a:t>，那么，正六边形的内角和是多少度呢？</a:t>
            </a:r>
            <a:endParaRPr lang="zh-CN" altLang="en-US" sz="2800" dirty="0">
              <a:solidFill>
                <a:schemeClr val="bg1"/>
              </a:solidFill>
              <a:ea typeface="+mn-lt"/>
              <a:cs typeface="+mn-lt"/>
              <a:sym typeface="+mn-ea"/>
            </a:endParaRPr>
          </a:p>
        </p:txBody>
      </p:sp>
      <p:sp>
        <p:nvSpPr>
          <p:cNvPr id="6" name="文本框 5"/>
          <p:cNvSpPr txBox="1"/>
          <p:nvPr/>
        </p:nvSpPr>
        <p:spPr>
          <a:xfrm>
            <a:off x="951865" y="2141855"/>
            <a:ext cx="5770245" cy="3046095"/>
          </a:xfrm>
          <a:prstGeom prst="rect">
            <a:avLst/>
          </a:prstGeom>
          <a:noFill/>
        </p:spPr>
        <p:txBody>
          <a:bodyPr wrap="square" rtlCol="0">
            <a:spAutoFit/>
          </a:bodyPr>
          <a:lstStyle/>
          <a:p>
            <a:pPr fontAlgn="auto">
              <a:lnSpc>
                <a:spcPct val="200000"/>
              </a:lnSpc>
            </a:pPr>
            <a:r>
              <a:rPr lang="zh-CN" altLang="en-US" sz="3200">
                <a:solidFill>
                  <a:srgbClr val="FF0000"/>
                </a:solidFill>
                <a:ea typeface="+mn-lt"/>
                <a:cs typeface="+mn-lt"/>
              </a:rPr>
              <a:t>（</a:t>
            </a:r>
            <a:r>
              <a:rPr lang="en-US" altLang="zh-CN" sz="3200">
                <a:solidFill>
                  <a:srgbClr val="FF0000"/>
                </a:solidFill>
                <a:ea typeface="+mn-lt"/>
                <a:cs typeface="+mn-lt"/>
              </a:rPr>
              <a:t>6-2</a:t>
            </a:r>
            <a:r>
              <a:rPr lang="zh-CN" altLang="en-US" sz="3200">
                <a:solidFill>
                  <a:srgbClr val="FF0000"/>
                </a:solidFill>
                <a:ea typeface="+mn-lt"/>
                <a:cs typeface="+mn-lt"/>
              </a:rPr>
              <a:t>）</a:t>
            </a:r>
            <a:r>
              <a:rPr lang="en-US" altLang="zh-CN" sz="3200">
                <a:solidFill>
                  <a:srgbClr val="FF0000"/>
                </a:solidFill>
                <a:ea typeface="+mn-lt"/>
                <a:cs typeface="+mn-lt"/>
              </a:rPr>
              <a:t>x180</a:t>
            </a:r>
            <a:r>
              <a:rPr lang="en-US" altLang="zh-CN" sz="3200" dirty="0">
                <a:solidFill>
                  <a:srgbClr val="FF0000"/>
                </a:solidFill>
                <a:ea typeface="+mn-lt"/>
                <a:cs typeface="+mn-lt"/>
                <a:sym typeface="+mn-ea"/>
              </a:rPr>
              <a:t>°=720°</a:t>
            </a:r>
            <a:endParaRPr lang="en-US" altLang="zh-CN" sz="3200" dirty="0">
              <a:solidFill>
                <a:srgbClr val="FF0000"/>
              </a:solidFill>
              <a:ea typeface="+mn-lt"/>
              <a:cs typeface="+mn-lt"/>
              <a:sym typeface="+mn-ea"/>
            </a:endParaRPr>
          </a:p>
          <a:p>
            <a:pPr fontAlgn="auto">
              <a:lnSpc>
                <a:spcPct val="200000"/>
              </a:lnSpc>
            </a:pPr>
            <a:r>
              <a:rPr lang="zh-CN" altLang="en-US" sz="3200">
                <a:solidFill>
                  <a:srgbClr val="FF0000"/>
                </a:solidFill>
                <a:ea typeface="+mn-lt"/>
                <a:cs typeface="+mn-lt"/>
              </a:rPr>
              <a:t>答：正六边形的内角和是</a:t>
            </a:r>
            <a:r>
              <a:rPr lang="en-US" altLang="zh-CN" sz="3200">
                <a:solidFill>
                  <a:srgbClr val="FF0000"/>
                </a:solidFill>
                <a:ea typeface="+mn-lt"/>
                <a:cs typeface="+mn-lt"/>
              </a:rPr>
              <a:t>720</a:t>
            </a:r>
            <a:r>
              <a:rPr lang="en-US" altLang="zh-CN" sz="3200" dirty="0">
                <a:solidFill>
                  <a:srgbClr val="FF0000"/>
                </a:solidFill>
                <a:ea typeface="+mn-lt"/>
                <a:cs typeface="+mn-lt"/>
                <a:sym typeface="+mn-ea"/>
              </a:rPr>
              <a:t>°</a:t>
            </a:r>
            <a:r>
              <a:rPr lang="zh-CN" altLang="en-US" sz="3200" dirty="0">
                <a:solidFill>
                  <a:srgbClr val="FF0000"/>
                </a:solidFill>
                <a:ea typeface="+mn-lt"/>
                <a:cs typeface="+mn-lt"/>
                <a:sym typeface="+mn-ea"/>
              </a:rPr>
              <a:t>（正六边形也是六边形）。</a:t>
            </a:r>
            <a:endParaRPr lang="zh-CN" altLang="en-US" sz="32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2</a:t>
            </a:r>
            <a:endParaRPr lang="zh-CN" altLang="en-US" sz="2800" b="1" dirty="0"/>
          </a:p>
        </p:txBody>
      </p:sp>
      <p:sp>
        <p:nvSpPr>
          <p:cNvPr id="3" name="圆角矩形 2"/>
          <p:cNvSpPr/>
          <p:nvPr/>
        </p:nvSpPr>
        <p:spPr>
          <a:xfrm>
            <a:off x="7030085" y="1756410"/>
            <a:ext cx="4755515" cy="457644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ea typeface="+mn-lt"/>
                <a:cs typeface="+mn-lt"/>
                <a:sym typeface="+mn-ea"/>
              </a:rPr>
              <a:t>每条边都相等的多边形我们称之为</a:t>
            </a:r>
            <a:r>
              <a:rPr lang="en-US" altLang="zh-CN" sz="2800" dirty="0">
                <a:ea typeface="+mn-lt"/>
                <a:cs typeface="+mn-lt"/>
                <a:sym typeface="+mn-ea"/>
              </a:rPr>
              <a:t>“</a:t>
            </a:r>
            <a:r>
              <a:rPr lang="zh-CN" altLang="en-US" sz="2800" dirty="0">
                <a:ea typeface="+mn-lt"/>
                <a:cs typeface="+mn-lt"/>
                <a:sym typeface="+mn-ea"/>
              </a:rPr>
              <a:t>正多边形</a:t>
            </a:r>
            <a:r>
              <a:rPr lang="en-US" altLang="zh-CN" sz="2800" dirty="0">
                <a:ea typeface="+mn-lt"/>
                <a:cs typeface="+mn-lt"/>
                <a:sym typeface="+mn-ea"/>
              </a:rPr>
              <a:t>”</a:t>
            </a:r>
            <a:r>
              <a:rPr lang="zh-CN" altLang="en-US" sz="2800" dirty="0">
                <a:ea typeface="+mn-lt"/>
                <a:cs typeface="+mn-lt"/>
                <a:sym typeface="+mn-ea"/>
              </a:rPr>
              <a:t>。正多边形的每个内角都相等，比如正三角形的每个内角都是</a:t>
            </a:r>
            <a:r>
              <a:rPr lang="en-US" altLang="zh-CN" sz="2800" dirty="0">
                <a:ea typeface="+mn-lt"/>
                <a:cs typeface="+mn-lt"/>
                <a:sym typeface="+mn-ea"/>
              </a:rPr>
              <a:t>60°</a:t>
            </a:r>
            <a:r>
              <a:rPr lang="zh-CN" altLang="en-US" sz="2800" dirty="0">
                <a:ea typeface="+mn-lt"/>
                <a:cs typeface="+mn-lt"/>
                <a:sym typeface="+mn-ea"/>
              </a:rPr>
              <a:t>，那么，正六边形的每个内角是多少度呢？</a:t>
            </a:r>
            <a:endParaRPr lang="zh-CN" altLang="en-US" sz="2800" dirty="0">
              <a:solidFill>
                <a:schemeClr val="bg1"/>
              </a:solidFill>
              <a:ea typeface="+mn-lt"/>
              <a:cs typeface="+mn-lt"/>
              <a:sym typeface="+mn-ea"/>
            </a:endParaRPr>
          </a:p>
        </p:txBody>
      </p:sp>
      <p:sp>
        <p:nvSpPr>
          <p:cNvPr id="6" name="文本框 5"/>
          <p:cNvSpPr txBox="1"/>
          <p:nvPr/>
        </p:nvSpPr>
        <p:spPr>
          <a:xfrm>
            <a:off x="501015" y="2235200"/>
            <a:ext cx="6372225" cy="3046095"/>
          </a:xfrm>
          <a:prstGeom prst="rect">
            <a:avLst/>
          </a:prstGeom>
          <a:noFill/>
        </p:spPr>
        <p:txBody>
          <a:bodyPr wrap="square" rtlCol="0">
            <a:spAutoFit/>
          </a:bodyPr>
          <a:lstStyle/>
          <a:p>
            <a:pPr fontAlgn="auto">
              <a:lnSpc>
                <a:spcPct val="200000"/>
              </a:lnSpc>
            </a:pPr>
            <a:r>
              <a:rPr lang="zh-CN" altLang="en-US" sz="3200">
                <a:solidFill>
                  <a:srgbClr val="FF0000"/>
                </a:solidFill>
                <a:ea typeface="+mn-lt"/>
                <a:cs typeface="+mn-lt"/>
              </a:rPr>
              <a:t>（</a:t>
            </a:r>
            <a:r>
              <a:rPr lang="en-US" altLang="zh-CN" sz="3200">
                <a:solidFill>
                  <a:srgbClr val="FF0000"/>
                </a:solidFill>
                <a:ea typeface="+mn-lt"/>
                <a:cs typeface="+mn-lt"/>
              </a:rPr>
              <a:t>6-2</a:t>
            </a:r>
            <a:r>
              <a:rPr lang="zh-CN" altLang="en-US" sz="3200">
                <a:solidFill>
                  <a:srgbClr val="FF0000"/>
                </a:solidFill>
                <a:ea typeface="+mn-lt"/>
                <a:cs typeface="+mn-lt"/>
              </a:rPr>
              <a:t>）</a:t>
            </a:r>
            <a:r>
              <a:rPr lang="en-US" altLang="zh-CN" sz="3200">
                <a:solidFill>
                  <a:srgbClr val="FF0000"/>
                </a:solidFill>
                <a:ea typeface="+mn-lt"/>
                <a:cs typeface="+mn-lt"/>
              </a:rPr>
              <a:t>x180</a:t>
            </a:r>
            <a:r>
              <a:rPr lang="en-US" altLang="zh-CN" sz="3200" dirty="0">
                <a:solidFill>
                  <a:srgbClr val="FF0000"/>
                </a:solidFill>
                <a:ea typeface="+mn-lt"/>
                <a:cs typeface="+mn-lt"/>
                <a:sym typeface="+mn-ea"/>
              </a:rPr>
              <a:t>°=720°</a:t>
            </a:r>
            <a:endParaRPr lang="en-US" altLang="zh-CN" sz="3200" dirty="0">
              <a:solidFill>
                <a:srgbClr val="FF0000"/>
              </a:solidFill>
              <a:ea typeface="+mn-lt"/>
              <a:cs typeface="+mn-lt"/>
              <a:sym typeface="+mn-ea"/>
            </a:endParaRPr>
          </a:p>
          <a:p>
            <a:pPr fontAlgn="auto">
              <a:lnSpc>
                <a:spcPct val="200000"/>
              </a:lnSpc>
            </a:pPr>
            <a:r>
              <a:rPr lang="en-US" altLang="zh-CN" sz="3200" dirty="0">
                <a:solidFill>
                  <a:srgbClr val="FF0000"/>
                </a:solidFill>
                <a:ea typeface="+mn-lt"/>
                <a:cs typeface="+mn-lt"/>
                <a:sym typeface="+mn-ea"/>
              </a:rPr>
              <a:t>720°</a:t>
            </a:r>
            <a:r>
              <a:rPr lang="en-US" altLang="zh-CN" sz="3200">
                <a:solidFill>
                  <a:srgbClr val="FF0000"/>
                </a:solidFill>
                <a:ea typeface="+mn-lt"/>
                <a:cs typeface="+mn-lt"/>
                <a:sym typeface="+mn-ea"/>
              </a:rPr>
              <a:t>÷6=120</a:t>
            </a:r>
            <a:r>
              <a:rPr lang="en-US" altLang="zh-CN" sz="3200" dirty="0">
                <a:solidFill>
                  <a:srgbClr val="FF0000"/>
                </a:solidFill>
                <a:ea typeface="+mn-lt"/>
                <a:cs typeface="+mn-lt"/>
                <a:sym typeface="+mn-ea"/>
              </a:rPr>
              <a:t>°</a:t>
            </a:r>
            <a:endParaRPr lang="en-US" altLang="zh-CN" sz="3200" dirty="0">
              <a:solidFill>
                <a:srgbClr val="FF0000"/>
              </a:solidFill>
              <a:ea typeface="+mn-lt"/>
              <a:cs typeface="+mn-lt"/>
              <a:sym typeface="+mn-ea"/>
            </a:endParaRPr>
          </a:p>
          <a:p>
            <a:pPr fontAlgn="auto">
              <a:lnSpc>
                <a:spcPct val="200000"/>
              </a:lnSpc>
            </a:pPr>
            <a:r>
              <a:rPr lang="zh-CN" altLang="en-US" sz="3200">
                <a:solidFill>
                  <a:srgbClr val="FF0000"/>
                </a:solidFill>
                <a:ea typeface="+mn-lt"/>
                <a:cs typeface="+mn-lt"/>
              </a:rPr>
              <a:t>答：正六边形的每个内角都是</a:t>
            </a:r>
            <a:r>
              <a:rPr lang="en-US" altLang="zh-CN" sz="3200">
                <a:solidFill>
                  <a:srgbClr val="FF0000"/>
                </a:solidFill>
                <a:ea typeface="+mn-lt"/>
                <a:cs typeface="+mn-lt"/>
              </a:rPr>
              <a:t>120</a:t>
            </a:r>
            <a:r>
              <a:rPr lang="en-US" altLang="zh-CN" sz="3200" dirty="0">
                <a:solidFill>
                  <a:srgbClr val="FF0000"/>
                </a:solidFill>
                <a:ea typeface="+mn-lt"/>
                <a:cs typeface="+mn-lt"/>
                <a:sym typeface="+mn-ea"/>
              </a:rPr>
              <a:t>°</a:t>
            </a:r>
            <a:r>
              <a:rPr lang="zh-CN" altLang="en-US" sz="3200" dirty="0">
                <a:solidFill>
                  <a:srgbClr val="FF0000"/>
                </a:solidFill>
                <a:ea typeface="+mn-lt"/>
                <a:cs typeface="+mn-lt"/>
                <a:sym typeface="+mn-ea"/>
              </a:rPr>
              <a:t>。</a:t>
            </a:r>
            <a:endParaRPr lang="zh-CN" altLang="en-US" sz="32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8027" y="603395"/>
            <a:ext cx="10895887" cy="3969385"/>
          </a:xfrm>
          <a:prstGeom prst="rect">
            <a:avLst/>
          </a:prstGeom>
        </p:spPr>
        <p:txBody>
          <a:bodyPr wrap="square">
            <a:spAutoFit/>
          </a:bodyPr>
          <a:lstStyle/>
          <a:p>
            <a:pPr>
              <a:lnSpc>
                <a:spcPct val="150000"/>
              </a:lnSpc>
            </a:pPr>
            <a:r>
              <a:rPr sz="2800" b="1" dirty="0">
                <a:latin typeface="楷体" panose="02010609060101010101" pitchFamily="49" charset="-122"/>
                <a:ea typeface="楷体" panose="02010609060101010101" pitchFamily="49" charset="-122"/>
              </a:rPr>
              <a:t>1.使学生经历提出问题、自主探索、观察分析、归纳概括等活动，了解多边形与它最少能分成三角形个数之间的关系，能正确计算多边形的内角和。 </a:t>
            </a:r>
            <a:endParaRPr sz="2800" b="1" dirty="0">
              <a:latin typeface="楷体" panose="02010609060101010101" pitchFamily="49" charset="-122"/>
              <a:ea typeface="楷体" panose="02010609060101010101" pitchFamily="49" charset="-122"/>
            </a:endParaRPr>
          </a:p>
          <a:p>
            <a:pPr>
              <a:lnSpc>
                <a:spcPct val="150000"/>
              </a:lnSpc>
            </a:pPr>
            <a:r>
              <a:rPr sz="2800" b="1" dirty="0">
                <a:latin typeface="楷体" panose="02010609060101010101" pitchFamily="49" charset="-122"/>
                <a:ea typeface="楷体" panose="02010609060101010101" pitchFamily="49" charset="-122"/>
              </a:rPr>
              <a:t>2．使学生经历探索、发现规律的过程，加深感受探索数学规律的一般方法，积累相应的数学活动经验，提高解决问题的能力</a:t>
            </a:r>
            <a:r>
              <a:rPr lang="zh-CN" sz="2800" b="1" dirty="0">
                <a:latin typeface="楷体" panose="02010609060101010101" pitchFamily="49" charset="-122"/>
                <a:ea typeface="楷体" panose="02010609060101010101" pitchFamily="49" charset="-122"/>
              </a:rPr>
              <a:t>。</a:t>
            </a:r>
            <a:endParaRPr lang="zh-CN" sz="2800" b="1" dirty="0">
              <a:latin typeface="楷体" panose="02010609060101010101" pitchFamily="49" charset="-122"/>
              <a:ea typeface="楷体" panose="02010609060101010101" pitchFamily="49" charset="-122"/>
            </a:endParaRPr>
          </a:p>
          <a:p>
            <a:pPr>
              <a:lnSpc>
                <a:spcPct val="150000"/>
              </a:lnSpc>
            </a:pPr>
            <a:r>
              <a:rPr sz="2800" b="1" dirty="0">
                <a:latin typeface="楷体" panose="02010609060101010101" pitchFamily="49" charset="-122"/>
                <a:ea typeface="楷体" panose="02010609060101010101" pitchFamily="49" charset="-122"/>
              </a:rPr>
              <a:t>3．使学生主动参与活动过程，进一步产生对数学的好奇</a:t>
            </a:r>
            <a:r>
              <a:rPr lang="zh-CN" sz="2800" b="1" dirty="0">
                <a:latin typeface="楷体" panose="02010609060101010101" pitchFamily="49" charset="-122"/>
                <a:ea typeface="楷体" panose="02010609060101010101" pitchFamily="49" charset="-122"/>
              </a:rPr>
              <a:t>和</a:t>
            </a:r>
            <a:r>
              <a:rPr sz="2800" b="1" dirty="0">
                <a:latin typeface="楷体" panose="02010609060101010101" pitchFamily="49" charset="-122"/>
                <a:ea typeface="楷体" panose="02010609060101010101" pitchFamily="49" charset="-122"/>
              </a:rPr>
              <a:t>自信。</a:t>
            </a:r>
            <a:endParaRPr sz="2800" b="1" dirty="0">
              <a:latin typeface="楷体" panose="02010609060101010101" pitchFamily="49" charset="-122"/>
              <a:ea typeface="楷体" panose="02010609060101010101" pitchFamily="49" charset="-122"/>
            </a:endParaRPr>
          </a:p>
        </p:txBody>
      </p:sp>
      <p:sp>
        <p:nvSpPr>
          <p:cNvPr id="5" name="圆角矩形 4"/>
          <p:cNvSpPr/>
          <p:nvPr/>
        </p:nvSpPr>
        <p:spPr>
          <a:xfrm>
            <a:off x="341630" y="4806950"/>
            <a:ext cx="11528425" cy="173037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dirty="0"/>
          </a:p>
        </p:txBody>
      </p:sp>
      <p:sp>
        <p:nvSpPr>
          <p:cNvPr id="6" name="矩形 5"/>
          <p:cNvSpPr/>
          <p:nvPr/>
        </p:nvSpPr>
        <p:spPr>
          <a:xfrm>
            <a:off x="658026" y="4878356"/>
            <a:ext cx="10895887" cy="737235"/>
          </a:xfrm>
          <a:prstGeom prst="rect">
            <a:avLst/>
          </a:prstGeom>
        </p:spPr>
        <p:txBody>
          <a:bodyPr wrap="square">
            <a:spAutoFit/>
          </a:bodyPr>
          <a:lstStyle/>
          <a:p>
            <a:pPr>
              <a:lnSpc>
                <a:spcPct val="150000"/>
              </a:lnSpc>
            </a:pPr>
            <a:r>
              <a:rPr lang="en-US" altLang="zh-CN" sz="2800" dirty="0">
                <a:solidFill>
                  <a:schemeClr val="bg1"/>
                </a:solidFill>
              </a:rPr>
              <a:t>【</a:t>
            </a:r>
            <a:r>
              <a:rPr lang="zh-CN" altLang="en-US" sz="2800" dirty="0">
                <a:solidFill>
                  <a:schemeClr val="bg1"/>
                </a:solidFill>
              </a:rPr>
              <a:t>重点</a:t>
            </a:r>
            <a:r>
              <a:rPr lang="en-US" altLang="zh-CN" sz="2800" dirty="0">
                <a:solidFill>
                  <a:schemeClr val="bg1"/>
                </a:solidFill>
              </a:rPr>
              <a:t>】</a:t>
            </a:r>
            <a:r>
              <a:rPr sz="2800" dirty="0"/>
              <a:t>探索多边形内角和的规律。</a:t>
            </a:r>
            <a:endParaRPr sz="2800" dirty="0"/>
          </a:p>
        </p:txBody>
      </p:sp>
      <p:sp>
        <p:nvSpPr>
          <p:cNvPr id="8" name="矩形 7"/>
          <p:cNvSpPr/>
          <p:nvPr/>
        </p:nvSpPr>
        <p:spPr>
          <a:xfrm>
            <a:off x="658025" y="5567256"/>
            <a:ext cx="10895887" cy="737235"/>
          </a:xfrm>
          <a:prstGeom prst="rect">
            <a:avLst/>
          </a:prstGeom>
        </p:spPr>
        <p:txBody>
          <a:bodyPr wrap="square">
            <a:spAutoFit/>
          </a:bodyPr>
          <a:lstStyle/>
          <a:p>
            <a:pPr>
              <a:lnSpc>
                <a:spcPct val="150000"/>
              </a:lnSpc>
            </a:pPr>
            <a:r>
              <a:rPr lang="en-US" altLang="zh-CN" sz="2800" dirty="0">
                <a:solidFill>
                  <a:schemeClr val="bg1"/>
                </a:solidFill>
              </a:rPr>
              <a:t>【</a:t>
            </a:r>
            <a:r>
              <a:rPr lang="zh-CN" altLang="en-US" sz="2800" dirty="0">
                <a:solidFill>
                  <a:schemeClr val="bg1"/>
                </a:solidFill>
              </a:rPr>
              <a:t>难点</a:t>
            </a:r>
            <a:r>
              <a:rPr lang="en-US" altLang="zh-CN" sz="2800" dirty="0">
                <a:solidFill>
                  <a:schemeClr val="bg1"/>
                </a:solidFill>
              </a:rPr>
              <a:t>】</a:t>
            </a:r>
            <a:r>
              <a:rPr sz="2800" dirty="0"/>
              <a:t>获得规律探究的一般方法。</a:t>
            </a:r>
            <a:endParaRPr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3</a:t>
            </a:r>
            <a:endParaRPr lang="zh-CN" altLang="en-US" sz="2800" b="1" dirty="0"/>
          </a:p>
        </p:txBody>
      </p:sp>
      <p:sp>
        <p:nvSpPr>
          <p:cNvPr id="3" name="圆角矩形 2"/>
          <p:cNvSpPr/>
          <p:nvPr/>
        </p:nvSpPr>
        <p:spPr>
          <a:xfrm>
            <a:off x="7030085" y="1772920"/>
            <a:ext cx="4755515" cy="272669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ea typeface="+mn-lt"/>
                <a:cs typeface="+mn-lt"/>
                <a:sym typeface="+mn-ea"/>
              </a:rPr>
              <a:t>照样子，算一算正五边形的每个内角是多少度？</a:t>
            </a:r>
            <a:endParaRPr lang="zh-CN" altLang="en-US" sz="2800" dirty="0">
              <a:solidFill>
                <a:schemeClr val="bg1"/>
              </a:solidFill>
              <a:ea typeface="+mn-lt"/>
              <a:cs typeface="+mn-lt"/>
              <a:sym typeface="+mn-ea"/>
            </a:endParaRPr>
          </a:p>
        </p:txBody>
      </p:sp>
      <p:sp>
        <p:nvSpPr>
          <p:cNvPr id="4" name="文本框 3"/>
          <p:cNvSpPr txBox="1"/>
          <p:nvPr/>
        </p:nvSpPr>
        <p:spPr>
          <a:xfrm>
            <a:off x="1447800" y="2043430"/>
            <a:ext cx="4930775" cy="3046095"/>
          </a:xfrm>
          <a:prstGeom prst="rect">
            <a:avLst/>
          </a:prstGeom>
          <a:noFill/>
        </p:spPr>
        <p:txBody>
          <a:bodyPr wrap="square" rtlCol="0">
            <a:spAutoFit/>
          </a:bodyPr>
          <a:lstStyle/>
          <a:p>
            <a:pPr fontAlgn="auto">
              <a:lnSpc>
                <a:spcPct val="150000"/>
              </a:lnSpc>
            </a:pPr>
            <a:r>
              <a:rPr lang="zh-CN" altLang="en-US" sz="3200">
                <a:solidFill>
                  <a:srgbClr val="FF0000"/>
                </a:solidFill>
                <a:ea typeface="+mn-lt"/>
                <a:cs typeface="+mn-lt"/>
              </a:rPr>
              <a:t>（</a:t>
            </a:r>
            <a:r>
              <a:rPr lang="en-US" altLang="zh-CN" sz="3200">
                <a:solidFill>
                  <a:srgbClr val="FF0000"/>
                </a:solidFill>
                <a:ea typeface="+mn-lt"/>
                <a:cs typeface="+mn-lt"/>
              </a:rPr>
              <a:t>5-2</a:t>
            </a:r>
            <a:r>
              <a:rPr lang="zh-CN" altLang="en-US" sz="3200">
                <a:solidFill>
                  <a:srgbClr val="FF0000"/>
                </a:solidFill>
                <a:ea typeface="+mn-lt"/>
                <a:cs typeface="+mn-lt"/>
              </a:rPr>
              <a:t>）</a:t>
            </a:r>
            <a:r>
              <a:rPr lang="en-US" altLang="zh-CN" sz="3200">
                <a:solidFill>
                  <a:srgbClr val="FF0000"/>
                </a:solidFill>
                <a:ea typeface="+mn-lt"/>
                <a:cs typeface="+mn-lt"/>
              </a:rPr>
              <a:t>x180</a:t>
            </a:r>
            <a:r>
              <a:rPr lang="en-US" altLang="zh-CN" sz="3200" dirty="0">
                <a:solidFill>
                  <a:srgbClr val="FF0000"/>
                </a:solidFill>
                <a:ea typeface="+mn-lt"/>
                <a:cs typeface="+mn-lt"/>
                <a:sym typeface="+mn-ea"/>
              </a:rPr>
              <a:t>°=540°</a:t>
            </a:r>
            <a:endParaRPr lang="en-US" altLang="zh-CN" sz="3200" dirty="0">
              <a:solidFill>
                <a:srgbClr val="FF0000"/>
              </a:solidFill>
              <a:ea typeface="+mn-lt"/>
              <a:cs typeface="+mn-lt"/>
              <a:sym typeface="+mn-ea"/>
            </a:endParaRPr>
          </a:p>
          <a:p>
            <a:pPr fontAlgn="auto">
              <a:lnSpc>
                <a:spcPct val="150000"/>
              </a:lnSpc>
            </a:pPr>
            <a:r>
              <a:rPr lang="en-US" altLang="zh-CN" sz="3200" dirty="0">
                <a:solidFill>
                  <a:srgbClr val="FF0000"/>
                </a:solidFill>
                <a:ea typeface="+mn-lt"/>
                <a:cs typeface="+mn-lt"/>
                <a:sym typeface="+mn-ea"/>
              </a:rPr>
              <a:t>540°</a:t>
            </a:r>
            <a:r>
              <a:rPr lang="en-US" altLang="zh-CN" sz="3200">
                <a:solidFill>
                  <a:srgbClr val="FF0000"/>
                </a:solidFill>
                <a:ea typeface="+mn-lt"/>
                <a:cs typeface="+mn-lt"/>
                <a:sym typeface="+mn-ea"/>
              </a:rPr>
              <a:t>÷5=108</a:t>
            </a:r>
            <a:r>
              <a:rPr lang="en-US" altLang="zh-CN" sz="3200" dirty="0">
                <a:solidFill>
                  <a:srgbClr val="FF0000"/>
                </a:solidFill>
                <a:ea typeface="+mn-lt"/>
                <a:cs typeface="+mn-lt"/>
                <a:sym typeface="+mn-ea"/>
              </a:rPr>
              <a:t>°</a:t>
            </a:r>
            <a:endParaRPr lang="en-US" altLang="zh-CN" sz="3200" dirty="0">
              <a:solidFill>
                <a:srgbClr val="FF0000"/>
              </a:solidFill>
              <a:ea typeface="+mn-lt"/>
              <a:cs typeface="+mn-lt"/>
              <a:sym typeface="+mn-ea"/>
            </a:endParaRPr>
          </a:p>
          <a:p>
            <a:pPr fontAlgn="auto">
              <a:lnSpc>
                <a:spcPct val="150000"/>
              </a:lnSpc>
            </a:pPr>
            <a:r>
              <a:rPr lang="zh-CN" altLang="en-US" sz="3200">
                <a:solidFill>
                  <a:srgbClr val="FF0000"/>
                </a:solidFill>
                <a:ea typeface="+mn-lt"/>
                <a:cs typeface="+mn-lt"/>
              </a:rPr>
              <a:t>答：正五边形的每个内角都是</a:t>
            </a:r>
            <a:r>
              <a:rPr lang="en-US" altLang="zh-CN" sz="3200">
                <a:solidFill>
                  <a:srgbClr val="FF0000"/>
                </a:solidFill>
                <a:ea typeface="+mn-lt"/>
                <a:cs typeface="+mn-lt"/>
              </a:rPr>
              <a:t>108</a:t>
            </a:r>
            <a:r>
              <a:rPr lang="en-US" altLang="zh-CN" sz="3200" dirty="0">
                <a:solidFill>
                  <a:srgbClr val="FF0000"/>
                </a:solidFill>
                <a:ea typeface="+mn-lt"/>
                <a:cs typeface="+mn-lt"/>
                <a:sym typeface="+mn-ea"/>
              </a:rPr>
              <a:t>°</a:t>
            </a:r>
            <a:r>
              <a:rPr lang="zh-CN" altLang="en-US" sz="3200" dirty="0">
                <a:solidFill>
                  <a:srgbClr val="FF0000"/>
                </a:solidFill>
                <a:ea typeface="+mn-lt"/>
                <a:cs typeface="+mn-lt"/>
                <a:sym typeface="+mn-ea"/>
              </a:rPr>
              <a:t>。</a:t>
            </a:r>
            <a:endParaRPr lang="zh-CN" altLang="en-US" sz="32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4</a:t>
            </a:r>
            <a:endParaRPr lang="zh-CN" altLang="en-US" sz="2800" b="1" dirty="0"/>
          </a:p>
        </p:txBody>
      </p:sp>
      <p:sp>
        <p:nvSpPr>
          <p:cNvPr id="3" name="圆角矩形 2"/>
          <p:cNvSpPr/>
          <p:nvPr/>
        </p:nvSpPr>
        <p:spPr>
          <a:xfrm>
            <a:off x="7030085" y="1756410"/>
            <a:ext cx="4755515" cy="359854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ea typeface="+mn-lt"/>
                <a:cs typeface="+mn-lt"/>
                <a:sym typeface="+mn-ea"/>
              </a:rPr>
              <a:t>已知一个四边形，它的三个角分别是</a:t>
            </a:r>
            <a:r>
              <a:rPr lang="en-US" altLang="zh-CN" sz="2800" dirty="0">
                <a:solidFill>
                  <a:schemeClr val="bg1"/>
                </a:solidFill>
                <a:ea typeface="+mn-lt"/>
                <a:cs typeface="+mn-lt"/>
                <a:sym typeface="+mn-ea"/>
              </a:rPr>
              <a:t>90°</a:t>
            </a:r>
            <a:r>
              <a:rPr lang="zh-CN" altLang="en-US" sz="2800" dirty="0">
                <a:solidFill>
                  <a:schemeClr val="bg1"/>
                </a:solidFill>
                <a:ea typeface="+mn-lt"/>
                <a:cs typeface="+mn-lt"/>
                <a:sym typeface="+mn-ea"/>
              </a:rPr>
              <a:t>、</a:t>
            </a:r>
            <a:r>
              <a:rPr lang="en-US" altLang="zh-CN" sz="2800" dirty="0">
                <a:solidFill>
                  <a:schemeClr val="bg1"/>
                </a:solidFill>
                <a:ea typeface="+mn-lt"/>
                <a:cs typeface="+mn-lt"/>
                <a:sym typeface="+mn-ea"/>
              </a:rPr>
              <a:t>72°</a:t>
            </a:r>
            <a:r>
              <a:rPr lang="zh-CN" altLang="en-US" sz="2800" dirty="0">
                <a:solidFill>
                  <a:schemeClr val="bg1"/>
                </a:solidFill>
                <a:ea typeface="+mn-lt"/>
                <a:cs typeface="+mn-lt"/>
                <a:sym typeface="+mn-ea"/>
              </a:rPr>
              <a:t>、</a:t>
            </a:r>
            <a:r>
              <a:rPr lang="en-US" altLang="zh-CN" sz="2800" dirty="0">
                <a:solidFill>
                  <a:schemeClr val="bg1"/>
                </a:solidFill>
                <a:ea typeface="+mn-lt"/>
                <a:cs typeface="+mn-lt"/>
                <a:sym typeface="+mn-ea"/>
              </a:rPr>
              <a:t>83°</a:t>
            </a:r>
            <a:r>
              <a:rPr lang="zh-CN" altLang="en-US" sz="2800" dirty="0">
                <a:solidFill>
                  <a:schemeClr val="bg1"/>
                </a:solidFill>
                <a:ea typeface="+mn-lt"/>
                <a:cs typeface="+mn-lt"/>
                <a:sym typeface="+mn-ea"/>
              </a:rPr>
              <a:t>，你知道它的另外一个角是多少度吗？</a:t>
            </a:r>
            <a:endParaRPr lang="zh-CN" altLang="en-US" sz="2800" dirty="0">
              <a:solidFill>
                <a:schemeClr val="bg1"/>
              </a:solidFill>
              <a:ea typeface="+mn-lt"/>
              <a:cs typeface="+mn-lt"/>
              <a:sym typeface="+mn-ea"/>
            </a:endParaRPr>
          </a:p>
        </p:txBody>
      </p:sp>
      <p:sp>
        <p:nvSpPr>
          <p:cNvPr id="6" name="文本框 5"/>
          <p:cNvSpPr txBox="1"/>
          <p:nvPr/>
        </p:nvSpPr>
        <p:spPr>
          <a:xfrm>
            <a:off x="1452245" y="2499360"/>
            <a:ext cx="6341110" cy="2306955"/>
          </a:xfrm>
          <a:prstGeom prst="rect">
            <a:avLst/>
          </a:prstGeom>
          <a:noFill/>
        </p:spPr>
        <p:txBody>
          <a:bodyPr wrap="square" rtlCol="0">
            <a:spAutoFit/>
          </a:bodyPr>
          <a:lstStyle/>
          <a:p>
            <a:pPr fontAlgn="auto">
              <a:lnSpc>
                <a:spcPct val="150000"/>
              </a:lnSpc>
            </a:pPr>
            <a:r>
              <a:rPr lang="zh-CN" altLang="en-US" sz="3200">
                <a:solidFill>
                  <a:srgbClr val="FF0000"/>
                </a:solidFill>
                <a:ea typeface="+mn-lt"/>
                <a:cs typeface="+mn-lt"/>
              </a:rPr>
              <a:t>（</a:t>
            </a:r>
            <a:r>
              <a:rPr lang="en-US" altLang="zh-CN" sz="3200">
                <a:solidFill>
                  <a:srgbClr val="FF0000"/>
                </a:solidFill>
                <a:ea typeface="+mn-lt"/>
                <a:cs typeface="+mn-lt"/>
              </a:rPr>
              <a:t>4-2</a:t>
            </a:r>
            <a:r>
              <a:rPr lang="zh-CN" altLang="en-US" sz="3200">
                <a:solidFill>
                  <a:srgbClr val="FF0000"/>
                </a:solidFill>
                <a:ea typeface="+mn-lt"/>
                <a:cs typeface="+mn-lt"/>
              </a:rPr>
              <a:t>）</a:t>
            </a:r>
            <a:r>
              <a:rPr lang="en-US" altLang="zh-CN" sz="3200">
                <a:solidFill>
                  <a:srgbClr val="FF0000"/>
                </a:solidFill>
                <a:ea typeface="+mn-lt"/>
                <a:cs typeface="+mn-lt"/>
              </a:rPr>
              <a:t>x180</a:t>
            </a:r>
            <a:r>
              <a:rPr lang="en-US" altLang="zh-CN" sz="3200" dirty="0">
                <a:solidFill>
                  <a:srgbClr val="FF0000"/>
                </a:solidFill>
                <a:ea typeface="+mn-lt"/>
                <a:cs typeface="+mn-lt"/>
                <a:sym typeface="+mn-ea"/>
              </a:rPr>
              <a:t>°=360°</a:t>
            </a:r>
            <a:endParaRPr lang="en-US" altLang="zh-CN" sz="3200" dirty="0">
              <a:solidFill>
                <a:srgbClr val="FF0000"/>
              </a:solidFill>
              <a:ea typeface="+mn-lt"/>
              <a:cs typeface="+mn-lt"/>
              <a:sym typeface="+mn-ea"/>
            </a:endParaRPr>
          </a:p>
          <a:p>
            <a:pPr fontAlgn="auto">
              <a:lnSpc>
                <a:spcPct val="150000"/>
              </a:lnSpc>
            </a:pPr>
            <a:r>
              <a:rPr lang="en-US" altLang="zh-CN" sz="3200" dirty="0">
                <a:solidFill>
                  <a:srgbClr val="FF0000"/>
                </a:solidFill>
                <a:ea typeface="+mn-lt"/>
                <a:cs typeface="+mn-lt"/>
                <a:sym typeface="+mn-ea"/>
              </a:rPr>
              <a:t>360°-90°-72°-83°=115°</a:t>
            </a:r>
            <a:endParaRPr lang="en-US" altLang="zh-CN" sz="3200" dirty="0">
              <a:solidFill>
                <a:srgbClr val="FF0000"/>
              </a:solidFill>
              <a:ea typeface="+mn-lt"/>
              <a:cs typeface="+mn-lt"/>
              <a:sym typeface="+mn-ea"/>
            </a:endParaRPr>
          </a:p>
          <a:p>
            <a:pPr fontAlgn="auto">
              <a:lnSpc>
                <a:spcPct val="150000"/>
              </a:lnSpc>
            </a:pPr>
            <a:r>
              <a:rPr lang="zh-CN" altLang="en-US" sz="3200">
                <a:solidFill>
                  <a:srgbClr val="FF0000"/>
                </a:solidFill>
                <a:ea typeface="+mn-lt"/>
                <a:cs typeface="+mn-lt"/>
              </a:rPr>
              <a:t>答：它的另一个角是</a:t>
            </a:r>
            <a:r>
              <a:rPr lang="en-US" altLang="zh-CN" sz="3200">
                <a:solidFill>
                  <a:srgbClr val="FF0000"/>
                </a:solidFill>
                <a:ea typeface="+mn-lt"/>
                <a:cs typeface="+mn-lt"/>
              </a:rPr>
              <a:t>115</a:t>
            </a:r>
            <a:r>
              <a:rPr lang="en-US" altLang="zh-CN" sz="3200" dirty="0">
                <a:solidFill>
                  <a:srgbClr val="FF0000"/>
                </a:solidFill>
                <a:ea typeface="+mn-lt"/>
                <a:cs typeface="+mn-lt"/>
                <a:sym typeface="+mn-ea"/>
              </a:rPr>
              <a:t>°</a:t>
            </a:r>
            <a:r>
              <a:rPr lang="zh-CN" altLang="en-US" sz="3200" dirty="0">
                <a:solidFill>
                  <a:srgbClr val="FF0000"/>
                </a:solidFill>
                <a:ea typeface="+mn-lt"/>
                <a:cs typeface="+mn-lt"/>
                <a:sym typeface="+mn-ea"/>
              </a:rPr>
              <a:t>。</a:t>
            </a:r>
            <a:endParaRPr lang="zh-CN" altLang="en-US" sz="32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686050" y="2292350"/>
            <a:ext cx="7633335" cy="268732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rPr>
              <a:t>请在书本第</a:t>
            </a:r>
            <a:r>
              <a:rPr lang="en-US" altLang="zh-CN" sz="2800" dirty="0">
                <a:solidFill>
                  <a:schemeClr val="bg1"/>
                </a:solidFill>
              </a:rPr>
              <a:t>112</a:t>
            </a:r>
            <a:r>
              <a:rPr lang="zh-CN" altLang="en-US" sz="2800" dirty="0">
                <a:solidFill>
                  <a:schemeClr val="bg1"/>
                </a:solidFill>
              </a:rPr>
              <a:t>的方格图中设计一个你喜欢的图案，再简单交代一下你希望如何平移，最后交给你的同桌，互相挑战一下吧！</a:t>
            </a:r>
            <a:endParaRPr lang="zh-CN" altLang="en-US" sz="2800" dirty="0">
              <a:solidFill>
                <a:schemeClr val="bg1"/>
              </a:solidFill>
            </a:endParaRPr>
          </a:p>
        </p:txBody>
      </p:sp>
      <p:sp>
        <p:nvSpPr>
          <p:cNvPr id="6" name="圆角矩形 5"/>
          <p:cNvSpPr/>
          <p:nvPr/>
        </p:nvSpPr>
        <p:spPr>
          <a:xfrm>
            <a:off x="2702560" y="2292350"/>
            <a:ext cx="7633335" cy="338455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rPr>
              <a:t>同学们，关于三角形的内角和的学习过程你还有印象吗</a:t>
            </a:r>
            <a:r>
              <a:rPr lang="en-US" altLang="zh-CN" sz="2800" dirty="0">
                <a:solidFill>
                  <a:schemeClr val="bg1"/>
                </a:solidFill>
              </a:rPr>
              <a:t>?</a:t>
            </a:r>
            <a:r>
              <a:rPr lang="zh-CN" altLang="en-US" sz="2800" dirty="0">
                <a:solidFill>
                  <a:schemeClr val="bg1"/>
                </a:solidFill>
              </a:rPr>
              <a:t>想一想。今天我们要继续研究多边形的内角和，什么是多边形呢？多边形的内角和又该怎样来求得呢？小组讨论，交流交流吧！</a:t>
            </a:r>
            <a:endParaRPr lang="zh-CN" altLang="en-US" sz="28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055" y="490855"/>
            <a:ext cx="5423535" cy="583565"/>
          </a:xfrm>
          <a:prstGeom prst="rect">
            <a:avLst/>
          </a:prstGeom>
          <a:noFill/>
        </p:spPr>
        <p:txBody>
          <a:bodyPr wrap="square" rtlCol="0">
            <a:spAutoFit/>
          </a:bodyPr>
          <a:lstStyle/>
          <a:p>
            <a:r>
              <a:rPr lang="zh-CN" altLang="en-US" sz="3200" b="1" dirty="0"/>
              <a:t>三角形内角和的研究过程：</a:t>
            </a:r>
            <a:endParaRPr lang="zh-CN" altLang="en-US" sz="3200" b="1" dirty="0"/>
          </a:p>
        </p:txBody>
      </p:sp>
      <p:sp>
        <p:nvSpPr>
          <p:cNvPr id="209926" name="矩形 14"/>
          <p:cNvSpPr/>
          <p:nvPr/>
        </p:nvSpPr>
        <p:spPr>
          <a:xfrm>
            <a:off x="5984875" y="1303655"/>
            <a:ext cx="4302125" cy="3698240"/>
          </a:xfrm>
          <a:prstGeom prst="rect">
            <a:avLst/>
          </a:prstGeom>
          <a:solidFill>
            <a:srgbClr val="F2DCDB"/>
          </a:solidFill>
          <a:ln w="25400" cap="flat" cmpd="sng">
            <a:solidFill>
              <a:srgbClr val="FF6699"/>
            </a:solidFill>
            <a:prstDash val="solid"/>
            <a:miter/>
            <a:headEnd type="none" w="med" len="med"/>
            <a:tailEnd type="none" w="med" len="med"/>
          </a:ln>
        </p:spPr>
        <p:txBody>
          <a:bodyPr anchor="t"/>
          <a:lstStyle/>
          <a:p>
            <a:pPr algn="ctr"/>
            <a:endParaRPr lang="zh-CN" altLang="en-US" sz="2800" b="1" dirty="0">
              <a:ea typeface="+mn-lt"/>
            </a:endParaRPr>
          </a:p>
        </p:txBody>
      </p:sp>
      <p:sp>
        <p:nvSpPr>
          <p:cNvPr id="209927" name="矩形 16"/>
          <p:cNvSpPr/>
          <p:nvPr/>
        </p:nvSpPr>
        <p:spPr>
          <a:xfrm>
            <a:off x="2007235" y="1303655"/>
            <a:ext cx="3969385" cy="3698240"/>
          </a:xfrm>
          <a:prstGeom prst="rect">
            <a:avLst/>
          </a:prstGeom>
          <a:solidFill>
            <a:srgbClr val="F2DCDB"/>
          </a:solidFill>
          <a:ln w="25400" cap="flat" cmpd="sng">
            <a:solidFill>
              <a:srgbClr val="FF6699"/>
            </a:solidFill>
            <a:prstDash val="solid"/>
            <a:miter/>
            <a:headEnd type="none" w="med" len="med"/>
            <a:tailEnd type="none" w="med" len="med"/>
          </a:ln>
        </p:spPr>
        <p:txBody>
          <a:bodyPr anchor="t"/>
          <a:lstStyle/>
          <a:p>
            <a:pPr algn="ctr"/>
            <a:endParaRPr lang="zh-CN" altLang="en-US" sz="2800" b="1" dirty="0">
              <a:ea typeface="+mn-lt"/>
            </a:endParaRPr>
          </a:p>
        </p:txBody>
      </p:sp>
      <p:sp>
        <p:nvSpPr>
          <p:cNvPr id="209929" name="圆角矩形标注 18"/>
          <p:cNvSpPr/>
          <p:nvPr/>
        </p:nvSpPr>
        <p:spPr>
          <a:xfrm>
            <a:off x="6134735" y="3186430"/>
            <a:ext cx="3975735" cy="789940"/>
          </a:xfrm>
          <a:prstGeom prst="wedgeRoundRectCallout">
            <a:avLst>
              <a:gd name="adj1" fmla="val 31130"/>
              <a:gd name="adj2" fmla="val 66032"/>
              <a:gd name="adj3" fmla="val 16667"/>
            </a:avLst>
          </a:prstGeom>
          <a:solidFill>
            <a:srgbClr val="DCE6F2"/>
          </a:solidFill>
          <a:ln w="25400" cap="flat" cmpd="sng">
            <a:solidFill>
              <a:srgbClr val="95B3D7"/>
            </a:solidFill>
            <a:prstDash val="solid"/>
            <a:miter/>
            <a:headEnd type="none" w="med" len="med"/>
            <a:tailEnd type="none" w="med" len="med"/>
          </a:ln>
        </p:spPr>
        <p:txBody>
          <a:bodyPr lIns="0" tIns="0" rIns="0" bIns="0" anchor="ctr"/>
          <a:lstStyle/>
          <a:p>
            <a:r>
              <a:rPr lang="en-US" altLang="zh-CN" sz="2800" b="1" dirty="0">
                <a:ea typeface="+mn-lt"/>
                <a:cs typeface="+mn-lt"/>
              </a:rPr>
              <a:t>90°+ 45°+45°=180°</a:t>
            </a:r>
            <a:endParaRPr lang="en-US" altLang="zh-CN" sz="2800" b="1" dirty="0">
              <a:ea typeface="+mn-lt"/>
              <a:cs typeface="+mn-lt"/>
            </a:endParaRPr>
          </a:p>
        </p:txBody>
      </p:sp>
      <p:sp>
        <p:nvSpPr>
          <p:cNvPr id="209930" name="圆角矩形标注 19"/>
          <p:cNvSpPr>
            <a:spLocks noChangeArrowheads="1"/>
          </p:cNvSpPr>
          <p:nvPr/>
        </p:nvSpPr>
        <p:spPr bwMode="auto">
          <a:xfrm>
            <a:off x="2058035" y="2900045"/>
            <a:ext cx="3847465" cy="754380"/>
          </a:xfrm>
          <a:prstGeom prst="wedgeRoundRectCallout">
            <a:avLst>
              <a:gd name="adj1" fmla="val -30986"/>
              <a:gd name="adj2" fmla="val 73972"/>
              <a:gd name="adj3" fmla="val 16667"/>
            </a:avLst>
          </a:prstGeom>
          <a:solidFill>
            <a:srgbClr val="FFFF99"/>
          </a:solidFill>
          <a:ln w="25400" cmpd="sng">
            <a:solidFill>
              <a:srgbClr val="FFC000"/>
            </a:solidFill>
            <a:miter lim="800000"/>
          </a:ln>
          <a:effectLst>
            <a:outerShdw dist="50800" dir="5400000" algn="ctr" rotWithShape="0">
              <a:schemeClr val="bg1"/>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chemeClr val="tx1"/>
                </a:solidFill>
                <a:effectLst/>
                <a:uLnTx/>
                <a:uFillTx/>
                <a:ea typeface="+mn-lt"/>
                <a:cs typeface="+mn-lt"/>
              </a:rPr>
              <a:t>90°+ 60°+ 30°=180°</a:t>
            </a:r>
            <a:endParaRPr kumimoji="0" lang="en-US" altLang="en-US" sz="2800" b="1" i="0" u="none" strike="noStrike" kern="1200" cap="none" spc="0" normalizeH="0" baseline="0" noProof="0" dirty="0" smtClean="0">
              <a:ln>
                <a:noFill/>
              </a:ln>
              <a:solidFill>
                <a:schemeClr val="tx1"/>
              </a:solidFill>
              <a:effectLst/>
              <a:uLnTx/>
              <a:uFillTx/>
              <a:ea typeface="+mn-lt"/>
              <a:cs typeface="+mn-lt"/>
            </a:endParaRPr>
          </a:p>
        </p:txBody>
      </p:sp>
      <p:pic>
        <p:nvPicPr>
          <p:cNvPr id="209932" name="Picture 14"/>
          <p:cNvPicPr>
            <a:picLocks noChangeAspect="1"/>
          </p:cNvPicPr>
          <p:nvPr/>
        </p:nvPicPr>
        <p:blipFill>
          <a:blip r:embed="rId1">
            <a:clrChange>
              <a:clrFrom>
                <a:srgbClr val="FDE5F3"/>
              </a:clrFrom>
              <a:clrTo>
                <a:srgbClr val="FDE5F3">
                  <a:alpha val="0"/>
                </a:srgbClr>
              </a:clrTo>
            </a:clrChange>
          </a:blip>
          <a:stretch>
            <a:fillRect/>
          </a:stretch>
        </p:blipFill>
        <p:spPr>
          <a:xfrm>
            <a:off x="2629535" y="1303655"/>
            <a:ext cx="2396490" cy="1882775"/>
          </a:xfrm>
          <a:prstGeom prst="rect">
            <a:avLst/>
          </a:prstGeom>
          <a:noFill/>
          <a:ln w="9525">
            <a:noFill/>
          </a:ln>
        </p:spPr>
      </p:pic>
      <p:pic>
        <p:nvPicPr>
          <p:cNvPr id="209933" name="Picture 15"/>
          <p:cNvPicPr>
            <a:picLocks noChangeAspect="1"/>
          </p:cNvPicPr>
          <p:nvPr/>
        </p:nvPicPr>
        <p:blipFill>
          <a:blip r:embed="rId2">
            <a:clrChange>
              <a:clrFrom>
                <a:srgbClr val="FDE5F3"/>
              </a:clrFrom>
              <a:clrTo>
                <a:srgbClr val="FDE5F3">
                  <a:alpha val="0"/>
                </a:srgbClr>
              </a:clrTo>
            </a:clrChange>
          </a:blip>
          <a:stretch>
            <a:fillRect/>
          </a:stretch>
        </p:blipFill>
        <p:spPr>
          <a:xfrm>
            <a:off x="6583045" y="1375410"/>
            <a:ext cx="3106420" cy="1739265"/>
          </a:xfrm>
          <a:prstGeom prst="rect">
            <a:avLst/>
          </a:prstGeom>
          <a:noFill/>
          <a:ln w="9525">
            <a:noFill/>
          </a:ln>
        </p:spPr>
      </p:pic>
      <p:sp>
        <p:nvSpPr>
          <p:cNvPr id="30" name="圆角矩形 29"/>
          <p:cNvSpPr/>
          <p:nvPr/>
        </p:nvSpPr>
        <p:spPr>
          <a:xfrm>
            <a:off x="2522855" y="5357495"/>
            <a:ext cx="7403465" cy="102489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en-US" altLang="zh-CN" sz="2800" dirty="0">
                <a:solidFill>
                  <a:schemeClr val="bg1"/>
                </a:solidFill>
                <a:latin typeface="+mn-ea"/>
                <a:sym typeface="+mn-ea"/>
              </a:rPr>
              <a:t> </a:t>
            </a:r>
            <a:r>
              <a:rPr lang="zh-CN" altLang="en-US" sz="2800" dirty="0">
                <a:solidFill>
                  <a:schemeClr val="bg1"/>
                </a:solidFill>
                <a:latin typeface="+mn-ea"/>
                <a:sym typeface="+mn-ea"/>
              </a:rPr>
              <a:t>初步结论：三角形的内角和可能是</a:t>
            </a:r>
            <a:r>
              <a:rPr lang="en-US" altLang="zh-CN" sz="2800" dirty="0">
                <a:solidFill>
                  <a:schemeClr val="bg1"/>
                </a:solidFill>
                <a:latin typeface="+mn-ea"/>
                <a:sym typeface="+mn-ea"/>
              </a:rPr>
              <a:t>180</a:t>
            </a:r>
            <a:r>
              <a:rPr lang="en-US" altLang="zh-CN" sz="2800" b="1" dirty="0">
                <a:ea typeface="+mn-lt"/>
                <a:cs typeface="+mn-lt"/>
                <a:sym typeface="+mn-ea"/>
              </a:rPr>
              <a:t>°</a:t>
            </a:r>
            <a:r>
              <a:rPr lang="zh-CN" altLang="en-US" sz="2800" b="1" dirty="0">
                <a:ea typeface="+mn-lt"/>
                <a:cs typeface="+mn-lt"/>
                <a:sym typeface="+mn-ea"/>
              </a:rPr>
              <a:t>。</a:t>
            </a:r>
            <a:endParaRPr lang="zh-CN" altLang="en-US" sz="2800" b="1" dirty="0">
              <a:solidFill>
                <a:schemeClr val="bg1"/>
              </a:solidFill>
              <a:latin typeface="+mn-ea"/>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9932"/>
                                        </p:tgtEl>
                                        <p:attrNameLst>
                                          <p:attrName>style.visibility</p:attrName>
                                        </p:attrNameLst>
                                      </p:cBhvr>
                                      <p:to>
                                        <p:strVal val="visible"/>
                                      </p:to>
                                    </p:set>
                                    <p:animEffect transition="in" filter="wipe(down)">
                                      <p:cBhvr>
                                        <p:cTn id="7" dur="500"/>
                                        <p:tgtEl>
                                          <p:spTgt spid="2099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9927"/>
                                        </p:tgtEl>
                                        <p:attrNameLst>
                                          <p:attrName>style.visibility</p:attrName>
                                        </p:attrNameLst>
                                      </p:cBhvr>
                                      <p:to>
                                        <p:strVal val="visible"/>
                                      </p:to>
                                    </p:set>
                                    <p:animEffect transition="in" filter="wipe(down)">
                                      <p:cBhvr>
                                        <p:cTn id="10" dur="500"/>
                                        <p:tgtEl>
                                          <p:spTgt spid="20992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9930"/>
                                        </p:tgtEl>
                                        <p:attrNameLst>
                                          <p:attrName>style.visibility</p:attrName>
                                        </p:attrNameLst>
                                      </p:cBhvr>
                                      <p:to>
                                        <p:strVal val="visible"/>
                                      </p:to>
                                    </p:set>
                                    <p:animEffect transition="in" filter="wipe(down)">
                                      <p:cBhvr>
                                        <p:cTn id="13" dur="500"/>
                                        <p:tgtEl>
                                          <p:spTgt spid="2099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09926"/>
                                        </p:tgtEl>
                                        <p:attrNameLst>
                                          <p:attrName>style.visibility</p:attrName>
                                        </p:attrNameLst>
                                      </p:cBhvr>
                                      <p:to>
                                        <p:strVal val="visible"/>
                                      </p:to>
                                    </p:set>
                                    <p:animEffect transition="in" filter="wipe(down)">
                                      <p:cBhvr>
                                        <p:cTn id="18" dur="500"/>
                                        <p:tgtEl>
                                          <p:spTgt spid="209926"/>
                                        </p:tgtEl>
                                      </p:cBhvr>
                                    </p:animEffect>
                                  </p:childTnLst>
                                </p:cTn>
                              </p:par>
                              <p:par>
                                <p:cTn id="19" presetID="22" presetClass="entr" presetSubtype="4" fill="hold" nodeType="withEffect">
                                  <p:stCondLst>
                                    <p:cond delay="0"/>
                                  </p:stCondLst>
                                  <p:childTnLst>
                                    <p:set>
                                      <p:cBhvr>
                                        <p:cTn id="20" dur="1" fill="hold">
                                          <p:stCondLst>
                                            <p:cond delay="0"/>
                                          </p:stCondLst>
                                        </p:cTn>
                                        <p:tgtEl>
                                          <p:spTgt spid="209933"/>
                                        </p:tgtEl>
                                        <p:attrNameLst>
                                          <p:attrName>style.visibility</p:attrName>
                                        </p:attrNameLst>
                                      </p:cBhvr>
                                      <p:to>
                                        <p:strVal val="visible"/>
                                      </p:to>
                                    </p:set>
                                    <p:animEffect transition="in" filter="wipe(down)">
                                      <p:cBhvr>
                                        <p:cTn id="21" dur="500"/>
                                        <p:tgtEl>
                                          <p:spTgt spid="20993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09929"/>
                                        </p:tgtEl>
                                        <p:attrNameLst>
                                          <p:attrName>style.visibility</p:attrName>
                                        </p:attrNameLst>
                                      </p:cBhvr>
                                      <p:to>
                                        <p:strVal val="visible"/>
                                      </p:to>
                                    </p:set>
                                    <p:animEffect transition="in" filter="wipe(down)">
                                      <p:cBhvr>
                                        <p:cTn id="24" dur="500"/>
                                        <p:tgtEl>
                                          <p:spTgt spid="20992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6" grpId="0" bldLvl="0" animBg="1"/>
      <p:bldP spid="209927" grpId="0" bldLvl="0" animBg="1"/>
      <p:bldP spid="209929" grpId="0" bldLvl="0" animBg="1"/>
      <p:bldP spid="209930" grpId="0" bldLvl="0" animBg="1"/>
      <p:bldP spid="3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51" name="TextBox 14"/>
          <p:cNvSpPr txBox="1"/>
          <p:nvPr/>
        </p:nvSpPr>
        <p:spPr>
          <a:xfrm>
            <a:off x="995045" y="1124585"/>
            <a:ext cx="10196195" cy="1383665"/>
          </a:xfrm>
          <a:prstGeom prst="rect">
            <a:avLst/>
          </a:prstGeom>
          <a:noFill/>
          <a:ln w="9525">
            <a:noFill/>
          </a:ln>
        </p:spPr>
        <p:txBody>
          <a:bodyPr wrap="square" anchor="t">
            <a:spAutoFit/>
          </a:bodyPr>
          <a:lstStyle/>
          <a:p>
            <a:pPr fontAlgn="auto">
              <a:lnSpc>
                <a:spcPct val="150000"/>
              </a:lnSpc>
            </a:pPr>
            <a:r>
              <a:rPr lang="en-US" altLang="zh-CN" sz="2800" dirty="0">
                <a:solidFill>
                  <a:srgbClr val="FF0000"/>
                </a:solidFill>
                <a:ea typeface="+mn-lt"/>
                <a:cs typeface="+mn-lt"/>
              </a:rPr>
              <a:t>180</a:t>
            </a:r>
            <a:r>
              <a:rPr lang="en-US" altLang="zh-CN" sz="2800" dirty="0">
                <a:solidFill>
                  <a:srgbClr val="FF0000"/>
                </a:solidFill>
                <a:ea typeface="+mn-lt"/>
                <a:cs typeface="+mn-lt"/>
                <a:sym typeface="+mn-ea"/>
              </a:rPr>
              <a:t>°</a:t>
            </a:r>
            <a:r>
              <a:rPr lang="zh-CN" altLang="en-US" sz="2800" dirty="0">
                <a:solidFill>
                  <a:srgbClr val="FF0000"/>
                </a:solidFill>
                <a:ea typeface="+mn-lt"/>
                <a:cs typeface="+mn-lt"/>
                <a:sym typeface="+mn-ea"/>
              </a:rPr>
              <a:t>正好是什么角呢？</a:t>
            </a:r>
            <a:endParaRPr lang="zh-CN" altLang="en-US" sz="2800" dirty="0">
              <a:ea typeface="+mn-lt"/>
              <a:cs typeface="+mn-lt"/>
            </a:endParaRPr>
          </a:p>
          <a:p>
            <a:pPr fontAlgn="auto">
              <a:lnSpc>
                <a:spcPct val="150000"/>
              </a:lnSpc>
            </a:pPr>
            <a:r>
              <a:rPr lang="zh-CN" altLang="en-US" sz="2800" dirty="0">
                <a:ea typeface="+mn-lt"/>
                <a:cs typeface="+mn-lt"/>
              </a:rPr>
              <a:t>想办法把每个三角形的</a:t>
            </a:r>
            <a:r>
              <a:rPr lang="en-US" altLang="zh-CN" sz="2800" dirty="0">
                <a:ea typeface="+mn-lt"/>
                <a:cs typeface="+mn-lt"/>
              </a:rPr>
              <a:t>3</a:t>
            </a:r>
            <a:r>
              <a:rPr lang="zh-CN" altLang="en-US" sz="2800" dirty="0">
                <a:ea typeface="+mn-lt"/>
                <a:cs typeface="+mn-lt"/>
              </a:rPr>
              <a:t>个内角拼在一起，看看拼成了什么角。</a:t>
            </a:r>
            <a:endParaRPr lang="zh-CN" altLang="en-US" sz="2800" dirty="0">
              <a:ea typeface="+mn-lt"/>
              <a:cs typeface="+mn-lt"/>
            </a:endParaRPr>
          </a:p>
        </p:txBody>
      </p:sp>
      <p:sp>
        <p:nvSpPr>
          <p:cNvPr id="210952" name="矩形 15"/>
          <p:cNvSpPr/>
          <p:nvPr/>
        </p:nvSpPr>
        <p:spPr>
          <a:xfrm>
            <a:off x="5631180" y="3270885"/>
            <a:ext cx="4029075" cy="2579370"/>
          </a:xfrm>
          <a:prstGeom prst="rect">
            <a:avLst/>
          </a:prstGeom>
          <a:solidFill>
            <a:srgbClr val="FDEADA"/>
          </a:solidFill>
          <a:ln w="25400" cap="flat" cmpd="sng">
            <a:solidFill>
              <a:srgbClr val="FFC000"/>
            </a:solidFill>
            <a:prstDash val="solid"/>
            <a:miter/>
            <a:headEnd type="none" w="med" len="med"/>
            <a:tailEnd type="none" w="med" len="med"/>
          </a:ln>
        </p:spPr>
        <p:txBody>
          <a:bodyPr anchor="t"/>
          <a:lstStyle/>
          <a:p>
            <a:pPr algn="ctr"/>
            <a:endParaRPr lang="zh-CN" altLang="en-US" sz="2800" dirty="0">
              <a:ea typeface="+mn-lt"/>
            </a:endParaRPr>
          </a:p>
        </p:txBody>
      </p:sp>
      <p:sp>
        <p:nvSpPr>
          <p:cNvPr id="210953" name="矩形 16"/>
          <p:cNvSpPr/>
          <p:nvPr/>
        </p:nvSpPr>
        <p:spPr>
          <a:xfrm>
            <a:off x="1965325" y="3267710"/>
            <a:ext cx="3665220" cy="2583180"/>
          </a:xfrm>
          <a:prstGeom prst="rect">
            <a:avLst/>
          </a:prstGeom>
          <a:solidFill>
            <a:srgbClr val="FDEADA"/>
          </a:solidFill>
          <a:ln w="25400" cap="flat" cmpd="sng">
            <a:solidFill>
              <a:srgbClr val="FFC000"/>
            </a:solidFill>
            <a:prstDash val="solid"/>
            <a:miter/>
            <a:headEnd type="none" w="med" len="med"/>
            <a:tailEnd type="none" w="med" len="med"/>
          </a:ln>
        </p:spPr>
        <p:txBody>
          <a:bodyPr anchor="t"/>
          <a:lstStyle/>
          <a:p>
            <a:pPr algn="ctr"/>
            <a:endParaRPr lang="zh-CN" altLang="en-US" sz="2800" dirty="0">
              <a:ea typeface="+mn-lt"/>
            </a:endParaRPr>
          </a:p>
        </p:txBody>
      </p:sp>
      <p:sp>
        <p:nvSpPr>
          <p:cNvPr id="210956" name="圆角矩形标注 21"/>
          <p:cNvSpPr/>
          <p:nvPr/>
        </p:nvSpPr>
        <p:spPr>
          <a:xfrm>
            <a:off x="3281680" y="3429635"/>
            <a:ext cx="2188210" cy="645795"/>
          </a:xfrm>
          <a:prstGeom prst="wedgeRoundRectCallout">
            <a:avLst>
              <a:gd name="adj1" fmla="val -54259"/>
              <a:gd name="adj2" fmla="val 20046"/>
              <a:gd name="adj3" fmla="val 16667"/>
            </a:avLst>
          </a:prstGeom>
          <a:solidFill>
            <a:srgbClr val="E6E0EC"/>
          </a:solidFill>
          <a:ln w="25400" cap="flat" cmpd="sng">
            <a:solidFill>
              <a:srgbClr val="604A7B"/>
            </a:solidFill>
            <a:prstDash val="solid"/>
            <a:miter/>
            <a:headEnd type="none" w="med" len="med"/>
            <a:tailEnd type="none" w="med" len="med"/>
          </a:ln>
        </p:spPr>
        <p:txBody>
          <a:bodyPr anchor="ctr"/>
          <a:lstStyle/>
          <a:p>
            <a:r>
              <a:rPr lang="zh-CN" altLang="en-US" sz="2800" dirty="0">
                <a:ea typeface="+mn-lt"/>
              </a:rPr>
              <a:t>我这样拼。</a:t>
            </a:r>
            <a:endParaRPr lang="zh-CN" altLang="en-US" sz="2800" dirty="0">
              <a:ea typeface="+mn-lt"/>
            </a:endParaRPr>
          </a:p>
        </p:txBody>
      </p:sp>
      <p:pic>
        <p:nvPicPr>
          <p:cNvPr id="210957" name="Picture 13"/>
          <p:cNvPicPr>
            <a:picLocks noChangeAspect="1"/>
          </p:cNvPicPr>
          <p:nvPr/>
        </p:nvPicPr>
        <p:blipFill>
          <a:blip r:embed="rId1">
            <a:clrChange>
              <a:clrFrom>
                <a:srgbClr val="FFFCCD"/>
              </a:clrFrom>
              <a:clrTo>
                <a:srgbClr val="FFFCCD">
                  <a:alpha val="0"/>
                </a:srgbClr>
              </a:clrTo>
            </a:clrChange>
          </a:blip>
          <a:stretch>
            <a:fillRect/>
          </a:stretch>
        </p:blipFill>
        <p:spPr>
          <a:xfrm>
            <a:off x="2268220" y="4277360"/>
            <a:ext cx="3362325" cy="1484630"/>
          </a:xfrm>
          <a:prstGeom prst="rect">
            <a:avLst/>
          </a:prstGeom>
          <a:noFill/>
          <a:ln w="9525">
            <a:noFill/>
          </a:ln>
        </p:spPr>
      </p:pic>
      <p:sp>
        <p:nvSpPr>
          <p:cNvPr id="210958" name="圆角矩形标注 22"/>
          <p:cNvSpPr/>
          <p:nvPr/>
        </p:nvSpPr>
        <p:spPr>
          <a:xfrm>
            <a:off x="5844540" y="3496310"/>
            <a:ext cx="2186305" cy="648335"/>
          </a:xfrm>
          <a:prstGeom prst="wedgeRoundRectCallout">
            <a:avLst>
              <a:gd name="adj1" fmla="val 56852"/>
              <a:gd name="adj2" fmla="val 8315"/>
              <a:gd name="adj3" fmla="val 16667"/>
            </a:avLst>
          </a:prstGeom>
          <a:solidFill>
            <a:srgbClr val="F2DCDB"/>
          </a:solidFill>
          <a:ln w="25400" cap="flat" cmpd="sng">
            <a:solidFill>
              <a:srgbClr val="FF6699"/>
            </a:solidFill>
            <a:prstDash val="solid"/>
            <a:miter/>
            <a:headEnd type="none" w="med" len="med"/>
            <a:tailEnd type="none" w="med" len="med"/>
          </a:ln>
        </p:spPr>
        <p:txBody>
          <a:bodyPr anchor="ctr"/>
          <a:lstStyle/>
          <a:p>
            <a:r>
              <a:rPr lang="zh-CN" altLang="en-US" sz="2800" dirty="0">
                <a:ea typeface="+mn-lt"/>
              </a:rPr>
              <a:t>我这样拼。</a:t>
            </a:r>
            <a:endParaRPr lang="zh-CN" altLang="en-US" sz="2800" dirty="0">
              <a:ea typeface="+mn-lt"/>
            </a:endParaRPr>
          </a:p>
        </p:txBody>
      </p:sp>
      <p:pic>
        <p:nvPicPr>
          <p:cNvPr id="210959" name="Picture 14"/>
          <p:cNvPicPr>
            <a:picLocks noChangeAspect="1"/>
          </p:cNvPicPr>
          <p:nvPr/>
        </p:nvPicPr>
        <p:blipFill>
          <a:blip r:embed="rId2">
            <a:clrChange>
              <a:clrFrom>
                <a:srgbClr val="FFFCCD"/>
              </a:clrFrom>
              <a:clrTo>
                <a:srgbClr val="FFFCCD">
                  <a:alpha val="0"/>
                </a:srgbClr>
              </a:clrTo>
            </a:clrChange>
          </a:blip>
          <a:stretch>
            <a:fillRect/>
          </a:stretch>
        </p:blipFill>
        <p:spPr>
          <a:xfrm>
            <a:off x="5725795" y="4193540"/>
            <a:ext cx="3923030" cy="1568450"/>
          </a:xfrm>
          <a:prstGeom prst="rect">
            <a:avLst/>
          </a:prstGeom>
          <a:noFill/>
          <a:ln w="9525">
            <a:noFill/>
          </a:ln>
        </p:spPr>
      </p:pic>
      <p:sp>
        <p:nvSpPr>
          <p:cNvPr id="2" name="文本框 1"/>
          <p:cNvSpPr txBox="1"/>
          <p:nvPr/>
        </p:nvSpPr>
        <p:spPr>
          <a:xfrm>
            <a:off x="6000750" y="1274445"/>
            <a:ext cx="3044190" cy="521970"/>
          </a:xfrm>
          <a:prstGeom prst="rect">
            <a:avLst/>
          </a:prstGeom>
          <a:noFill/>
        </p:spPr>
        <p:txBody>
          <a:bodyPr wrap="square" rtlCol="0">
            <a:spAutoFit/>
          </a:bodyPr>
          <a:lstStyle/>
          <a:p>
            <a:r>
              <a:rPr lang="zh-CN" altLang="en-US" sz="2800" b="1">
                <a:solidFill>
                  <a:schemeClr val="accent5"/>
                </a:solidFill>
              </a:rPr>
              <a:t>平角。</a:t>
            </a:r>
            <a:endParaRPr lang="zh-CN" altLang="en-US" sz="2800" b="1">
              <a:solidFill>
                <a:schemeClr val="accent5"/>
              </a:solidFill>
            </a:endParaRPr>
          </a:p>
        </p:txBody>
      </p:sp>
      <p:sp>
        <p:nvSpPr>
          <p:cNvPr id="3" name="文本框 2"/>
          <p:cNvSpPr txBox="1"/>
          <p:nvPr/>
        </p:nvSpPr>
        <p:spPr>
          <a:xfrm>
            <a:off x="440055" y="490855"/>
            <a:ext cx="5423535" cy="583565"/>
          </a:xfrm>
          <a:prstGeom prst="rect">
            <a:avLst/>
          </a:prstGeom>
          <a:noFill/>
        </p:spPr>
        <p:txBody>
          <a:bodyPr wrap="square" rtlCol="0">
            <a:spAutoFit/>
          </a:bodyPr>
          <a:lstStyle/>
          <a:p>
            <a:r>
              <a:rPr lang="zh-CN" altLang="en-US" sz="3200" b="1"/>
              <a:t>三角形内角和的研究过程：</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0951"/>
                                        </p:tgtEl>
                                        <p:attrNameLst>
                                          <p:attrName>style.visibility</p:attrName>
                                        </p:attrNameLst>
                                      </p:cBhvr>
                                      <p:to>
                                        <p:strVal val="visible"/>
                                      </p:to>
                                    </p:set>
                                    <p:animEffect transition="in" filter="wipe(down)">
                                      <p:cBhvr>
                                        <p:cTn id="7" dur="500"/>
                                        <p:tgtEl>
                                          <p:spTgt spid="2109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10956"/>
                                        </p:tgtEl>
                                        <p:attrNameLst>
                                          <p:attrName>style.visibility</p:attrName>
                                        </p:attrNameLst>
                                      </p:cBhvr>
                                      <p:to>
                                        <p:strVal val="visible"/>
                                      </p:to>
                                    </p:set>
                                    <p:animEffect transition="in" filter="wipe(down)">
                                      <p:cBhvr>
                                        <p:cTn id="15" dur="500"/>
                                        <p:tgtEl>
                                          <p:spTgt spid="21095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0953"/>
                                        </p:tgtEl>
                                        <p:attrNameLst>
                                          <p:attrName>style.visibility</p:attrName>
                                        </p:attrNameLst>
                                      </p:cBhvr>
                                      <p:to>
                                        <p:strVal val="visible"/>
                                      </p:to>
                                    </p:set>
                                    <p:animEffect transition="in" filter="wipe(down)">
                                      <p:cBhvr>
                                        <p:cTn id="18" dur="500"/>
                                        <p:tgtEl>
                                          <p:spTgt spid="2109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0957"/>
                                        </p:tgtEl>
                                        <p:attrNameLst>
                                          <p:attrName>style.visibility</p:attrName>
                                        </p:attrNameLst>
                                      </p:cBhvr>
                                      <p:to>
                                        <p:strVal val="visible"/>
                                      </p:to>
                                    </p:set>
                                    <p:animEffect transition="in" filter="wipe(down)">
                                      <p:cBhvr>
                                        <p:cTn id="23" dur="500"/>
                                        <p:tgtEl>
                                          <p:spTgt spid="21095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10958"/>
                                        </p:tgtEl>
                                        <p:attrNameLst>
                                          <p:attrName>style.visibility</p:attrName>
                                        </p:attrNameLst>
                                      </p:cBhvr>
                                      <p:to>
                                        <p:strVal val="visible"/>
                                      </p:to>
                                    </p:set>
                                    <p:animEffect transition="in" filter="wipe(down)">
                                      <p:cBhvr>
                                        <p:cTn id="28" dur="500"/>
                                        <p:tgtEl>
                                          <p:spTgt spid="21095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10952"/>
                                        </p:tgtEl>
                                        <p:attrNameLst>
                                          <p:attrName>style.visibility</p:attrName>
                                        </p:attrNameLst>
                                      </p:cBhvr>
                                      <p:to>
                                        <p:strVal val="visible"/>
                                      </p:to>
                                    </p:set>
                                    <p:animEffect transition="in" filter="wipe(down)">
                                      <p:cBhvr>
                                        <p:cTn id="31" dur="500"/>
                                        <p:tgtEl>
                                          <p:spTgt spid="21095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10959"/>
                                        </p:tgtEl>
                                        <p:attrNameLst>
                                          <p:attrName>style.visibility</p:attrName>
                                        </p:attrNameLst>
                                      </p:cBhvr>
                                      <p:to>
                                        <p:strVal val="visible"/>
                                      </p:to>
                                    </p:set>
                                    <p:animEffect transition="in" filter="wipe(down)">
                                      <p:cBhvr>
                                        <p:cTn id="36" dur="500"/>
                                        <p:tgtEl>
                                          <p:spTgt spid="2109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1" grpId="0"/>
      <p:bldP spid="210952" grpId="0" bldLvl="0" animBg="1"/>
      <p:bldP spid="210953" grpId="0" bldLvl="0" animBg="1"/>
      <p:bldP spid="210956" grpId="0" bldLvl="0" animBg="1"/>
      <p:bldP spid="210958" grpId="0" bldLvl="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055" y="490855"/>
            <a:ext cx="5423535" cy="583565"/>
          </a:xfrm>
          <a:prstGeom prst="rect">
            <a:avLst/>
          </a:prstGeom>
          <a:noFill/>
        </p:spPr>
        <p:txBody>
          <a:bodyPr wrap="square" rtlCol="0">
            <a:spAutoFit/>
          </a:bodyPr>
          <a:lstStyle/>
          <a:p>
            <a:r>
              <a:rPr lang="zh-CN" altLang="en-US" sz="3200" b="1" dirty="0"/>
              <a:t>什么是多边形：</a:t>
            </a:r>
            <a:endParaRPr lang="zh-CN" altLang="en-US" sz="3200" b="1" dirty="0"/>
          </a:p>
        </p:txBody>
      </p:sp>
      <p:pic>
        <p:nvPicPr>
          <p:cNvPr id="3" name="图片 2"/>
          <p:cNvPicPr>
            <a:picLocks noChangeAspect="1"/>
          </p:cNvPicPr>
          <p:nvPr/>
        </p:nvPicPr>
        <p:blipFill>
          <a:blip r:embed="rId1" cstate="email"/>
          <a:stretch>
            <a:fillRect/>
          </a:stretch>
        </p:blipFill>
        <p:spPr>
          <a:xfrm>
            <a:off x="594995" y="1562100"/>
            <a:ext cx="3923665" cy="2942590"/>
          </a:xfrm>
          <a:prstGeom prst="roundRect">
            <a:avLst/>
          </a:prstGeom>
        </p:spPr>
      </p:pic>
      <p:sp>
        <p:nvSpPr>
          <p:cNvPr id="5" name="正五边形 4"/>
          <p:cNvSpPr/>
          <p:nvPr/>
        </p:nvSpPr>
        <p:spPr>
          <a:xfrm>
            <a:off x="5310505" y="1885315"/>
            <a:ext cx="1700530" cy="1768475"/>
          </a:xfrm>
          <a:prstGeom prst="pent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838440" y="1885315"/>
            <a:ext cx="1854200" cy="1802765"/>
          </a:xfrm>
          <a:prstGeom prst="hexag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850755" y="1654810"/>
            <a:ext cx="2058035" cy="1568450"/>
          </a:xfrm>
          <a:prstGeom prst="rect">
            <a:avLst/>
          </a:prstGeom>
          <a:noFill/>
        </p:spPr>
        <p:txBody>
          <a:bodyPr wrap="square" rtlCol="0">
            <a:spAutoFit/>
          </a:bodyPr>
          <a:lstStyle/>
          <a:p>
            <a:r>
              <a:rPr lang="en-US" altLang="zh-CN" sz="9600"/>
              <a:t>......</a:t>
            </a:r>
            <a:endParaRPr lang="en-US" altLang="zh-CN" sz="9600"/>
          </a:p>
        </p:txBody>
      </p:sp>
      <p:sp>
        <p:nvSpPr>
          <p:cNvPr id="8" name="文本框 7"/>
          <p:cNvSpPr txBox="1"/>
          <p:nvPr/>
        </p:nvSpPr>
        <p:spPr>
          <a:xfrm>
            <a:off x="1052195" y="4469765"/>
            <a:ext cx="1428750" cy="521970"/>
          </a:xfrm>
          <a:prstGeom prst="rect">
            <a:avLst/>
          </a:prstGeom>
          <a:noFill/>
        </p:spPr>
        <p:txBody>
          <a:bodyPr wrap="square" rtlCol="0">
            <a:spAutoFit/>
          </a:bodyPr>
          <a:lstStyle/>
          <a:p>
            <a:r>
              <a:rPr lang="zh-CN" altLang="zh-CN" sz="2800" b="1">
                <a:solidFill>
                  <a:schemeClr val="accent5"/>
                </a:solidFill>
              </a:rPr>
              <a:t>四边形</a:t>
            </a:r>
            <a:endParaRPr lang="zh-CN" altLang="zh-CN" sz="2800" b="1">
              <a:solidFill>
                <a:schemeClr val="accent5"/>
              </a:solidFill>
            </a:endParaRPr>
          </a:p>
        </p:txBody>
      </p:sp>
      <p:sp>
        <p:nvSpPr>
          <p:cNvPr id="9" name="文本框 8"/>
          <p:cNvSpPr txBox="1"/>
          <p:nvPr/>
        </p:nvSpPr>
        <p:spPr>
          <a:xfrm>
            <a:off x="5582285" y="4469765"/>
            <a:ext cx="1428750" cy="521970"/>
          </a:xfrm>
          <a:prstGeom prst="rect">
            <a:avLst/>
          </a:prstGeom>
          <a:noFill/>
        </p:spPr>
        <p:txBody>
          <a:bodyPr wrap="square" rtlCol="0">
            <a:spAutoFit/>
          </a:bodyPr>
          <a:lstStyle/>
          <a:p>
            <a:r>
              <a:rPr lang="zh-CN" altLang="zh-CN" sz="2800" b="1">
                <a:solidFill>
                  <a:schemeClr val="accent5"/>
                </a:solidFill>
              </a:rPr>
              <a:t>五边形</a:t>
            </a:r>
            <a:endParaRPr lang="zh-CN" altLang="zh-CN" sz="2800" b="1">
              <a:solidFill>
                <a:schemeClr val="accent5"/>
              </a:solidFill>
            </a:endParaRPr>
          </a:p>
        </p:txBody>
      </p:sp>
      <p:sp>
        <p:nvSpPr>
          <p:cNvPr id="10" name="文本框 9"/>
          <p:cNvSpPr txBox="1"/>
          <p:nvPr/>
        </p:nvSpPr>
        <p:spPr>
          <a:xfrm>
            <a:off x="8051165" y="4469765"/>
            <a:ext cx="1428750" cy="521970"/>
          </a:xfrm>
          <a:prstGeom prst="rect">
            <a:avLst/>
          </a:prstGeom>
          <a:noFill/>
        </p:spPr>
        <p:txBody>
          <a:bodyPr wrap="square" rtlCol="0">
            <a:spAutoFit/>
          </a:bodyPr>
          <a:lstStyle/>
          <a:p>
            <a:r>
              <a:rPr lang="zh-CN" altLang="zh-CN" sz="2800" b="1">
                <a:solidFill>
                  <a:schemeClr val="accent5"/>
                </a:solidFill>
              </a:rPr>
              <a:t>六边形</a:t>
            </a:r>
            <a:endParaRPr lang="zh-CN" altLang="zh-CN" sz="2800" b="1">
              <a:solidFill>
                <a:schemeClr val="accent5"/>
              </a:solidFill>
            </a:endParaRPr>
          </a:p>
        </p:txBody>
      </p:sp>
      <p:sp>
        <p:nvSpPr>
          <p:cNvPr id="12" name="文本框 11"/>
          <p:cNvSpPr txBox="1"/>
          <p:nvPr/>
        </p:nvSpPr>
        <p:spPr>
          <a:xfrm>
            <a:off x="9850755" y="3619500"/>
            <a:ext cx="2058035" cy="1568450"/>
          </a:xfrm>
          <a:prstGeom prst="rect">
            <a:avLst/>
          </a:prstGeom>
          <a:noFill/>
        </p:spPr>
        <p:txBody>
          <a:bodyPr wrap="square" rtlCol="0">
            <a:spAutoFit/>
          </a:bodyPr>
          <a:lstStyle/>
          <a:p>
            <a:r>
              <a:rPr lang="en-US" altLang="zh-CN" sz="9600">
                <a:solidFill>
                  <a:schemeClr val="accent5"/>
                </a:solidFill>
              </a:rPr>
              <a:t>......</a:t>
            </a:r>
            <a:endParaRPr lang="en-US" altLang="zh-CN" sz="9600">
              <a:solidFill>
                <a:schemeClr val="accent5"/>
              </a:solidFill>
            </a:endParaRPr>
          </a:p>
        </p:txBody>
      </p:sp>
      <p:sp>
        <p:nvSpPr>
          <p:cNvPr id="30" name="圆角矩形 29"/>
          <p:cNvSpPr/>
          <p:nvPr/>
        </p:nvSpPr>
        <p:spPr>
          <a:xfrm>
            <a:off x="2407285" y="5187950"/>
            <a:ext cx="9120505" cy="138430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ea typeface="+mn-lt"/>
                <a:cs typeface="+mn-lt"/>
                <a:sym typeface="+mn-ea"/>
              </a:rPr>
              <a:t>由三条或三条以上的线段首尾顺次连接所组成的封闭图形叫做多边形。除了三角形，有几条边就叫几边形。</a:t>
            </a:r>
            <a:endParaRPr lang="zh-CN" altLang="en-US" sz="2800" dirty="0">
              <a:solidFill>
                <a:schemeClr val="bg1"/>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2" grpId="0"/>
      <p:bldP spid="3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055" y="490855"/>
            <a:ext cx="6630670" cy="583565"/>
          </a:xfrm>
          <a:prstGeom prst="rect">
            <a:avLst/>
          </a:prstGeom>
          <a:noFill/>
        </p:spPr>
        <p:txBody>
          <a:bodyPr wrap="square" rtlCol="0">
            <a:spAutoFit/>
          </a:bodyPr>
          <a:lstStyle/>
          <a:p>
            <a:r>
              <a:rPr lang="zh-CN" altLang="en-US" sz="3200" b="1" dirty="0"/>
              <a:t>借鉴三角形内角和的研究方法：</a:t>
            </a:r>
            <a:endParaRPr lang="zh-CN" altLang="en-US" sz="3200" b="1" dirty="0"/>
          </a:p>
        </p:txBody>
      </p:sp>
      <p:sp>
        <p:nvSpPr>
          <p:cNvPr id="6" name="圆角矩形 5"/>
          <p:cNvSpPr/>
          <p:nvPr/>
        </p:nvSpPr>
        <p:spPr>
          <a:xfrm>
            <a:off x="2636520" y="2780030"/>
            <a:ext cx="7633335" cy="338455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ea typeface="+mn-lt"/>
                <a:cs typeface="+mn-lt"/>
              </a:rPr>
              <a:t>我们量出三角形的内角和是</a:t>
            </a:r>
            <a:r>
              <a:rPr lang="en-US" altLang="zh-CN" sz="2800" dirty="0">
                <a:solidFill>
                  <a:schemeClr val="bg1"/>
                </a:solidFill>
                <a:ea typeface="+mn-lt"/>
                <a:cs typeface="+mn-lt"/>
              </a:rPr>
              <a:t>180</a:t>
            </a:r>
            <a:r>
              <a:rPr lang="en-US" altLang="zh-CN" sz="2800" dirty="0">
                <a:ea typeface="+mn-lt"/>
                <a:cs typeface="+mn-lt"/>
                <a:sym typeface="+mn-ea"/>
              </a:rPr>
              <a:t>°</a:t>
            </a:r>
            <a:r>
              <a:rPr lang="zh-CN" altLang="en-US" sz="2800" dirty="0">
                <a:ea typeface="+mn-lt"/>
                <a:cs typeface="+mn-lt"/>
                <a:sym typeface="+mn-ea"/>
              </a:rPr>
              <a:t>，量一量四边形的内角和试试看，是不是也有什么规律，并试试看能不能验证自己的想法吧！</a:t>
            </a:r>
            <a:endParaRPr lang="zh-CN" altLang="en-US" sz="2800" dirty="0">
              <a:solidFill>
                <a:schemeClr val="bg1"/>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矩形 24"/>
          <p:cNvSpPr/>
          <p:nvPr/>
        </p:nvSpPr>
        <p:spPr>
          <a:xfrm>
            <a:off x="6069965" y="1061720"/>
            <a:ext cx="5379085" cy="3464560"/>
          </a:xfrm>
          <a:prstGeom prst="rect">
            <a:avLst/>
          </a:prstGeom>
          <a:solidFill>
            <a:srgbClr val="FFFF99"/>
          </a:solidFill>
          <a:ln w="25400" cap="flat" cmpd="sng">
            <a:solidFill>
              <a:srgbClr val="FFC000"/>
            </a:solidFill>
            <a:prstDash val="solid"/>
            <a:miter/>
            <a:headEnd type="none" w="med" len="med"/>
            <a:tailEnd type="none" w="med" len="med"/>
          </a:ln>
        </p:spPr>
        <p:txBody>
          <a:bodyPr anchor="ctr"/>
          <a:lstStyle/>
          <a:p>
            <a:pPr algn="ctr"/>
            <a:endParaRPr lang="zh-CN" altLang="en-US" sz="2800" dirty="0">
              <a:solidFill>
                <a:srgbClr val="FFFFFF"/>
              </a:solidFill>
              <a:ea typeface="+mn-lt"/>
            </a:endParaRPr>
          </a:p>
        </p:txBody>
      </p:sp>
      <p:sp>
        <p:nvSpPr>
          <p:cNvPr id="246787" name="矩形 19"/>
          <p:cNvSpPr/>
          <p:nvPr/>
        </p:nvSpPr>
        <p:spPr>
          <a:xfrm>
            <a:off x="692785" y="1071245"/>
            <a:ext cx="5379085" cy="3450590"/>
          </a:xfrm>
          <a:prstGeom prst="rect">
            <a:avLst/>
          </a:prstGeom>
          <a:solidFill>
            <a:srgbClr val="FFFF99"/>
          </a:solidFill>
          <a:ln w="25400" cap="flat" cmpd="sng">
            <a:solidFill>
              <a:srgbClr val="FFC000"/>
            </a:solidFill>
            <a:prstDash val="solid"/>
            <a:miter/>
            <a:headEnd type="none" w="med" len="med"/>
            <a:tailEnd type="none" w="med" len="med"/>
          </a:ln>
        </p:spPr>
        <p:txBody>
          <a:bodyPr anchor="ctr"/>
          <a:lstStyle/>
          <a:p>
            <a:pPr algn="ctr"/>
            <a:endParaRPr lang="zh-CN" altLang="en-US" sz="2800" dirty="0">
              <a:solidFill>
                <a:srgbClr val="FFFFFF"/>
              </a:solidFill>
              <a:ea typeface="+mn-lt"/>
            </a:endParaRPr>
          </a:p>
        </p:txBody>
      </p:sp>
      <p:sp>
        <p:nvSpPr>
          <p:cNvPr id="246794" name="圆角矩形标注 20"/>
          <p:cNvSpPr/>
          <p:nvPr/>
        </p:nvSpPr>
        <p:spPr>
          <a:xfrm>
            <a:off x="2158365" y="1209675"/>
            <a:ext cx="3791585" cy="1264920"/>
          </a:xfrm>
          <a:prstGeom prst="wedgeRoundRectCallout">
            <a:avLst>
              <a:gd name="adj1" fmla="val -55347"/>
              <a:gd name="adj2" fmla="val 1463"/>
              <a:gd name="adj3" fmla="val 16667"/>
            </a:avLst>
          </a:prstGeom>
          <a:solidFill>
            <a:srgbClr val="DCE6F2"/>
          </a:solidFill>
          <a:ln w="25400" cap="flat" cmpd="sng">
            <a:solidFill>
              <a:srgbClr val="558ED5"/>
            </a:solidFill>
            <a:prstDash val="solid"/>
            <a:miter/>
            <a:headEnd type="none" w="med" len="med"/>
            <a:tailEnd type="none" w="med" len="med"/>
          </a:ln>
        </p:spPr>
        <p:txBody>
          <a:bodyPr anchor="ctr"/>
          <a:lstStyle/>
          <a:p>
            <a:pPr fontAlgn="auto">
              <a:lnSpc>
                <a:spcPct val="150000"/>
              </a:lnSpc>
            </a:pPr>
            <a:r>
              <a:rPr lang="zh-CN" altLang="en-US" sz="2800" dirty="0">
                <a:ea typeface="+mn-lt"/>
              </a:rPr>
              <a:t>先量出每个角的度数，再求和。是</a:t>
            </a:r>
            <a:r>
              <a:rPr lang="en-US" altLang="zh-CN" sz="2800" dirty="0">
                <a:ea typeface="+mn-lt"/>
                <a:cs typeface="+mn-lt"/>
                <a:sym typeface="+mn-ea"/>
              </a:rPr>
              <a:t>360°</a:t>
            </a:r>
            <a:r>
              <a:rPr lang="zh-CN" altLang="en-US" sz="2800" dirty="0">
                <a:ea typeface="+mn-lt"/>
                <a:cs typeface="+mn-lt"/>
                <a:sym typeface="+mn-ea"/>
              </a:rPr>
              <a:t>。</a:t>
            </a:r>
            <a:endParaRPr lang="zh-CN" altLang="en-US" sz="2800" dirty="0">
              <a:ea typeface="+mn-lt"/>
              <a:cs typeface="+mn-lt"/>
              <a:sym typeface="+mn-ea"/>
            </a:endParaRPr>
          </a:p>
        </p:txBody>
      </p:sp>
      <p:sp>
        <p:nvSpPr>
          <p:cNvPr id="246795" name="圆角矩形标注 21"/>
          <p:cNvSpPr/>
          <p:nvPr/>
        </p:nvSpPr>
        <p:spPr>
          <a:xfrm>
            <a:off x="6159500" y="1175385"/>
            <a:ext cx="3959225" cy="1492250"/>
          </a:xfrm>
          <a:prstGeom prst="wedgeRoundRectCallout">
            <a:avLst>
              <a:gd name="adj1" fmla="val 53111"/>
              <a:gd name="adj2" fmla="val -13093"/>
              <a:gd name="adj3" fmla="val 16667"/>
            </a:avLst>
          </a:prstGeom>
          <a:solidFill>
            <a:srgbClr val="E6E0EC"/>
          </a:solidFill>
          <a:ln w="25400" cap="flat" cmpd="sng">
            <a:solidFill>
              <a:srgbClr val="604A7B"/>
            </a:solidFill>
            <a:prstDash val="solid"/>
            <a:miter/>
            <a:headEnd type="none" w="med" len="med"/>
            <a:tailEnd type="none" w="med" len="med"/>
          </a:ln>
        </p:spPr>
        <p:txBody>
          <a:bodyPr anchor="ctr"/>
          <a:lstStyle/>
          <a:p>
            <a:pPr fontAlgn="auto">
              <a:lnSpc>
                <a:spcPct val="150000"/>
              </a:lnSpc>
            </a:pPr>
            <a:r>
              <a:rPr lang="zh-CN" altLang="en-US" sz="2800" dirty="0">
                <a:ea typeface="+mn-lt"/>
                <a:cs typeface="+mn-lt"/>
              </a:rPr>
              <a:t>把四边形分成</a:t>
            </a:r>
            <a:r>
              <a:rPr lang="en-US" altLang="zh-CN" sz="2800" dirty="0">
                <a:ea typeface="+mn-lt"/>
                <a:cs typeface="+mn-lt"/>
              </a:rPr>
              <a:t>2</a:t>
            </a:r>
            <a:r>
              <a:rPr lang="zh-CN" altLang="en-US" sz="2800" dirty="0">
                <a:ea typeface="+mn-lt"/>
                <a:cs typeface="+mn-lt"/>
              </a:rPr>
              <a:t>个三角形，算出内角和是</a:t>
            </a:r>
            <a:r>
              <a:rPr lang="en-US" altLang="zh-CN" sz="2800" dirty="0">
                <a:ea typeface="+mn-lt"/>
                <a:cs typeface="+mn-lt"/>
              </a:rPr>
              <a:t>360°</a:t>
            </a:r>
            <a:r>
              <a:rPr lang="zh-CN" altLang="en-US" sz="2800" dirty="0">
                <a:ea typeface="+mn-lt"/>
                <a:cs typeface="+mn-lt"/>
              </a:rPr>
              <a:t>。</a:t>
            </a:r>
            <a:endParaRPr lang="zh-CN" altLang="en-US" sz="2800" dirty="0">
              <a:ea typeface="+mn-lt"/>
              <a:cs typeface="+mn-lt"/>
            </a:endParaRPr>
          </a:p>
        </p:txBody>
      </p:sp>
      <p:pic>
        <p:nvPicPr>
          <p:cNvPr id="246796" name="Picture 17"/>
          <p:cNvPicPr>
            <a:picLocks noChangeAspect="1"/>
          </p:cNvPicPr>
          <p:nvPr/>
        </p:nvPicPr>
        <p:blipFill>
          <a:blip r:embed="rId1">
            <a:clrChange>
              <a:clrFrom>
                <a:srgbClr val="FFFCCC"/>
              </a:clrFrom>
              <a:clrTo>
                <a:srgbClr val="FFFCCC">
                  <a:alpha val="0"/>
                </a:srgbClr>
              </a:clrTo>
            </a:clrChange>
          </a:blip>
          <a:stretch>
            <a:fillRect/>
          </a:stretch>
        </p:blipFill>
        <p:spPr>
          <a:xfrm>
            <a:off x="692785" y="2560320"/>
            <a:ext cx="3799840" cy="2136775"/>
          </a:xfrm>
          <a:prstGeom prst="rect">
            <a:avLst/>
          </a:prstGeom>
          <a:noFill/>
          <a:ln w="9525">
            <a:noFill/>
          </a:ln>
        </p:spPr>
      </p:pic>
      <p:pic>
        <p:nvPicPr>
          <p:cNvPr id="246797" name="Picture 18"/>
          <p:cNvPicPr>
            <a:picLocks noChangeAspect="1"/>
          </p:cNvPicPr>
          <p:nvPr/>
        </p:nvPicPr>
        <p:blipFill>
          <a:blip r:embed="rId2">
            <a:clrChange>
              <a:clrFrom>
                <a:srgbClr val="FFFCCC"/>
              </a:clrFrom>
              <a:clrTo>
                <a:srgbClr val="FFFCCC">
                  <a:alpha val="0"/>
                </a:srgbClr>
              </a:clrTo>
            </a:clrChange>
          </a:blip>
          <a:stretch>
            <a:fillRect/>
          </a:stretch>
        </p:blipFill>
        <p:spPr>
          <a:xfrm>
            <a:off x="6088380" y="2679700"/>
            <a:ext cx="3298825" cy="1824355"/>
          </a:xfrm>
          <a:prstGeom prst="rect">
            <a:avLst/>
          </a:prstGeom>
          <a:noFill/>
          <a:ln w="9525">
            <a:noFill/>
          </a:ln>
        </p:spPr>
      </p:pic>
      <p:sp>
        <p:nvSpPr>
          <p:cNvPr id="30" name="圆角矩形 29"/>
          <p:cNvSpPr/>
          <p:nvPr/>
        </p:nvSpPr>
        <p:spPr>
          <a:xfrm>
            <a:off x="2826385" y="5099050"/>
            <a:ext cx="7866380" cy="138430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ea typeface="+mn-lt"/>
                <a:cs typeface="+mn-lt"/>
                <a:sym typeface="+mn-ea"/>
              </a:rPr>
              <a:t>接下来，五边形你准备怎么研究呢？六边形呢？量一量，分一分吧！</a:t>
            </a:r>
            <a:endParaRPr lang="zh-CN" altLang="en-US" sz="2800" dirty="0">
              <a:solidFill>
                <a:schemeClr val="bg1"/>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6787"/>
                                        </p:tgtEl>
                                        <p:attrNameLst>
                                          <p:attrName>style.visibility</p:attrName>
                                        </p:attrNameLst>
                                      </p:cBhvr>
                                      <p:to>
                                        <p:strVal val="visible"/>
                                      </p:to>
                                    </p:set>
                                    <p:animEffect transition="in" filter="wipe(down)">
                                      <p:cBhvr>
                                        <p:cTn id="7" dur="500"/>
                                        <p:tgtEl>
                                          <p:spTgt spid="24678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6794"/>
                                        </p:tgtEl>
                                        <p:attrNameLst>
                                          <p:attrName>style.visibility</p:attrName>
                                        </p:attrNameLst>
                                      </p:cBhvr>
                                      <p:to>
                                        <p:strVal val="visible"/>
                                      </p:to>
                                    </p:set>
                                    <p:animEffect transition="in" filter="wipe(down)">
                                      <p:cBhvr>
                                        <p:cTn id="10" dur="500"/>
                                        <p:tgtEl>
                                          <p:spTgt spid="24679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46796"/>
                                        </p:tgtEl>
                                        <p:attrNameLst>
                                          <p:attrName>style.visibility</p:attrName>
                                        </p:attrNameLst>
                                      </p:cBhvr>
                                      <p:to>
                                        <p:strVal val="visible"/>
                                      </p:to>
                                    </p:set>
                                    <p:animEffect transition="in" filter="wipe(down)">
                                      <p:cBhvr>
                                        <p:cTn id="15" dur="500"/>
                                        <p:tgtEl>
                                          <p:spTgt spid="24679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6795"/>
                                        </p:tgtEl>
                                        <p:attrNameLst>
                                          <p:attrName>style.visibility</p:attrName>
                                        </p:attrNameLst>
                                      </p:cBhvr>
                                      <p:to>
                                        <p:strVal val="visible"/>
                                      </p:to>
                                    </p:set>
                                    <p:animEffect transition="in" filter="wipe(down)">
                                      <p:cBhvr>
                                        <p:cTn id="20" dur="500"/>
                                        <p:tgtEl>
                                          <p:spTgt spid="24679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6786"/>
                                        </p:tgtEl>
                                        <p:attrNameLst>
                                          <p:attrName>style.visibility</p:attrName>
                                        </p:attrNameLst>
                                      </p:cBhvr>
                                      <p:to>
                                        <p:strVal val="visible"/>
                                      </p:to>
                                    </p:set>
                                    <p:animEffect transition="in" filter="wipe(down)">
                                      <p:cBhvr>
                                        <p:cTn id="23" dur="500"/>
                                        <p:tgtEl>
                                          <p:spTgt spid="24678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46797"/>
                                        </p:tgtEl>
                                        <p:attrNameLst>
                                          <p:attrName>style.visibility</p:attrName>
                                        </p:attrNameLst>
                                      </p:cBhvr>
                                      <p:to>
                                        <p:strVal val="visible"/>
                                      </p:to>
                                    </p:set>
                                    <p:animEffect transition="in" filter="wipe(down)">
                                      <p:cBhvr>
                                        <p:cTn id="28" dur="500"/>
                                        <p:tgtEl>
                                          <p:spTgt spid="24679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6" grpId="0" bldLvl="0" animBg="1"/>
      <p:bldP spid="246787" grpId="0" bldLvl="0" animBg="1"/>
      <p:bldP spid="246794" grpId="0" bldLvl="0" animBg="1"/>
      <p:bldP spid="246795" grpId="0" bldLvl="0" animBg="1"/>
      <p:bldP spid="3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636520" y="2373630"/>
            <a:ext cx="7633335" cy="338455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ea typeface="+mn-lt"/>
                <a:cs typeface="+mn-lt"/>
              </a:rPr>
              <a:t>你得到结果了吗？是不是五边形</a:t>
            </a:r>
            <a:r>
              <a:rPr lang="en-US" altLang="zh-CN" sz="2800" dirty="0">
                <a:solidFill>
                  <a:schemeClr val="bg1"/>
                </a:solidFill>
                <a:ea typeface="+mn-lt"/>
                <a:cs typeface="+mn-lt"/>
              </a:rPr>
              <a:t>54</a:t>
            </a:r>
            <a:r>
              <a:rPr lang="en-US" altLang="zh-CN" sz="2800" dirty="0">
                <a:ea typeface="+mn-lt"/>
                <a:cs typeface="+mn-lt"/>
                <a:sym typeface="+mn-ea"/>
              </a:rPr>
              <a:t>0°</a:t>
            </a:r>
            <a:r>
              <a:rPr lang="zh-CN" altLang="en-US" sz="2800" dirty="0">
                <a:ea typeface="+mn-lt"/>
                <a:cs typeface="+mn-lt"/>
                <a:sym typeface="+mn-ea"/>
              </a:rPr>
              <a:t>、六边形</a:t>
            </a:r>
            <a:r>
              <a:rPr lang="en-US" altLang="zh-CN" sz="2800" dirty="0">
                <a:ea typeface="+mn-lt"/>
                <a:cs typeface="+mn-lt"/>
                <a:sym typeface="+mn-ea"/>
              </a:rPr>
              <a:t>720°</a:t>
            </a:r>
            <a:r>
              <a:rPr lang="zh-CN" altLang="en-US" sz="2800" dirty="0">
                <a:ea typeface="+mn-lt"/>
                <a:cs typeface="+mn-lt"/>
                <a:sym typeface="+mn-ea"/>
              </a:rPr>
              <a:t>？量的话，会有一些误差，所以我们在后续的研究中更加倾向于分割、计算！</a:t>
            </a:r>
            <a:endParaRPr lang="zh-CN" altLang="en-US" sz="2800" dirty="0">
              <a:solidFill>
                <a:schemeClr val="bg1"/>
              </a:solidFill>
              <a:ea typeface="+mn-lt"/>
              <a:cs typeface="+mn-lt"/>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2.xml><?xml version="1.0" encoding="utf-8"?>
<p:tagLst xmlns:p="http://schemas.openxmlformats.org/presentationml/2006/main">
  <p:tag name="KSO_WPP_MARK_KEY" val="e06829eb-4b36-4ec8-ab3a-c24a885346f1"/>
  <p:tag name="COMMONDATA" val="eyJoZGlkIjoiNTEwZDYwYjA4ODUyYzA2MmI0M2EzZjhhMWY0NWI4YWEifQ=="/>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1973</Words>
  <Application>WPS 演示</Application>
  <PresentationFormat>自定义</PresentationFormat>
  <Paragraphs>286</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Wingdings</vt:lpstr>
      <vt:lpstr>微软雅黑</vt:lpstr>
      <vt:lpstr>楷体</vt:lpstr>
      <vt:lpstr>Arial Unicode MS</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87</cp:revision>
  <dcterms:created xsi:type="dcterms:W3CDTF">2019-05-20T10:58:00Z</dcterms:created>
  <dcterms:modified xsi:type="dcterms:W3CDTF">2023-02-07T03:37:08Z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16D8DDE2566A430DA2F372C2956C6C0D</vt:lpwstr>
  </property>
</Properties>
</file>