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30" r:id="rId3"/>
    <p:sldId id="468" r:id="rId4"/>
    <p:sldId id="394" r:id="rId5"/>
    <p:sldId id="450" r:id="rId6"/>
    <p:sldId id="466" r:id="rId7"/>
    <p:sldId id="326" r:id="rId8"/>
    <p:sldId id="422" r:id="rId9"/>
    <p:sldId id="453" r:id="rId10"/>
    <p:sldId id="452" r:id="rId11"/>
    <p:sldId id="454" r:id="rId12"/>
    <p:sldId id="447" r:id="rId13"/>
    <p:sldId id="396" r:id="rId14"/>
    <p:sldId id="415" r:id="rId15"/>
    <p:sldId id="467" r:id="rId16"/>
    <p:sldId id="469" r:id="rId17"/>
    <p:sldId id="426" r:id="rId18"/>
    <p:sldId id="339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4D4"/>
    <a:srgbClr val="9B13AB"/>
    <a:srgbClr val="3EF5F8"/>
    <a:srgbClr val="08C9CC"/>
    <a:srgbClr val="CC89FC"/>
    <a:srgbClr val="01D757"/>
    <a:srgbClr val="0FF92B"/>
    <a:srgbClr val="0BAAFD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10" d="100"/>
          <a:sy n="110" d="100"/>
        </p:scale>
        <p:origin x="-558" y="-72"/>
      </p:cViewPr>
      <p:guideLst>
        <p:guide orient="horz" pos="2316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.png"/><Relationship Id="rId5" Type="http://schemas.openxmlformats.org/officeDocument/2006/relationships/image" Target="../media/image22.GI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1.tiff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4193" y="5650152"/>
            <a:ext cx="1136899" cy="23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317" y="-145143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8" y="4794856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56377" y="3498233"/>
            <a:ext cx="1907071" cy="1749643"/>
          </a:xfrm>
          <a:prstGeom prst="rect">
            <a:avLst/>
          </a:prstGeom>
          <a:noFill/>
        </p:spPr>
      </p:pic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1" name="TextBox 8"/>
          <p:cNvSpPr txBox="1"/>
          <p:nvPr/>
        </p:nvSpPr>
        <p:spPr>
          <a:xfrm>
            <a:off x="1" y="2114552"/>
            <a:ext cx="12148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数对确定位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置</a:t>
            </a:r>
            <a:endParaRPr lang="zh-CN" altLang="en-US" sz="7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765434" y="270261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江苏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305479" y="800735"/>
          <a:ext cx="3581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</a:tblGrid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 flipV="1">
            <a:off x="8047744" y="781686"/>
            <a:ext cx="0" cy="480484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7"/>
          <p:cNvSpPr txBox="1"/>
          <p:nvPr/>
        </p:nvSpPr>
        <p:spPr>
          <a:xfrm>
            <a:off x="3896960" y="31671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896960" y="27988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3896960" y="242845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3896960" y="2058037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3896960" y="1687621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3896960" y="131720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3896960" y="9467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3896960" y="5763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1" name="TextBox 47"/>
          <p:cNvSpPr txBox="1"/>
          <p:nvPr/>
        </p:nvSpPr>
        <p:spPr>
          <a:xfrm>
            <a:off x="3896960" y="35375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82811" y="2604137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6"/>
          <p:cNvSpPr/>
          <p:nvPr/>
        </p:nvSpPr>
        <p:spPr>
          <a:xfrm>
            <a:off x="4466345" y="2726902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书报亭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82811" y="1507704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51"/>
          <p:cNvSpPr/>
          <p:nvPr/>
        </p:nvSpPr>
        <p:spPr>
          <a:xfrm>
            <a:off x="4362627" y="1630468"/>
            <a:ext cx="1114408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儿童乐园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62311" y="1124588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53"/>
          <p:cNvSpPr/>
          <p:nvPr/>
        </p:nvSpPr>
        <p:spPr>
          <a:xfrm>
            <a:off x="5450594" y="1245235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盆景园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762927" y="1497121"/>
            <a:ext cx="61384" cy="67733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55"/>
          <p:cNvSpPr/>
          <p:nvPr/>
        </p:nvSpPr>
        <p:spPr>
          <a:xfrm>
            <a:off x="6417912" y="16156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草坪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472011" y="2206204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矩形 57"/>
          <p:cNvSpPr/>
          <p:nvPr/>
        </p:nvSpPr>
        <p:spPr>
          <a:xfrm>
            <a:off x="7126994" y="2324735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假山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12178" y="2957621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59"/>
          <p:cNvSpPr/>
          <p:nvPr/>
        </p:nvSpPr>
        <p:spPr>
          <a:xfrm>
            <a:off x="6767161" y="30761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水池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58079" y="2957621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61"/>
          <p:cNvSpPr/>
          <p:nvPr/>
        </p:nvSpPr>
        <p:spPr>
          <a:xfrm>
            <a:off x="5713061" y="30761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饭店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48995" y="3306870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63"/>
          <p:cNvSpPr/>
          <p:nvPr/>
        </p:nvSpPr>
        <p:spPr>
          <a:xfrm>
            <a:off x="5003980" y="33555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大门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813359" y="351157"/>
            <a:ext cx="46839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北</a:t>
            </a:r>
            <a:endParaRPr kumimoji="0" lang="zh-CN" altLang="en-US" sz="2200" b="1" kern="1200" cap="none" spc="0" normalizeH="0" baseline="0" noProof="0" dirty="0">
              <a:solidFill>
                <a:schemeClr val="tx2">
                  <a:lumMod val="60000"/>
                  <a:lumOff val="4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477986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48168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1555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4941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873082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622444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5736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69462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3060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617215" y="3727029"/>
            <a:ext cx="4924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25221" y="5310506"/>
            <a:ext cx="105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草坪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2183131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2220597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3398520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691891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95417" y="5310505"/>
            <a:ext cx="1308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假山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右大括号 59"/>
          <p:cNvSpPr/>
          <p:nvPr/>
        </p:nvSpPr>
        <p:spPr>
          <a:xfrm flipH="1">
            <a:off x="7540626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78091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右大括号 61"/>
          <p:cNvSpPr/>
          <p:nvPr/>
        </p:nvSpPr>
        <p:spPr>
          <a:xfrm>
            <a:off x="8756016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049386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  <p:bldP spid="40" grpId="0" bldLvl="0" animBg="1"/>
      <p:bldP spid="41" grpId="0"/>
      <p:bldP spid="54" grpId="0"/>
      <p:bldP spid="54" grpId="1"/>
      <p:bldP spid="55" grpId="0" bldLvl="0" animBg="1"/>
      <p:bldP spid="55" grpId="1" animBg="1"/>
      <p:bldP spid="56" grpId="0"/>
      <p:bldP spid="56" grpId="1"/>
      <p:bldP spid="57" grpId="0" bldLvl="0" animBg="1"/>
      <p:bldP spid="57" grpId="1" animBg="1"/>
      <p:bldP spid="58" grpId="0"/>
      <p:bldP spid="58" grpId="1"/>
      <p:bldP spid="59" grpId="0"/>
      <p:bldP spid="59" grpId="1"/>
      <p:bldP spid="60" grpId="0" bldLvl="0" animBg="1"/>
      <p:bldP spid="60" grpId="1" animBg="1"/>
      <p:bldP spid="61" grpId="0"/>
      <p:bldP spid="61" grpId="1"/>
      <p:bldP spid="62" grpId="0" bldLvl="0" animBg="1"/>
      <p:bldP spid="62" grpId="1" animBg="1"/>
      <p:bldP spid="63" grpId="0"/>
      <p:bldP spid="6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24" name="60.jpg" descr="id:2147510664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196" y="327660"/>
            <a:ext cx="6278245" cy="4931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8171" y="3805556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(3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1)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5246" y="2719707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(2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3)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5246" y="1202057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(2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6)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7826" y="611507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(5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7)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67501" y="1125857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(7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6)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7151" y="2221232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(9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4)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5611" y="3237231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(5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2)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57086" y="3237231"/>
            <a:ext cx="133350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(8</a:t>
            </a:r>
            <a:r>
              <a:rPr lang="zh-CN" alt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sz="2400" b="1">
                <a:solidFill>
                  <a:srgbClr val="3F34D4"/>
                </a:solidFill>
                <a:latin typeface="+mn-ea"/>
                <a:cs typeface="+mn-ea"/>
                <a:sym typeface="+mn-ea"/>
              </a:rPr>
              <a:t>2)</a:t>
            </a:r>
            <a:endParaRPr lang="en-US" altLang="en-US" sz="2400" b="1">
              <a:solidFill>
                <a:srgbClr val="3F34D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41881" y="5519421"/>
            <a:ext cx="756475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表示同一列上两个场所数对的第一个数相同，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表示同一行上两个场所数对的第二个数相同。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347"/>
            <a:ext cx="3715189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390652"/>
            <a:ext cx="10281285" cy="24949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443356"/>
            <a:ext cx="9650731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方格图中的每一个点都可以用数对来表示。数对中的第一个数相同,所表示的物体位置在同一列;数对中的第二个数相同,所表示的物体位置在同一行。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 10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117" y="4085590"/>
            <a:ext cx="6504305" cy="2550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3080" y="4311016"/>
            <a:ext cx="6049011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要用数对把位标，弄清行列很重要。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竖排为列横排行，列先行后不能调。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一个位置一括号，逗号分隔标明了。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9460" y="3825877"/>
            <a:ext cx="3129280" cy="5835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9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296547"/>
            <a:ext cx="2076451" cy="561975"/>
          </a:xfrm>
          <a:prstGeom prst="rect">
            <a:avLst/>
          </a:prstGeom>
        </p:spPr>
      </p:pic>
      <p:sp>
        <p:nvSpPr>
          <p:cNvPr id="115715" name="文本框 115714"/>
          <p:cNvSpPr txBox="1"/>
          <p:nvPr/>
        </p:nvSpPr>
        <p:spPr>
          <a:xfrm>
            <a:off x="263672" y="858556"/>
            <a:ext cx="950265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下面是实验小学所在街区的平面图。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1701" y="2005013"/>
            <a:ext cx="4618039" cy="3660775"/>
            <a:chOff x="1296" y="1359"/>
            <a:chExt cx="2909" cy="2306"/>
          </a:xfrm>
        </p:grpSpPr>
        <p:grpSp>
          <p:nvGrpSpPr>
            <p:cNvPr id="7" name="组合 6"/>
            <p:cNvGrpSpPr/>
            <p:nvPr/>
          </p:nvGrpSpPr>
          <p:grpSpPr>
            <a:xfrm>
              <a:off x="1296" y="1369"/>
              <a:ext cx="2909" cy="2287"/>
              <a:chOff x="1152" y="1271"/>
              <a:chExt cx="3776" cy="2459"/>
            </a:xfrm>
          </p:grpSpPr>
          <p:sp>
            <p:nvSpPr>
              <p:cNvPr id="9" name="直接连接符 8"/>
              <p:cNvSpPr/>
              <p:nvPr/>
            </p:nvSpPr>
            <p:spPr>
              <a:xfrm>
                <a:off x="1152" y="1271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" name="直接连接符 9"/>
              <p:cNvSpPr/>
              <p:nvPr/>
            </p:nvSpPr>
            <p:spPr>
              <a:xfrm>
                <a:off x="1152" y="1578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" name="直接连接符 10"/>
              <p:cNvSpPr/>
              <p:nvPr/>
            </p:nvSpPr>
            <p:spPr>
              <a:xfrm>
                <a:off x="1152" y="1885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" name="直接连接符 11"/>
              <p:cNvSpPr/>
              <p:nvPr/>
            </p:nvSpPr>
            <p:spPr>
              <a:xfrm>
                <a:off x="1152" y="2193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" name="直接连接符 12"/>
              <p:cNvSpPr/>
              <p:nvPr/>
            </p:nvSpPr>
            <p:spPr>
              <a:xfrm>
                <a:off x="1152" y="2500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" name="直接连接符 13"/>
              <p:cNvSpPr/>
              <p:nvPr/>
            </p:nvSpPr>
            <p:spPr>
              <a:xfrm>
                <a:off x="1152" y="2807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直接连接符 14"/>
              <p:cNvSpPr/>
              <p:nvPr/>
            </p:nvSpPr>
            <p:spPr>
              <a:xfrm>
                <a:off x="1152" y="3115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" name="直接连接符 15"/>
              <p:cNvSpPr/>
              <p:nvPr/>
            </p:nvSpPr>
            <p:spPr>
              <a:xfrm>
                <a:off x="1152" y="3422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" name="直接连接符 16"/>
              <p:cNvSpPr/>
              <p:nvPr/>
            </p:nvSpPr>
            <p:spPr>
              <a:xfrm>
                <a:off x="1152" y="3730"/>
                <a:ext cx="3776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" name="组合 17"/>
            <p:cNvGrpSpPr/>
            <p:nvPr/>
          </p:nvGrpSpPr>
          <p:grpSpPr>
            <a:xfrm>
              <a:off x="1296" y="1359"/>
              <a:ext cx="2904" cy="2306"/>
              <a:chOff x="1152" y="1260"/>
              <a:chExt cx="3342" cy="2450"/>
            </a:xfrm>
          </p:grpSpPr>
          <p:sp>
            <p:nvSpPr>
              <p:cNvPr id="19" name="直接连接符 18"/>
              <p:cNvSpPr/>
              <p:nvPr/>
            </p:nvSpPr>
            <p:spPr>
              <a:xfrm>
                <a:off x="1152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" name="直接连接符 19"/>
              <p:cNvSpPr/>
              <p:nvPr/>
            </p:nvSpPr>
            <p:spPr>
              <a:xfrm>
                <a:off x="1484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" name="直接连接符 20"/>
              <p:cNvSpPr/>
              <p:nvPr/>
            </p:nvSpPr>
            <p:spPr>
              <a:xfrm>
                <a:off x="1816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" name="直接连接符 21"/>
              <p:cNvSpPr/>
              <p:nvPr/>
            </p:nvSpPr>
            <p:spPr>
              <a:xfrm>
                <a:off x="2149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" name="直接连接符 22"/>
              <p:cNvSpPr/>
              <p:nvPr/>
            </p:nvSpPr>
            <p:spPr>
              <a:xfrm>
                <a:off x="2481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" name="直接连接符 23"/>
              <p:cNvSpPr/>
              <p:nvPr/>
            </p:nvSpPr>
            <p:spPr>
              <a:xfrm>
                <a:off x="2814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" name="直接连接符 24"/>
              <p:cNvSpPr/>
              <p:nvPr/>
            </p:nvSpPr>
            <p:spPr>
              <a:xfrm>
                <a:off x="3146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" name="直接连接符 25"/>
              <p:cNvSpPr/>
              <p:nvPr/>
            </p:nvSpPr>
            <p:spPr>
              <a:xfrm>
                <a:off x="3478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" name="直接连接符 26"/>
              <p:cNvSpPr/>
              <p:nvPr/>
            </p:nvSpPr>
            <p:spPr>
              <a:xfrm>
                <a:off x="4143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" name="直接连接符 27"/>
              <p:cNvSpPr/>
              <p:nvPr/>
            </p:nvSpPr>
            <p:spPr>
              <a:xfrm>
                <a:off x="3811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" name="直接连接符 28"/>
              <p:cNvSpPr/>
              <p:nvPr/>
            </p:nvSpPr>
            <p:spPr>
              <a:xfrm>
                <a:off x="4476" y="1260"/>
                <a:ext cx="18" cy="245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15740" name="组合 115739"/>
          <p:cNvGrpSpPr/>
          <p:nvPr/>
        </p:nvGrpSpPr>
        <p:grpSpPr>
          <a:xfrm>
            <a:off x="1147763" y="5680388"/>
            <a:ext cx="4787900" cy="523875"/>
            <a:chOff x="1451" y="3559"/>
            <a:chExt cx="3016" cy="330"/>
          </a:xfrm>
        </p:grpSpPr>
        <p:sp>
          <p:nvSpPr>
            <p:cNvPr id="115741" name="文本框 115740"/>
            <p:cNvSpPr txBox="1"/>
            <p:nvPr/>
          </p:nvSpPr>
          <p:spPr>
            <a:xfrm>
              <a:off x="1451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2" name="文本框 115741"/>
            <p:cNvSpPr txBox="1"/>
            <p:nvPr/>
          </p:nvSpPr>
          <p:spPr>
            <a:xfrm>
              <a:off x="1742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3" name="文本框 115742"/>
            <p:cNvSpPr txBox="1"/>
            <p:nvPr/>
          </p:nvSpPr>
          <p:spPr>
            <a:xfrm>
              <a:off x="2032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4" name="文本框 115743"/>
            <p:cNvSpPr txBox="1"/>
            <p:nvPr/>
          </p:nvSpPr>
          <p:spPr>
            <a:xfrm>
              <a:off x="2322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5" name="文本框 115744"/>
            <p:cNvSpPr txBox="1"/>
            <p:nvPr/>
          </p:nvSpPr>
          <p:spPr>
            <a:xfrm>
              <a:off x="2613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6" name="文本框 115745"/>
            <p:cNvSpPr txBox="1"/>
            <p:nvPr/>
          </p:nvSpPr>
          <p:spPr>
            <a:xfrm>
              <a:off x="2903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7" name="文本框 115746"/>
            <p:cNvSpPr txBox="1"/>
            <p:nvPr/>
          </p:nvSpPr>
          <p:spPr>
            <a:xfrm>
              <a:off x="3193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8" name="文本框 115747"/>
            <p:cNvSpPr txBox="1"/>
            <p:nvPr/>
          </p:nvSpPr>
          <p:spPr>
            <a:xfrm>
              <a:off x="3484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49" name="文本框 115748"/>
            <p:cNvSpPr txBox="1"/>
            <p:nvPr/>
          </p:nvSpPr>
          <p:spPr>
            <a:xfrm>
              <a:off x="3774" y="355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0" name="文本框 115749"/>
            <p:cNvSpPr txBox="1"/>
            <p:nvPr/>
          </p:nvSpPr>
          <p:spPr>
            <a:xfrm>
              <a:off x="4001" y="3559"/>
              <a:ext cx="46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13477" y="1701800"/>
            <a:ext cx="682625" cy="1220788"/>
            <a:chOff x="4777" y="1105"/>
            <a:chExt cx="430" cy="769"/>
          </a:xfrm>
        </p:grpSpPr>
        <p:sp>
          <p:nvSpPr>
            <p:cNvPr id="31" name="直接连接符 30"/>
            <p:cNvSpPr/>
            <p:nvPr/>
          </p:nvSpPr>
          <p:spPr>
            <a:xfrm flipV="1">
              <a:off x="4992" y="1490"/>
              <a:ext cx="0" cy="384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32" name="文本框 31"/>
            <p:cNvSpPr txBox="1"/>
            <p:nvPr/>
          </p:nvSpPr>
          <p:spPr>
            <a:xfrm>
              <a:off x="4777" y="1105"/>
              <a:ext cx="43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CC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</a:t>
              </a:r>
              <a:endParaRPr lang="zh-CN" altLang="en-US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1309688" y="4654550"/>
            <a:ext cx="173037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71650" y="5086350"/>
            <a:ext cx="173039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109914" y="2825750"/>
            <a:ext cx="173037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109914" y="3279775"/>
            <a:ext cx="173037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046539" y="3282950"/>
            <a:ext cx="173037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040188" y="4654550"/>
            <a:ext cx="173037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73138" y="4727576"/>
            <a:ext cx="8699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82951" y="2854326"/>
            <a:ext cx="12033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面粉厂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31913" y="5205414"/>
            <a:ext cx="123031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影剧院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84440" y="3328989"/>
            <a:ext cx="181133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实验小学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11513" y="4727576"/>
            <a:ext cx="14493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中国银行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859214" y="3359151"/>
            <a:ext cx="16573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马庄新村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981575" y="4654550"/>
            <a:ext cx="173039" cy="173038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78349" y="4727576"/>
            <a:ext cx="14414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糖城广场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752" name="组合 115751"/>
          <p:cNvGrpSpPr/>
          <p:nvPr/>
        </p:nvGrpSpPr>
        <p:grpSpPr>
          <a:xfrm>
            <a:off x="509271" y="1702118"/>
            <a:ext cx="546100" cy="4216400"/>
            <a:chOff x="982" y="1123"/>
            <a:chExt cx="344" cy="2656"/>
          </a:xfrm>
        </p:grpSpPr>
        <p:sp>
          <p:nvSpPr>
            <p:cNvPr id="115753" name="文本框 115752"/>
            <p:cNvSpPr txBox="1"/>
            <p:nvPr/>
          </p:nvSpPr>
          <p:spPr>
            <a:xfrm>
              <a:off x="982" y="3450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4" name="文本框 115753"/>
            <p:cNvSpPr txBox="1"/>
            <p:nvPr/>
          </p:nvSpPr>
          <p:spPr>
            <a:xfrm>
              <a:off x="982" y="3160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5" name="文本框 115754"/>
            <p:cNvSpPr txBox="1"/>
            <p:nvPr/>
          </p:nvSpPr>
          <p:spPr>
            <a:xfrm>
              <a:off x="982" y="2869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6" name="文本框 115755"/>
            <p:cNvSpPr txBox="1"/>
            <p:nvPr/>
          </p:nvSpPr>
          <p:spPr>
            <a:xfrm>
              <a:off x="982" y="2578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7" name="文本框 115756"/>
            <p:cNvSpPr txBox="1"/>
            <p:nvPr/>
          </p:nvSpPr>
          <p:spPr>
            <a:xfrm>
              <a:off x="982" y="1414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8" name="文本框 115757"/>
            <p:cNvSpPr txBox="1"/>
            <p:nvPr/>
          </p:nvSpPr>
          <p:spPr>
            <a:xfrm>
              <a:off x="982" y="1705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59" name="文本框 115758"/>
            <p:cNvSpPr txBox="1"/>
            <p:nvPr/>
          </p:nvSpPr>
          <p:spPr>
            <a:xfrm>
              <a:off x="982" y="1996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60" name="文本框 115759"/>
            <p:cNvSpPr txBox="1"/>
            <p:nvPr/>
          </p:nvSpPr>
          <p:spPr>
            <a:xfrm>
              <a:off x="982" y="2287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761" name="文本框 115760"/>
            <p:cNvSpPr txBox="1"/>
            <p:nvPr/>
          </p:nvSpPr>
          <p:spPr>
            <a:xfrm>
              <a:off x="988" y="1123"/>
              <a:ext cx="33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5714" name="文本框 115713"/>
          <p:cNvSpPr txBox="1"/>
          <p:nvPr/>
        </p:nvSpPr>
        <p:spPr>
          <a:xfrm>
            <a:off x="6896101" y="1259205"/>
            <a:ext cx="4975225" cy="3637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）用数对表示下面的位置。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面粉厂（        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实验小学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马庄新村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中国银行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糖城广场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96101" y="5007611"/>
            <a:ext cx="4975225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）数对（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1,2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）表示（        ），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数对（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2,1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）表示（            ）。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093076" y="2005331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14056" y="2626361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363586" y="3171191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363586" y="3766821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63586" y="4338321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245726" y="5173346"/>
            <a:ext cx="1122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书店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246360" y="5758181"/>
            <a:ext cx="127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影剧院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aphicFrame>
        <p:nvGraphicFramePr>
          <p:cNvPr id="90290" name="表格 90289"/>
          <p:cNvGraphicFramePr/>
          <p:nvPr/>
        </p:nvGraphicFramePr>
        <p:xfrm>
          <a:off x="1150939" y="639765"/>
          <a:ext cx="6096003" cy="5281613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33413"/>
                <a:gridCol w="565151"/>
                <a:gridCol w="630237"/>
                <a:gridCol w="609600"/>
                <a:gridCol w="642939"/>
                <a:gridCol w="576263"/>
              </a:tblGrid>
              <a:tr h="588963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237" name="文本框 90236"/>
          <p:cNvSpPr txBox="1"/>
          <p:nvPr/>
        </p:nvSpPr>
        <p:spPr>
          <a:xfrm>
            <a:off x="1036637" y="5981701"/>
            <a:ext cx="6858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chemeClr val="tx2"/>
                </a:solidFill>
                <a:latin typeface="Arial" panose="020B0604020202020204" pitchFamily="34" charset="0"/>
              </a:rPr>
              <a:t>0       1       2        3       4        5        6       7        8        9       10</a:t>
            </a:r>
            <a:endParaRPr lang="en-US" altLang="zh-CN" sz="18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90238" name="文本框 90237"/>
          <p:cNvSpPr txBox="1"/>
          <p:nvPr/>
        </p:nvSpPr>
        <p:spPr>
          <a:xfrm>
            <a:off x="665163" y="436564"/>
            <a:ext cx="5334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10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39" name="文本框 90238"/>
          <p:cNvSpPr txBox="1"/>
          <p:nvPr/>
        </p:nvSpPr>
        <p:spPr>
          <a:xfrm>
            <a:off x="808039" y="1012825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9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0" name="文本框 90239"/>
          <p:cNvSpPr txBox="1"/>
          <p:nvPr/>
        </p:nvSpPr>
        <p:spPr>
          <a:xfrm>
            <a:off x="808039" y="158115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8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1" name="文本框 90240"/>
          <p:cNvSpPr txBox="1"/>
          <p:nvPr/>
        </p:nvSpPr>
        <p:spPr>
          <a:xfrm>
            <a:off x="808039" y="2092325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7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2" name="文本框 90241"/>
          <p:cNvSpPr txBox="1"/>
          <p:nvPr/>
        </p:nvSpPr>
        <p:spPr>
          <a:xfrm>
            <a:off x="838200" y="259715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6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3" name="文本框 90242"/>
          <p:cNvSpPr txBox="1"/>
          <p:nvPr/>
        </p:nvSpPr>
        <p:spPr>
          <a:xfrm>
            <a:off x="838200" y="3165475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5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4" name="文本框 90243"/>
          <p:cNvSpPr txBox="1"/>
          <p:nvPr/>
        </p:nvSpPr>
        <p:spPr>
          <a:xfrm>
            <a:off x="808039" y="367665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4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5" name="文本框 90244"/>
          <p:cNvSpPr txBox="1"/>
          <p:nvPr/>
        </p:nvSpPr>
        <p:spPr>
          <a:xfrm>
            <a:off x="808039" y="4181475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3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6" name="文本框 90245"/>
          <p:cNvSpPr txBox="1"/>
          <p:nvPr/>
        </p:nvSpPr>
        <p:spPr>
          <a:xfrm>
            <a:off x="808039" y="4684713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2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47" name="文本框 90246"/>
          <p:cNvSpPr txBox="1"/>
          <p:nvPr/>
        </p:nvSpPr>
        <p:spPr>
          <a:xfrm>
            <a:off x="808039" y="5189538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1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grpSp>
        <p:nvGrpSpPr>
          <p:cNvPr id="90248" name="组合 90247"/>
          <p:cNvGrpSpPr/>
          <p:nvPr/>
        </p:nvGrpSpPr>
        <p:grpSpPr>
          <a:xfrm>
            <a:off x="1739900" y="4338638"/>
            <a:ext cx="1828800" cy="1066800"/>
            <a:chOff x="1200" y="2784"/>
            <a:chExt cx="1152" cy="672"/>
          </a:xfrm>
        </p:grpSpPr>
        <p:sp>
          <p:nvSpPr>
            <p:cNvPr id="90249" name="直接连接符 90248"/>
            <p:cNvSpPr/>
            <p:nvPr/>
          </p:nvSpPr>
          <p:spPr>
            <a:xfrm flipV="1">
              <a:off x="1200" y="2784"/>
              <a:ext cx="384" cy="67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0250" name="直接连接符 90249"/>
            <p:cNvSpPr/>
            <p:nvPr/>
          </p:nvSpPr>
          <p:spPr>
            <a:xfrm flipV="1">
              <a:off x="1200" y="3456"/>
              <a:ext cx="1152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0251" name="直接连接符 90250"/>
            <p:cNvSpPr/>
            <p:nvPr/>
          </p:nvSpPr>
          <p:spPr>
            <a:xfrm>
              <a:off x="1584" y="2784"/>
              <a:ext cx="768" cy="67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0252" name="文本框 90251"/>
          <p:cNvSpPr txBox="1"/>
          <p:nvPr/>
        </p:nvSpPr>
        <p:spPr>
          <a:xfrm>
            <a:off x="2133600" y="4014788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C (      ,    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53" name="文本框 90252"/>
          <p:cNvSpPr txBox="1"/>
          <p:nvPr/>
        </p:nvSpPr>
        <p:spPr>
          <a:xfrm>
            <a:off x="1270000" y="5410200"/>
            <a:ext cx="1219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A(</a:t>
            </a:r>
            <a:r>
              <a:rPr lang="en-US" altLang="zh-CN" sz="2000" b="1">
                <a:latin typeface="Arial" panose="020B0604020202020204" pitchFamily="34" charset="0"/>
              </a:rPr>
              <a:t>1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 , </a:t>
            </a:r>
            <a:r>
              <a:rPr lang="en-US" altLang="zh-CN" sz="2000" b="1">
                <a:latin typeface="Arial" panose="020B0604020202020204" pitchFamily="34" charset="0"/>
              </a:rPr>
              <a:t>1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 )</a:t>
            </a:r>
            <a:endParaRPr lang="en-US" altLang="zh-CN" sz="2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54" name="文本框 90253"/>
          <p:cNvSpPr txBox="1"/>
          <p:nvPr/>
        </p:nvSpPr>
        <p:spPr>
          <a:xfrm>
            <a:off x="2782888" y="5414964"/>
            <a:ext cx="1223963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B(    ,    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55" name="文本框 90254"/>
          <p:cNvSpPr txBox="1"/>
          <p:nvPr/>
        </p:nvSpPr>
        <p:spPr>
          <a:xfrm>
            <a:off x="2493963" y="4040189"/>
            <a:ext cx="8382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2     3 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sp>
        <p:nvSpPr>
          <p:cNvPr id="90256" name="文本框 90255"/>
          <p:cNvSpPr txBox="1"/>
          <p:nvPr/>
        </p:nvSpPr>
        <p:spPr>
          <a:xfrm>
            <a:off x="3041651" y="5421313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Arial" panose="020B0604020202020204" pitchFamily="34" charset="0"/>
              </a:rPr>
              <a:t>4     1</a:t>
            </a:r>
            <a:endParaRPr lang="en-US" altLang="zh-CN" sz="1800" b="1">
              <a:latin typeface="Arial" panose="020B0604020202020204" pitchFamily="34" charset="0"/>
            </a:endParaRPr>
          </a:p>
        </p:txBody>
      </p:sp>
      <p:grpSp>
        <p:nvGrpSpPr>
          <p:cNvPr id="90257" name="组合 90256"/>
          <p:cNvGrpSpPr/>
          <p:nvPr/>
        </p:nvGrpSpPr>
        <p:grpSpPr>
          <a:xfrm>
            <a:off x="4054475" y="4037013"/>
            <a:ext cx="2438400" cy="1747838"/>
            <a:chOff x="3024" y="2592"/>
            <a:chExt cx="1536" cy="1101"/>
          </a:xfrm>
        </p:grpSpPr>
        <p:sp>
          <p:nvSpPr>
            <p:cNvPr id="90258" name="文本框 90257"/>
            <p:cNvSpPr txBox="1"/>
            <p:nvPr/>
          </p:nvSpPr>
          <p:spPr>
            <a:xfrm>
              <a:off x="3360" y="2592"/>
              <a:ext cx="38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rPr>
                <a:t>C</a:t>
              </a:r>
              <a:endParaRPr lang="en-US" altLang="zh-CN" sz="18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259" name="组合 90258"/>
            <p:cNvGrpSpPr/>
            <p:nvPr/>
          </p:nvGrpSpPr>
          <p:grpSpPr>
            <a:xfrm>
              <a:off x="3024" y="2688"/>
              <a:ext cx="1536" cy="1005"/>
              <a:chOff x="3024" y="2688"/>
              <a:chExt cx="1536" cy="1005"/>
            </a:xfrm>
          </p:grpSpPr>
          <p:grpSp>
            <p:nvGrpSpPr>
              <p:cNvPr id="90260" name="组合 90259"/>
              <p:cNvGrpSpPr/>
              <p:nvPr/>
            </p:nvGrpSpPr>
            <p:grpSpPr>
              <a:xfrm>
                <a:off x="3120" y="2784"/>
                <a:ext cx="1152" cy="672"/>
                <a:chOff x="1200" y="2784"/>
                <a:chExt cx="1152" cy="672"/>
              </a:xfrm>
            </p:grpSpPr>
            <p:sp>
              <p:nvSpPr>
                <p:cNvPr id="90261" name="直接连接符 90260"/>
                <p:cNvSpPr/>
                <p:nvPr/>
              </p:nvSpPr>
              <p:spPr>
                <a:xfrm flipV="1">
                  <a:off x="1200" y="2784"/>
                  <a:ext cx="384" cy="6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0262" name="直接连接符 90261"/>
                <p:cNvSpPr/>
                <p:nvPr/>
              </p:nvSpPr>
              <p:spPr>
                <a:xfrm flipV="1">
                  <a:off x="1200" y="3456"/>
                  <a:ext cx="1152" cy="0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0263" name="直接连接符 90262"/>
                <p:cNvSpPr/>
                <p:nvPr/>
              </p:nvSpPr>
              <p:spPr>
                <a:xfrm>
                  <a:off x="1584" y="2784"/>
                  <a:ext cx="768" cy="6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0264" name="文本框 90263"/>
              <p:cNvSpPr txBox="1"/>
              <p:nvPr/>
            </p:nvSpPr>
            <p:spPr>
              <a:xfrm>
                <a:off x="3398" y="2688"/>
                <a:ext cx="11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endParaRPr sz="18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0265" name="文本框 90264"/>
              <p:cNvSpPr txBox="1"/>
              <p:nvPr/>
            </p:nvSpPr>
            <p:spPr>
              <a:xfrm>
                <a:off x="3024" y="3461"/>
                <a:ext cx="384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8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A</a:t>
                </a:r>
                <a:endPara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266" name="文本框 90265"/>
              <p:cNvSpPr txBox="1"/>
              <p:nvPr/>
            </p:nvSpPr>
            <p:spPr>
              <a:xfrm>
                <a:off x="4176" y="3461"/>
                <a:ext cx="384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8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B</a:t>
                </a:r>
                <a:endPara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0267" name="组合 90266"/>
          <p:cNvGrpSpPr/>
          <p:nvPr/>
        </p:nvGrpSpPr>
        <p:grpSpPr>
          <a:xfrm>
            <a:off x="1611313" y="1895475"/>
            <a:ext cx="2438400" cy="1824038"/>
            <a:chOff x="1104" y="912"/>
            <a:chExt cx="1536" cy="1149"/>
          </a:xfrm>
        </p:grpSpPr>
        <p:grpSp>
          <p:nvGrpSpPr>
            <p:cNvPr id="90268" name="组合 90267"/>
            <p:cNvGrpSpPr/>
            <p:nvPr/>
          </p:nvGrpSpPr>
          <p:grpSpPr>
            <a:xfrm>
              <a:off x="1104" y="1056"/>
              <a:ext cx="1536" cy="1005"/>
              <a:chOff x="3024" y="2688"/>
              <a:chExt cx="1536" cy="1005"/>
            </a:xfrm>
          </p:grpSpPr>
          <p:grpSp>
            <p:nvGrpSpPr>
              <p:cNvPr id="90269" name="组合 90268"/>
              <p:cNvGrpSpPr/>
              <p:nvPr/>
            </p:nvGrpSpPr>
            <p:grpSpPr>
              <a:xfrm>
                <a:off x="3120" y="2784"/>
                <a:ext cx="1152" cy="672"/>
                <a:chOff x="1200" y="2784"/>
                <a:chExt cx="1152" cy="672"/>
              </a:xfrm>
            </p:grpSpPr>
            <p:sp>
              <p:nvSpPr>
                <p:cNvPr id="90270" name="直接连接符 90269"/>
                <p:cNvSpPr/>
                <p:nvPr/>
              </p:nvSpPr>
              <p:spPr>
                <a:xfrm flipV="1">
                  <a:off x="1200" y="2784"/>
                  <a:ext cx="384" cy="6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0271" name="直接连接符 90270"/>
                <p:cNvSpPr/>
                <p:nvPr/>
              </p:nvSpPr>
              <p:spPr>
                <a:xfrm flipV="1">
                  <a:off x="1200" y="3456"/>
                  <a:ext cx="1152" cy="0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0272" name="直接连接符 90271"/>
                <p:cNvSpPr/>
                <p:nvPr/>
              </p:nvSpPr>
              <p:spPr>
                <a:xfrm>
                  <a:off x="1584" y="2784"/>
                  <a:ext cx="768" cy="6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0273" name="文本框 90272"/>
              <p:cNvSpPr txBox="1"/>
              <p:nvPr/>
            </p:nvSpPr>
            <p:spPr>
              <a:xfrm>
                <a:off x="3398" y="2688"/>
                <a:ext cx="11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endParaRPr sz="18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0274" name="文本框 90273"/>
              <p:cNvSpPr txBox="1"/>
              <p:nvPr/>
            </p:nvSpPr>
            <p:spPr>
              <a:xfrm>
                <a:off x="3024" y="3461"/>
                <a:ext cx="384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8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A</a:t>
                </a:r>
                <a:endPara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275" name="文本框 90274"/>
              <p:cNvSpPr txBox="1"/>
              <p:nvPr/>
            </p:nvSpPr>
            <p:spPr>
              <a:xfrm>
                <a:off x="4176" y="3461"/>
                <a:ext cx="384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8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B</a:t>
                </a:r>
                <a:endPara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0276" name="文本框 90275"/>
            <p:cNvSpPr txBox="1"/>
            <p:nvPr/>
          </p:nvSpPr>
          <p:spPr>
            <a:xfrm>
              <a:off x="1440" y="912"/>
              <a:ext cx="38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800" b="1">
                  <a:solidFill>
                    <a:srgbClr val="0000FF"/>
                  </a:solidFill>
                  <a:latin typeface="Arial" panose="020B0604020202020204" pitchFamily="34" charset="0"/>
                </a:rPr>
                <a:t>C</a:t>
              </a:r>
              <a:endParaRPr lang="en-US" altLang="zh-CN" sz="18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0277" name="文本框 90276"/>
          <p:cNvSpPr txBox="1"/>
          <p:nvPr/>
        </p:nvSpPr>
        <p:spPr>
          <a:xfrm>
            <a:off x="2359025" y="1870075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2   , 7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78" name="文本框 90277"/>
          <p:cNvSpPr txBox="1"/>
          <p:nvPr/>
        </p:nvSpPr>
        <p:spPr>
          <a:xfrm>
            <a:off x="3656013" y="3309938"/>
            <a:ext cx="1143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4   , 5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 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79" name="文本框 90278"/>
          <p:cNvSpPr txBox="1"/>
          <p:nvPr/>
        </p:nvSpPr>
        <p:spPr>
          <a:xfrm>
            <a:off x="1773239" y="3316288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1  ,  5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80" name="文本框 90279"/>
          <p:cNvSpPr txBox="1"/>
          <p:nvPr/>
        </p:nvSpPr>
        <p:spPr>
          <a:xfrm>
            <a:off x="4321175" y="5405756"/>
            <a:ext cx="1143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5  ,  1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 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81" name="文本框 90280"/>
          <p:cNvSpPr txBox="1"/>
          <p:nvPr/>
        </p:nvSpPr>
        <p:spPr>
          <a:xfrm>
            <a:off x="6094413" y="5411470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8  ,  1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82" name="文本框 90281"/>
          <p:cNvSpPr txBox="1"/>
          <p:nvPr/>
        </p:nvSpPr>
        <p:spPr>
          <a:xfrm>
            <a:off x="4799013" y="4037013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altLang="zh-CN" sz="1800" b="1">
                <a:latin typeface="Arial" panose="020B0604020202020204" pitchFamily="34" charset="0"/>
              </a:rPr>
              <a:t>6  , 3</a:t>
            </a:r>
            <a:r>
              <a:rPr lang="en-US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 )</a:t>
            </a:r>
            <a:endParaRPr lang="en-US" altLang="zh-CN" sz="1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284" name="文本框 90283"/>
          <p:cNvSpPr txBox="1"/>
          <p:nvPr/>
        </p:nvSpPr>
        <p:spPr>
          <a:xfrm>
            <a:off x="7374255" y="1307467"/>
            <a:ext cx="4361180" cy="15327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分别画出三角形向上和向右平移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格后的图形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，再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写出所得图形顶点的位置。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802" name="Text Box 34"/>
          <p:cNvSpPr txBox="1"/>
          <p:nvPr/>
        </p:nvSpPr>
        <p:spPr>
          <a:xfrm>
            <a:off x="7564121" y="4181477"/>
            <a:ext cx="41713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物体向上、下平移，列数不变，行数减去或加上平移的格数。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01" name="Text Box 33"/>
          <p:cNvSpPr txBox="1"/>
          <p:nvPr/>
        </p:nvSpPr>
        <p:spPr>
          <a:xfrm>
            <a:off x="7527925" y="5416552"/>
            <a:ext cx="42068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物体向左、右平移，行数不变，列数减去或加上平移的格数。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4255" y="2983232"/>
            <a:ext cx="434213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）注意观察数对的变化有什么规律，说说你发现了什么？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277" grpId="0"/>
      <p:bldP spid="90278" grpId="0"/>
      <p:bldP spid="90279" grpId="0"/>
      <p:bldP spid="90280" grpId="0"/>
      <p:bldP spid="90281" grpId="0"/>
      <p:bldP spid="90282" grpId="0"/>
      <p:bldP spid="32802" grpId="0"/>
      <p:bldP spid="32801" grpId="0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594043" y="416778"/>
            <a:ext cx="10221595" cy="204787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algn="l" eaLnBrk="1" fontAlgn="ctr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年级（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）班的同学进行队列表演，每组人数相等，小明站在最后一组的最后一个，用数对表示是（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），请问他们班有多少人参加了队列表演？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3235" y="3476625"/>
            <a:ext cx="5363211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lang="zh-CN" alt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8×6</a:t>
            </a:r>
            <a:r>
              <a:rPr 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zh-CN" alt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48</a:t>
            </a:r>
            <a:r>
              <a:rPr 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（人）</a:t>
            </a:r>
            <a:endParaRPr kumimoji="0" lang="zh-CN" sz="3200" kern="1200" cap="none" normalizeH="0" baseline="0" noProof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答：有</a:t>
            </a:r>
            <a:r>
              <a:rPr lang="zh-CN" alt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48</a:t>
            </a:r>
            <a:r>
              <a:rPr lang="zh-CN" sz="320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人参加了队列表演。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1" name="bt3.jpg" descr="id:214750285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6860" y="393065"/>
            <a:ext cx="9097645" cy="10388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42461" y="1310006"/>
            <a:ext cx="3268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笛卡儿与“数对”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8006" y="1727200"/>
            <a:ext cx="10933431" cy="48320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最早确立用“数对来表示平面上点的位置”的是法国数学家——笛卡儿。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笛卡儿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,1596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年生于法国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伟大的哲学家、数学家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解析几何的创始人。在笛卡儿之前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几何与代数是数学中两个不同的研究领域。笛卡儿站在方法论的自然哲学的角度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认为希腊人的几何学过于依赖图形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束缚了人的想象力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因此他提出必须把几何与代数的优点结合起来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建立一种“真正的数学”。笛卡儿的思想核心是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把几何学的问题归结成代数形式的问题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用代数学的方法进行计算、证明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从而达到最终解决几何问题的目的。依照这种思想他创立了“解析几何学”。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1637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笛卡儿发表了《几何学》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创立了直角坐标系。他用平面上的一点到两条固定直线的距离来确定点的位置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用坐标来描述空间上的点。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546025" y="1624548"/>
            <a:ext cx="6879771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在地球仪上有横线和竖线，连接两级的竖线叫经线，垂直于经线的横线圈为纬线。根据经纬线可以确定地球上任何一点的正确位置，如北京在北纬</a:t>
            </a:r>
            <a:r>
              <a:rPr 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度，东经</a:t>
            </a:r>
            <a:r>
              <a:rPr 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116</a:t>
            </a:r>
            <a:r>
              <a:rPr 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5" y="259717"/>
            <a:ext cx="2181860" cy="558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6751" y="1126490"/>
            <a:ext cx="45262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什么是列？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什么是行？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3866" y="1126490"/>
            <a:ext cx="2404111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竖排叫作列</a:t>
            </a:r>
            <a:endParaRPr lang="zh-CN" altLang="en-US" sz="2800" dirty="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横排叫作行。</a:t>
            </a:r>
            <a:endParaRPr lang="zh-CN" altLang="en-US" sz="2800" dirty="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4371" y="3168015"/>
            <a:ext cx="449353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怎样确定第几列？第几行？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66210" y="4168777"/>
            <a:ext cx="4953635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从观察者的角度，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确定第几列一般从左向右数，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确定第几行一般从前往后数。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3877311" y="1377950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55" grpId="0" bldLvl="0" animBg="1"/>
      <p:bldP spid="5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3361" name="Group 3"/>
          <p:cNvGrpSpPr/>
          <p:nvPr/>
        </p:nvGrpSpPr>
        <p:grpSpPr>
          <a:xfrm>
            <a:off x="2207262" y="1408430"/>
            <a:ext cx="6773863" cy="2903538"/>
            <a:chOff x="0" y="0"/>
            <a:chExt cx="3811" cy="2179"/>
          </a:xfrm>
        </p:grpSpPr>
        <p:grpSp>
          <p:nvGrpSpPr>
            <p:cNvPr id="783362" name="Group 4"/>
            <p:cNvGrpSpPr/>
            <p:nvPr/>
          </p:nvGrpSpPr>
          <p:grpSpPr>
            <a:xfrm>
              <a:off x="0" y="0"/>
              <a:ext cx="3811" cy="1090"/>
              <a:chOff x="0" y="0"/>
              <a:chExt cx="3811" cy="1090"/>
            </a:xfrm>
          </p:grpSpPr>
          <p:sp>
            <p:nvSpPr>
              <p:cNvPr id="783363" name="Rectangle 5"/>
              <p:cNvSpPr/>
              <p:nvPr/>
            </p:nvSpPr>
            <p:spPr>
              <a:xfrm>
                <a:off x="0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4" name="Rectangle 6"/>
              <p:cNvSpPr/>
              <p:nvPr/>
            </p:nvSpPr>
            <p:spPr>
              <a:xfrm>
                <a:off x="1092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5" name="Rectangle 7"/>
              <p:cNvSpPr/>
              <p:nvPr/>
            </p:nvSpPr>
            <p:spPr>
              <a:xfrm>
                <a:off x="545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6" name="Rectangle 8"/>
              <p:cNvSpPr/>
              <p:nvPr/>
            </p:nvSpPr>
            <p:spPr>
              <a:xfrm>
                <a:off x="1633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7" name="Rectangle 9"/>
              <p:cNvSpPr/>
              <p:nvPr/>
            </p:nvSpPr>
            <p:spPr>
              <a:xfrm>
                <a:off x="2178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8" name="Rectangle 10"/>
              <p:cNvSpPr/>
              <p:nvPr/>
            </p:nvSpPr>
            <p:spPr>
              <a:xfrm>
                <a:off x="0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69" name="Rectangle 11"/>
              <p:cNvSpPr/>
              <p:nvPr/>
            </p:nvSpPr>
            <p:spPr>
              <a:xfrm>
                <a:off x="1089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0" name="Rectangle 12"/>
              <p:cNvSpPr/>
              <p:nvPr/>
            </p:nvSpPr>
            <p:spPr>
              <a:xfrm>
                <a:off x="545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1" name="Rectangle 13"/>
              <p:cNvSpPr/>
              <p:nvPr/>
            </p:nvSpPr>
            <p:spPr>
              <a:xfrm>
                <a:off x="1633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2" name="Rectangle 14"/>
              <p:cNvSpPr/>
              <p:nvPr/>
            </p:nvSpPr>
            <p:spPr>
              <a:xfrm>
                <a:off x="2178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3" name="Rectangle 15"/>
              <p:cNvSpPr/>
              <p:nvPr/>
            </p:nvSpPr>
            <p:spPr>
              <a:xfrm>
                <a:off x="3266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4" name="Rectangle 16"/>
              <p:cNvSpPr/>
              <p:nvPr/>
            </p:nvSpPr>
            <p:spPr>
              <a:xfrm>
                <a:off x="2722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5" name="Rectangle 17"/>
              <p:cNvSpPr/>
              <p:nvPr/>
            </p:nvSpPr>
            <p:spPr>
              <a:xfrm>
                <a:off x="2722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6" name="Rectangle 18"/>
              <p:cNvSpPr/>
              <p:nvPr/>
            </p:nvSpPr>
            <p:spPr>
              <a:xfrm>
                <a:off x="3266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83377" name="Group 19"/>
            <p:cNvGrpSpPr/>
            <p:nvPr/>
          </p:nvGrpSpPr>
          <p:grpSpPr>
            <a:xfrm>
              <a:off x="0" y="1089"/>
              <a:ext cx="3811" cy="1090"/>
              <a:chOff x="0" y="0"/>
              <a:chExt cx="3811" cy="1090"/>
            </a:xfrm>
          </p:grpSpPr>
          <p:sp>
            <p:nvSpPr>
              <p:cNvPr id="783378" name="Rectangle 20"/>
              <p:cNvSpPr/>
              <p:nvPr/>
            </p:nvSpPr>
            <p:spPr>
              <a:xfrm>
                <a:off x="0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79" name="Rectangle 21"/>
              <p:cNvSpPr/>
              <p:nvPr/>
            </p:nvSpPr>
            <p:spPr>
              <a:xfrm>
                <a:off x="1092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0" name="Rectangle 22"/>
              <p:cNvSpPr/>
              <p:nvPr/>
            </p:nvSpPr>
            <p:spPr>
              <a:xfrm>
                <a:off x="545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1" name="Rectangle 23"/>
              <p:cNvSpPr/>
              <p:nvPr/>
            </p:nvSpPr>
            <p:spPr>
              <a:xfrm>
                <a:off x="1633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2" name="Rectangle 24"/>
              <p:cNvSpPr/>
              <p:nvPr/>
            </p:nvSpPr>
            <p:spPr>
              <a:xfrm>
                <a:off x="2178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3" name="Rectangle 25"/>
              <p:cNvSpPr/>
              <p:nvPr/>
            </p:nvSpPr>
            <p:spPr>
              <a:xfrm>
                <a:off x="0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4" name="Rectangle 26"/>
              <p:cNvSpPr/>
              <p:nvPr/>
            </p:nvSpPr>
            <p:spPr>
              <a:xfrm>
                <a:off x="1089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5" name="Rectangle 27"/>
              <p:cNvSpPr/>
              <p:nvPr/>
            </p:nvSpPr>
            <p:spPr>
              <a:xfrm>
                <a:off x="545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6" name="Rectangle 28"/>
              <p:cNvSpPr/>
              <p:nvPr/>
            </p:nvSpPr>
            <p:spPr>
              <a:xfrm>
                <a:off x="1633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7" name="Rectangle 29"/>
              <p:cNvSpPr/>
              <p:nvPr/>
            </p:nvSpPr>
            <p:spPr>
              <a:xfrm>
                <a:off x="2178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8" name="Rectangle 30"/>
              <p:cNvSpPr/>
              <p:nvPr/>
            </p:nvSpPr>
            <p:spPr>
              <a:xfrm>
                <a:off x="3266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89" name="Rectangle 31"/>
              <p:cNvSpPr/>
              <p:nvPr/>
            </p:nvSpPr>
            <p:spPr>
              <a:xfrm>
                <a:off x="2722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90" name="Rectangle 32"/>
              <p:cNvSpPr/>
              <p:nvPr/>
            </p:nvSpPr>
            <p:spPr>
              <a:xfrm>
                <a:off x="2722" y="0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3391" name="Rectangle 33"/>
              <p:cNvSpPr/>
              <p:nvPr/>
            </p:nvSpPr>
            <p:spPr>
              <a:xfrm>
                <a:off x="3266" y="545"/>
                <a:ext cx="545" cy="545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83392" name="Text Box 38"/>
          <p:cNvSpPr txBox="1"/>
          <p:nvPr/>
        </p:nvSpPr>
        <p:spPr>
          <a:xfrm>
            <a:off x="4421823" y="2965770"/>
            <a:ext cx="4812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3393" name="Text Box 39"/>
          <p:cNvSpPr txBox="1"/>
          <p:nvPr/>
        </p:nvSpPr>
        <p:spPr>
          <a:xfrm>
            <a:off x="6369686" y="2187895"/>
            <a:ext cx="4812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3394" name="Text Box 40"/>
          <p:cNvSpPr txBox="1"/>
          <p:nvPr/>
        </p:nvSpPr>
        <p:spPr>
          <a:xfrm>
            <a:off x="8281035" y="3657919"/>
            <a:ext cx="4812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4420" name="Text Box 41"/>
          <p:cNvSpPr txBox="1"/>
          <p:nvPr/>
        </p:nvSpPr>
        <p:spPr>
          <a:xfrm>
            <a:off x="786766" y="4936175"/>
            <a:ext cx="3311525" cy="77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（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3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，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2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）</a:t>
            </a:r>
            <a:endParaRPr lang="zh-CN" altLang="en-US" sz="4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4421" name="Text Box 42"/>
          <p:cNvSpPr txBox="1"/>
          <p:nvPr/>
        </p:nvSpPr>
        <p:spPr>
          <a:xfrm>
            <a:off x="4440556" y="4936175"/>
            <a:ext cx="3311525" cy="77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（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5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，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3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）</a:t>
            </a:r>
            <a:endParaRPr lang="zh-CN" altLang="en-US" sz="4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4422" name="Text Box 43"/>
          <p:cNvSpPr txBox="1"/>
          <p:nvPr/>
        </p:nvSpPr>
        <p:spPr>
          <a:xfrm>
            <a:off x="8281036" y="4936175"/>
            <a:ext cx="3311525" cy="77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（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7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，</a:t>
            </a:r>
            <a:r>
              <a:rPr lang="en-US" altLang="zh-CN" sz="45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1</a:t>
            </a: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2"/>
              </a:rPr>
              <a:t>）</a:t>
            </a:r>
            <a:endParaRPr lang="zh-CN" altLang="en-US" sz="4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83398" name="Group 50"/>
          <p:cNvGrpSpPr/>
          <p:nvPr/>
        </p:nvGrpSpPr>
        <p:grpSpPr>
          <a:xfrm>
            <a:off x="2132649" y="4329431"/>
            <a:ext cx="6965951" cy="492125"/>
            <a:chOff x="0" y="0"/>
            <a:chExt cx="4388" cy="310"/>
          </a:xfrm>
        </p:grpSpPr>
        <p:sp>
          <p:nvSpPr>
            <p:cNvPr id="783399" name="Text Box 36"/>
            <p:cNvSpPr txBox="1"/>
            <p:nvPr/>
          </p:nvSpPr>
          <p:spPr>
            <a:xfrm>
              <a:off x="0" y="0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0" name="Text Box 37"/>
            <p:cNvSpPr txBox="1"/>
            <p:nvPr/>
          </p:nvSpPr>
          <p:spPr>
            <a:xfrm>
              <a:off x="3709" y="0"/>
              <a:ext cx="679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1" name="Text Box 44"/>
            <p:cNvSpPr txBox="1"/>
            <p:nvPr/>
          </p:nvSpPr>
          <p:spPr>
            <a:xfrm>
              <a:off x="599" y="0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2" name="Text Box 45"/>
            <p:cNvSpPr txBox="1"/>
            <p:nvPr/>
          </p:nvSpPr>
          <p:spPr>
            <a:xfrm>
              <a:off x="1197" y="0"/>
              <a:ext cx="679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3" name="Text Box 46"/>
            <p:cNvSpPr txBox="1"/>
            <p:nvPr/>
          </p:nvSpPr>
          <p:spPr>
            <a:xfrm>
              <a:off x="1835" y="0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4" name="Text Box 47"/>
            <p:cNvSpPr txBox="1"/>
            <p:nvPr/>
          </p:nvSpPr>
          <p:spPr>
            <a:xfrm>
              <a:off x="3071" y="0"/>
              <a:ext cx="679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5" name="Text Box 49"/>
            <p:cNvSpPr txBox="1"/>
            <p:nvPr/>
          </p:nvSpPr>
          <p:spPr>
            <a:xfrm>
              <a:off x="2433" y="0"/>
              <a:ext cx="679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列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83406" name="Group 53"/>
          <p:cNvGrpSpPr/>
          <p:nvPr/>
        </p:nvGrpSpPr>
        <p:grpSpPr>
          <a:xfrm>
            <a:off x="1207136" y="1495744"/>
            <a:ext cx="1022351" cy="2717800"/>
            <a:chOff x="0" y="0"/>
            <a:chExt cx="644" cy="1712"/>
          </a:xfrm>
        </p:grpSpPr>
        <p:sp>
          <p:nvSpPr>
            <p:cNvPr id="783407" name="Text Box 34"/>
            <p:cNvSpPr txBox="1"/>
            <p:nvPr/>
          </p:nvSpPr>
          <p:spPr>
            <a:xfrm>
              <a:off x="0" y="1402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行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8" name="Text Box 35"/>
            <p:cNvSpPr txBox="1"/>
            <p:nvPr/>
          </p:nvSpPr>
          <p:spPr>
            <a:xfrm>
              <a:off x="0" y="0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行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09" name="Text Box 51"/>
            <p:cNvSpPr txBox="1"/>
            <p:nvPr/>
          </p:nvSpPr>
          <p:spPr>
            <a:xfrm>
              <a:off x="0" y="934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行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3410" name="Text Box 52"/>
            <p:cNvSpPr txBox="1"/>
            <p:nvPr/>
          </p:nvSpPr>
          <p:spPr>
            <a:xfrm>
              <a:off x="0" y="467"/>
              <a:ext cx="6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第</a:t>
              </a:r>
              <a:r>
                <a:rPr lang="en-US" altLang="zh-CN" sz="26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行</a:t>
              </a:r>
              <a:endPara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66751" y="509271"/>
            <a:ext cx="654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用数对表示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三点的位置。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90981" y="5885816"/>
            <a:ext cx="89789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数对中的第一个数字表示列，第二个数字表示行。</a:t>
            </a:r>
            <a:endParaRPr lang="zh-CN" altLang="en-US" sz="3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8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8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8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4420" grpId="0"/>
      <p:bldP spid="784421" grpId="0"/>
      <p:bldP spid="784422" grpId="0"/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0" name="c168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8336" y="1035687"/>
            <a:ext cx="4785995" cy="4785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316" y="2746377"/>
            <a:ext cx="1772285" cy="2506345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2643506" y="1673225"/>
            <a:ext cx="4354831" cy="1515110"/>
          </a:xfrm>
          <a:prstGeom prst="cloudCallout">
            <a:avLst>
              <a:gd name="adj1" fmla="val -70842"/>
              <a:gd name="adj2" fmla="val 9682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怎样用数对表示点的位置呢？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用数对描述方格图上点的位置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1028066" y="1776730"/>
            <a:ext cx="1059777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下面是红山公园平面图，你会用数对表示大门和书报亭的位置吗？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20446" y="2424431"/>
            <a:ext cx="105029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先用数对表示儿童乐园、盆景园、草坪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的位置，再与同学交流。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285159" y="3336290"/>
          <a:ext cx="3581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</a:tblGrid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 flipV="1">
            <a:off x="8027424" y="3317241"/>
            <a:ext cx="0" cy="480484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/>
          <p:cNvSpPr txBox="1"/>
          <p:nvPr/>
        </p:nvSpPr>
        <p:spPr>
          <a:xfrm>
            <a:off x="4469095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4807975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146640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485307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864191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6215559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564807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6937340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297175" y="621495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608325" y="6214959"/>
            <a:ext cx="4924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3876640" y="5702725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876640" y="5334425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3876640" y="496400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3876640" y="4593592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3876640" y="4223176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3876640" y="385275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3876640" y="3482343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3876640" y="3111925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1" name="TextBox 47"/>
          <p:cNvSpPr txBox="1"/>
          <p:nvPr/>
        </p:nvSpPr>
        <p:spPr>
          <a:xfrm>
            <a:off x="3876640" y="6073143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62491" y="5139692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6"/>
          <p:cNvSpPr/>
          <p:nvPr/>
        </p:nvSpPr>
        <p:spPr>
          <a:xfrm>
            <a:off x="4446025" y="5262457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书报亭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62491" y="4043259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51"/>
          <p:cNvSpPr/>
          <p:nvPr/>
        </p:nvSpPr>
        <p:spPr>
          <a:xfrm>
            <a:off x="4342307" y="4166023"/>
            <a:ext cx="1114408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儿童乐园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41991" y="3660143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53"/>
          <p:cNvSpPr/>
          <p:nvPr/>
        </p:nvSpPr>
        <p:spPr>
          <a:xfrm>
            <a:off x="5430274" y="3780790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盆景园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742607" y="4032676"/>
            <a:ext cx="61384" cy="67733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55"/>
          <p:cNvSpPr/>
          <p:nvPr/>
        </p:nvSpPr>
        <p:spPr>
          <a:xfrm>
            <a:off x="6397592" y="4151207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草坪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451691" y="4741759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矩形 57"/>
          <p:cNvSpPr/>
          <p:nvPr/>
        </p:nvSpPr>
        <p:spPr>
          <a:xfrm>
            <a:off x="7106676" y="4860290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假山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91859" y="5493176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59"/>
          <p:cNvSpPr/>
          <p:nvPr/>
        </p:nvSpPr>
        <p:spPr>
          <a:xfrm>
            <a:off x="6746841" y="5611707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水池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37759" y="5493176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61"/>
          <p:cNvSpPr/>
          <p:nvPr/>
        </p:nvSpPr>
        <p:spPr>
          <a:xfrm>
            <a:off x="5692741" y="5611707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饭店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28675" y="5842425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63"/>
          <p:cNvSpPr/>
          <p:nvPr/>
        </p:nvSpPr>
        <p:spPr>
          <a:xfrm>
            <a:off x="4983660" y="5891107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大门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793039" y="2886712"/>
            <a:ext cx="46839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北</a:t>
            </a:r>
            <a:endParaRPr kumimoji="0" lang="zh-CN" altLang="en-US" sz="2200" b="1" kern="1200" cap="none" spc="0" normalizeH="0" baseline="0" noProof="0" dirty="0">
              <a:solidFill>
                <a:schemeClr val="tx2">
                  <a:lumMod val="60000"/>
                  <a:lumOff val="4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6" grpId="0"/>
      <p:bldP spid="6" grpId="1"/>
      <p:bldP spid="65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ldLvl="0" animBg="1"/>
      <p:bldP spid="33" grpId="0"/>
      <p:bldP spid="34" grpId="0" bldLvl="0" animBg="1"/>
      <p:bldP spid="35" grpId="0"/>
      <p:bldP spid="36" grpId="0" bldLvl="0" animBg="1"/>
      <p:bldP spid="37" grpId="0"/>
      <p:bldP spid="38" grpId="0" bldLvl="0" animBg="1"/>
      <p:bldP spid="39" grpId="0"/>
      <p:bldP spid="40" grpId="0" bldLvl="0" animBg="1"/>
      <p:bldP spid="41" grpId="0"/>
      <p:bldP spid="42" grpId="0" bldLvl="0" animBg="1"/>
      <p:bldP spid="43" grpId="0"/>
      <p:bldP spid="44" grpId="0" bldLvl="0" animBg="1"/>
      <p:bldP spid="45" grpId="0"/>
      <p:bldP spid="46" grpId="0" bldLvl="0" animBg="1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823" y="245613"/>
            <a:ext cx="1895421" cy="554757"/>
          </a:xfrm>
          <a:prstGeom prst="rect">
            <a:avLst/>
          </a:prstGeom>
          <a:noFill/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305479" y="800735"/>
          <a:ext cx="3581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"/>
                <a:gridCol w="358140"/>
                <a:gridCol w="358140"/>
                <a:gridCol w="358140"/>
                <a:gridCol w="358140"/>
                <a:gridCol w="358140"/>
                <a:gridCol w="371475"/>
                <a:gridCol w="344805"/>
                <a:gridCol w="358140"/>
                <a:gridCol w="358140"/>
              </a:tblGrid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 flipV="1">
            <a:off x="8047744" y="781686"/>
            <a:ext cx="0" cy="480484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7"/>
          <p:cNvSpPr txBox="1"/>
          <p:nvPr/>
        </p:nvSpPr>
        <p:spPr>
          <a:xfrm>
            <a:off x="3896960" y="31671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896960" y="27988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3896960" y="242845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3896960" y="2058037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3896960" y="1687621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3896960" y="131720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3896960" y="9467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3896960" y="5763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1" name="TextBox 47"/>
          <p:cNvSpPr txBox="1"/>
          <p:nvPr/>
        </p:nvSpPr>
        <p:spPr>
          <a:xfrm>
            <a:off x="3896960" y="35375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82811" y="2604137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6"/>
          <p:cNvSpPr/>
          <p:nvPr/>
        </p:nvSpPr>
        <p:spPr>
          <a:xfrm>
            <a:off x="4466345" y="2726902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书报亭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48995" y="3306870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63"/>
          <p:cNvSpPr/>
          <p:nvPr/>
        </p:nvSpPr>
        <p:spPr>
          <a:xfrm>
            <a:off x="5003980" y="33555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大门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813359" y="351157"/>
            <a:ext cx="46839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北</a:t>
            </a:r>
            <a:endParaRPr kumimoji="0" lang="zh-CN" altLang="en-US" sz="2200" b="1" kern="1200" cap="none" spc="0" normalizeH="0" baseline="0" noProof="0" dirty="0">
              <a:solidFill>
                <a:schemeClr val="tx2">
                  <a:lumMod val="60000"/>
                  <a:lumOff val="4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477986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48168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1555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4941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873082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622444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5736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69462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3060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617215" y="3727029"/>
            <a:ext cx="4924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21531" y="4187190"/>
            <a:ext cx="843280" cy="40011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横轴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箭头h.jpg" descr="id:2147502137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4811" y="4307205"/>
            <a:ext cx="609600" cy="22098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6073775" y="4187190"/>
            <a:ext cx="2208531" cy="40011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从第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列到第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602865" y="3307080"/>
            <a:ext cx="843280" cy="40011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纵轴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箭头h.jpg" descr="id:2147502137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2719705" y="2891791"/>
            <a:ext cx="609600" cy="22098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816100" y="2205990"/>
            <a:ext cx="2208531" cy="40011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从第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行到第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25221" y="5310506"/>
            <a:ext cx="105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大门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2183131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2220597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3398520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691891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31257" y="5310506"/>
            <a:ext cx="1308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书报亭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右大括号 59"/>
          <p:cNvSpPr/>
          <p:nvPr/>
        </p:nvSpPr>
        <p:spPr>
          <a:xfrm flipH="1">
            <a:off x="7540626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78091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右大括号 61"/>
          <p:cNvSpPr/>
          <p:nvPr/>
        </p:nvSpPr>
        <p:spPr>
          <a:xfrm>
            <a:off x="8756016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049386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0592" y="1563370"/>
            <a:ext cx="3283585" cy="3266440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991" y="1254125"/>
            <a:ext cx="2596515" cy="604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41409" y="1898651"/>
            <a:ext cx="2792731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列和行既可以用数字表示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也可以用字母表示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有时列和行还可以用数字和字母分别表示。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ldLvl="0" animBg="1"/>
      <p:bldP spid="33" grpId="0"/>
      <p:bldP spid="46" grpId="0" bldLvl="0" animBg="1"/>
      <p:bldP spid="47" grpId="0"/>
      <p:bldP spid="48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15" grpId="0" bldLvl="0" animBg="1"/>
      <p:bldP spid="15" grpId="1" animBg="1"/>
      <p:bldP spid="50" grpId="0" bldLvl="0" animBg="1"/>
      <p:bldP spid="50" grpId="1" animBg="1"/>
      <p:bldP spid="51" grpId="0" bldLvl="0" animBg="1"/>
      <p:bldP spid="51" grpId="1" animBg="1"/>
      <p:bldP spid="53" grpId="0" bldLvl="0" animBg="1"/>
      <p:bldP spid="53" grpId="1" animBg="1"/>
      <p:bldP spid="54" grpId="0"/>
      <p:bldP spid="54" grpId="1"/>
      <p:bldP spid="55" grpId="0" bldLvl="0" animBg="1"/>
      <p:bldP spid="55" grpId="1" animBg="1"/>
      <p:bldP spid="56" grpId="0"/>
      <p:bldP spid="56" grpId="1"/>
      <p:bldP spid="57" grpId="0" bldLvl="0" animBg="1"/>
      <p:bldP spid="57" grpId="1" animBg="1"/>
      <p:bldP spid="58" grpId="0"/>
      <p:bldP spid="58" grpId="1"/>
      <p:bldP spid="59" grpId="0"/>
      <p:bldP spid="59" grpId="1"/>
      <p:bldP spid="60" grpId="0" bldLvl="0" animBg="1"/>
      <p:bldP spid="60" grpId="1" animBg="1"/>
      <p:bldP spid="61" grpId="0"/>
      <p:bldP spid="61" grpId="1"/>
      <p:bldP spid="62" grpId="0" bldLvl="0" animBg="1"/>
      <p:bldP spid="62" grpId="1" animBg="1"/>
      <p:bldP spid="63" grpId="0"/>
      <p:bldP spid="63" grpId="1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305479" y="800735"/>
          <a:ext cx="3581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</a:tblGrid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 flipV="1">
            <a:off x="8047744" y="781686"/>
            <a:ext cx="0" cy="480484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7"/>
          <p:cNvSpPr txBox="1"/>
          <p:nvPr/>
        </p:nvSpPr>
        <p:spPr>
          <a:xfrm>
            <a:off x="3896960" y="31671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896960" y="27988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3896960" y="242845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3896960" y="2058037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3896960" y="1687621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3896960" y="131720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3896960" y="9467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3896960" y="5763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1" name="TextBox 47"/>
          <p:cNvSpPr txBox="1"/>
          <p:nvPr/>
        </p:nvSpPr>
        <p:spPr>
          <a:xfrm>
            <a:off x="3896960" y="35375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82811" y="2604137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6"/>
          <p:cNvSpPr/>
          <p:nvPr/>
        </p:nvSpPr>
        <p:spPr>
          <a:xfrm>
            <a:off x="4466345" y="2726902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书报亭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62311" y="1124588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53"/>
          <p:cNvSpPr/>
          <p:nvPr/>
        </p:nvSpPr>
        <p:spPr>
          <a:xfrm>
            <a:off x="5450594" y="1245235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盆景园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58079" y="2957621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61"/>
          <p:cNvSpPr/>
          <p:nvPr/>
        </p:nvSpPr>
        <p:spPr>
          <a:xfrm>
            <a:off x="5713061" y="30761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饭店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48995" y="3306870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63"/>
          <p:cNvSpPr/>
          <p:nvPr/>
        </p:nvSpPr>
        <p:spPr>
          <a:xfrm>
            <a:off x="5003980" y="33555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大门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813359" y="351157"/>
            <a:ext cx="46839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北</a:t>
            </a:r>
            <a:endParaRPr kumimoji="0" lang="zh-CN" altLang="en-US" sz="2200" b="1" kern="1200" cap="none" spc="0" normalizeH="0" baseline="0" noProof="0" dirty="0">
              <a:solidFill>
                <a:schemeClr val="tx2">
                  <a:lumMod val="60000"/>
                  <a:lumOff val="4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477986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48168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1555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4941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873082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622444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5736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69462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3060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617215" y="3727029"/>
            <a:ext cx="4924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53442" y="5310506"/>
            <a:ext cx="1329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盆景园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2183131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2220597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3398520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691891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45886" y="5310505"/>
            <a:ext cx="1308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饭店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右大括号 59"/>
          <p:cNvSpPr/>
          <p:nvPr/>
        </p:nvSpPr>
        <p:spPr>
          <a:xfrm flipH="1">
            <a:off x="7540626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78091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右大括号 61"/>
          <p:cNvSpPr/>
          <p:nvPr/>
        </p:nvSpPr>
        <p:spPr>
          <a:xfrm>
            <a:off x="8756016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049386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/>
      <p:bldP spid="44" grpId="0" bldLvl="0" animBg="1"/>
      <p:bldP spid="45" grpId="0"/>
      <p:bldP spid="54" grpId="0"/>
      <p:bldP spid="54" grpId="1"/>
      <p:bldP spid="55" grpId="0" bldLvl="0" animBg="1"/>
      <p:bldP spid="55" grpId="1" animBg="1"/>
      <p:bldP spid="56" grpId="0"/>
      <p:bldP spid="56" grpId="1"/>
      <p:bldP spid="57" grpId="0" bldLvl="0" animBg="1"/>
      <p:bldP spid="57" grpId="1" animBg="1"/>
      <p:bldP spid="58" grpId="0"/>
      <p:bldP spid="58" grpId="1"/>
      <p:bldP spid="59" grpId="0"/>
      <p:bldP spid="59" grpId="1"/>
      <p:bldP spid="60" grpId="0" bldLvl="0" animBg="1"/>
      <p:bldP spid="60" grpId="1" animBg="1"/>
      <p:bldP spid="61" grpId="0"/>
      <p:bldP spid="61" grpId="1"/>
      <p:bldP spid="62" grpId="0" bldLvl="0" animBg="1"/>
      <p:bldP spid="62" grpId="1" animBg="1"/>
      <p:bldP spid="63" grpId="0"/>
      <p:bldP spid="6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305479" y="800735"/>
          <a:ext cx="3581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  <a:gridCol w="358140"/>
              </a:tblGrid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 flipV="1">
            <a:off x="8047744" y="781686"/>
            <a:ext cx="0" cy="480484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7"/>
          <p:cNvSpPr txBox="1"/>
          <p:nvPr/>
        </p:nvSpPr>
        <p:spPr>
          <a:xfrm>
            <a:off x="3896960" y="31671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896960" y="27988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3896960" y="242845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3896960" y="2058037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3896960" y="1687621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3896960" y="1317204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3896960" y="9467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3896960" y="576370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1" name="TextBox 47"/>
          <p:cNvSpPr txBox="1"/>
          <p:nvPr/>
        </p:nvSpPr>
        <p:spPr>
          <a:xfrm>
            <a:off x="3896960" y="3537588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82811" y="2604137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6"/>
          <p:cNvSpPr/>
          <p:nvPr/>
        </p:nvSpPr>
        <p:spPr>
          <a:xfrm>
            <a:off x="4466345" y="2726902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书报亭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82811" y="1507704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51"/>
          <p:cNvSpPr/>
          <p:nvPr/>
        </p:nvSpPr>
        <p:spPr>
          <a:xfrm>
            <a:off x="4362627" y="1630468"/>
            <a:ext cx="1114408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儿童乐园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62311" y="1124588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53"/>
          <p:cNvSpPr/>
          <p:nvPr/>
        </p:nvSpPr>
        <p:spPr>
          <a:xfrm>
            <a:off x="5450594" y="1245235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盆景园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12178" y="2957621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59"/>
          <p:cNvSpPr/>
          <p:nvPr/>
        </p:nvSpPr>
        <p:spPr>
          <a:xfrm>
            <a:off x="6767161" y="30761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水池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58079" y="2957621"/>
            <a:ext cx="61384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61"/>
          <p:cNvSpPr/>
          <p:nvPr/>
        </p:nvSpPr>
        <p:spPr>
          <a:xfrm>
            <a:off x="5713061" y="30761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饭店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48995" y="3306870"/>
            <a:ext cx="59267" cy="69851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63"/>
          <p:cNvSpPr/>
          <p:nvPr/>
        </p:nvSpPr>
        <p:spPr>
          <a:xfrm>
            <a:off x="5003980" y="3355552"/>
            <a:ext cx="64953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大门</a:t>
            </a:r>
            <a:endParaRPr lang="zh-CN" altLang="en-US" sz="1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7813359" y="351157"/>
            <a:ext cx="46839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北</a:t>
            </a:r>
            <a:endParaRPr kumimoji="0" lang="zh-CN" altLang="en-US" sz="2200" b="1" kern="1200" cap="none" spc="0" normalizeH="0" baseline="0" noProof="0" dirty="0">
              <a:solidFill>
                <a:schemeClr val="tx2">
                  <a:lumMod val="60000"/>
                  <a:lumOff val="4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477986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48168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1555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4941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873082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622444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573698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6946231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7306064" y="3727029"/>
            <a:ext cx="33855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617215" y="3727029"/>
            <a:ext cx="4924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25221" y="5310506"/>
            <a:ext cx="105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水池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2183131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2220597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3398520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691891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873116" y="5310506"/>
            <a:ext cx="166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儿童乐园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右大括号 59"/>
          <p:cNvSpPr/>
          <p:nvPr/>
        </p:nvSpPr>
        <p:spPr>
          <a:xfrm flipH="1">
            <a:off x="7540626" y="5039997"/>
            <a:ext cx="88900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78091" y="4858386"/>
            <a:ext cx="1400175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右大括号 61"/>
          <p:cNvSpPr/>
          <p:nvPr/>
        </p:nvSpPr>
        <p:spPr>
          <a:xfrm>
            <a:off x="8756016" y="5064762"/>
            <a:ext cx="156845" cy="1090295"/>
          </a:xfrm>
          <a:prstGeom prst="rightBrace">
            <a:avLst>
              <a:gd name="adj1" fmla="val 302487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049386" y="5348606"/>
            <a:ext cx="163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/>
      <p:bldP spid="42" grpId="0" bldLvl="0" animBg="1"/>
      <p:bldP spid="43" grpId="0"/>
      <p:bldP spid="54" grpId="0"/>
      <p:bldP spid="54" grpId="1"/>
      <p:bldP spid="55" grpId="0" bldLvl="0" animBg="1"/>
      <p:bldP spid="55" grpId="1" animBg="1"/>
      <p:bldP spid="56" grpId="0"/>
      <p:bldP spid="56" grpId="1"/>
      <p:bldP spid="57" grpId="0" bldLvl="0" animBg="1"/>
      <p:bldP spid="57" grpId="1" animBg="1"/>
      <p:bldP spid="58" grpId="0"/>
      <p:bldP spid="58" grpId="1"/>
      <p:bldP spid="59" grpId="0"/>
      <p:bldP spid="59" grpId="1"/>
      <p:bldP spid="60" grpId="0" bldLvl="0" animBg="1"/>
      <p:bldP spid="60" grpId="1" animBg="1"/>
      <p:bldP spid="61" grpId="0"/>
      <p:bldP spid="61" grpId="1"/>
      <p:bldP spid="62" grpId="0" bldLvl="0" animBg="1"/>
      <p:bldP spid="62" grpId="1" animBg="1"/>
      <p:bldP spid="63" grpId="0"/>
      <p:bldP spid="63" grpId="1"/>
    </p:bldLst>
  </p:timing>
</p:sld>
</file>

<file path=ppt/tags/tag1.xml><?xml version="1.0" encoding="utf-8"?>
<p:tagLst xmlns:p="http://schemas.openxmlformats.org/presentationml/2006/main">
  <p:tag name="KSO_WPP_MARK_KEY" val="3d91de18-15e9-41e2-b63d-16a847a791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1895</Words>
  <Application>WPS 演示</Application>
  <PresentationFormat>自定义</PresentationFormat>
  <Paragraphs>573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楷体_GB2312</vt:lpstr>
      <vt:lpstr>新宋体</vt:lpstr>
      <vt:lpstr>Calibri</vt:lpstr>
      <vt:lpstr>黑体</vt:lpstr>
      <vt:lpstr>华文隶书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2015-06-27T04:22:00Z</dcterms:created>
  <dcterms:modified xsi:type="dcterms:W3CDTF">2023-02-07T03:39:20Z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29E2BAEC1C704202997061899B22AF25</vt:lpwstr>
  </property>
</Properties>
</file>