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08" r:id="rId4"/>
    <p:sldId id="358" r:id="rId6"/>
    <p:sldId id="488" r:id="rId7"/>
    <p:sldId id="357" r:id="rId8"/>
    <p:sldId id="361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77" r:id="rId19"/>
    <p:sldId id="489" r:id="rId20"/>
    <p:sldId id="478" r:id="rId21"/>
    <p:sldId id="479" r:id="rId22"/>
    <p:sldId id="480" r:id="rId23"/>
    <p:sldId id="481" r:id="rId24"/>
    <p:sldId id="482" r:id="rId25"/>
    <p:sldId id="483" r:id="rId26"/>
    <p:sldId id="484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6" autoAdjust="0"/>
    <p:restoredTop sz="94660"/>
  </p:normalViewPr>
  <p:slideViewPr>
    <p:cSldViewPr snapToGrid="0">
      <p:cViewPr>
        <p:scale>
          <a:sx n="90" d="100"/>
          <a:sy n="90" d="100"/>
        </p:scale>
        <p:origin x="-1500" y="-6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D7A3F-1716-4455-934A-C58104EFF2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CD6C0-8D84-4DFA-9D87-C99EA0A703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A918-5BA7-4C97-A7CE-CAA6114B8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7E9A9-2893-499A-BC9C-796368D934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51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073460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35551" y="537277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我图网产品\设计中的\家长会\PNG\1-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7389" y="133281"/>
            <a:ext cx="6117772" cy="611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26"/>
          <p:cNvSpPr/>
          <p:nvPr/>
        </p:nvSpPr>
        <p:spPr>
          <a:xfrm>
            <a:off x="3618924" y="2072661"/>
            <a:ext cx="4610676" cy="2239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699135">
              <a:spcBef>
                <a:spcPts val="600"/>
              </a:spcBef>
              <a:spcAft>
                <a:spcPts val="0"/>
              </a:spcAft>
            </a:pPr>
            <a:r>
              <a:rPr lang="en-US" altLang="zh-CN" sz="4000" b="1" kern="1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     </a:t>
            </a:r>
            <a:r>
              <a:rPr lang="zh-CN" sz="4000" b="1" kern="1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第</a:t>
            </a:r>
            <a:r>
              <a:rPr lang="zh-CN" altLang="en-US" sz="40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一</a:t>
            </a:r>
            <a:r>
              <a:rPr lang="zh-CN" sz="4000" b="1" kern="1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讲</a:t>
            </a:r>
            <a:endParaRPr lang="en-US" altLang="zh-CN" sz="4000" b="1" kern="1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pitchFamily="2" charset="-122"/>
            </a:endParaRPr>
          </a:p>
          <a:p>
            <a:pPr indent="699135">
              <a:spcBef>
                <a:spcPts val="600"/>
              </a:spcBef>
              <a:spcAft>
                <a:spcPts val="0"/>
              </a:spcAft>
            </a:pPr>
            <a:endParaRPr 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CN" altLang="en-US" sz="5400" b="1" kern="1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四则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混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zh-CN" altLang="en-US" sz="5400" b="1" kern="10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华文新魏" panose="02010800040101010101" pitchFamily="2" charset="-122"/>
              </a:rPr>
              <a:t>运算</a:t>
            </a:r>
            <a:endParaRPr lang="zh-CN" sz="54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85136" y="1781767"/>
            <a:ext cx="10421728" cy="10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4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师徒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两人共做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147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个零件，师傅每小时做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个，徒弟每小时做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个。师傅做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个后，师徒合作还要多少时才能完成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4192024" y="5469695"/>
            <a:ext cx="4245395" cy="5012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答：师徒合作还要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小时才能完成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90584" y="3066320"/>
            <a:ext cx="43129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147 - 27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 + 12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120 ÷ 30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小时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9266" y="3066321"/>
            <a:ext cx="39788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147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27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120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18 + 12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120 ÷ 30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小时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6106" y="224197"/>
            <a:ext cx="3501483" cy="1228777"/>
            <a:chOff x="-36106" y="224197"/>
            <a:chExt cx="3501483" cy="1228777"/>
          </a:xfrm>
        </p:grpSpPr>
        <p:sp>
          <p:nvSpPr>
            <p:cNvPr id="20" name="矩形: 圆角 19"/>
            <p:cNvSpPr/>
            <p:nvPr/>
          </p:nvSpPr>
          <p:spPr>
            <a:xfrm>
              <a:off x="658137" y="283655"/>
              <a:ext cx="2807240" cy="6131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练习解析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PA-组合 18"/>
            <p:cNvGrpSpPr/>
            <p:nvPr/>
          </p:nvGrpSpPr>
          <p:grpSpPr>
            <a:xfrm>
              <a:off x="735419" y="965873"/>
              <a:ext cx="2326300" cy="487101"/>
              <a:chOff x="1137489" y="1743030"/>
              <a:chExt cx="2326300" cy="4871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PA-椭圆 17"/>
              <p:cNvSpPr/>
              <p:nvPr/>
            </p:nvSpPr>
            <p:spPr>
              <a:xfrm>
                <a:off x="1609571" y="1743030"/>
                <a:ext cx="1854218" cy="487101"/>
              </a:xfrm>
              <a:prstGeom prst="ellipse">
                <a:avLst/>
              </a:prstGeom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/>
              </a:p>
            </p:txBody>
          </p:sp>
          <p:cxnSp>
            <p:nvCxnSpPr>
              <p:cNvPr id="24" name="PA-直接连接符 16"/>
              <p:cNvCxnSpPr/>
              <p:nvPr/>
            </p:nvCxnSpPr>
            <p:spPr>
              <a:xfrm>
                <a:off x="1137489" y="1971724"/>
                <a:ext cx="462579" cy="0"/>
              </a:xfrm>
              <a:prstGeom prst="line">
                <a:avLst/>
              </a:prstGeom>
              <a:grpFill/>
              <a:ln w="19050">
                <a:solidFill>
                  <a:srgbClr val="FC6460"/>
                </a:solidFill>
                <a:headEnd type="oval" w="med" len="med"/>
                <a:tailEnd type="oval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MH_Other_6"/>
            <p:cNvSpPr/>
            <p:nvPr/>
          </p:nvSpPr>
          <p:spPr>
            <a:xfrm flipH="1">
              <a:off x="-36106" y="224197"/>
              <a:ext cx="771525" cy="115887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288000" tIns="0" rIns="36000" bIns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PA-文本框 21"/>
            <p:cNvSpPr txBox="1"/>
            <p:nvPr/>
          </p:nvSpPr>
          <p:spPr>
            <a:xfrm>
              <a:off x="1270199" y="963734"/>
              <a:ext cx="17288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年级</a:t>
              </a:r>
              <a:endPara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68329" y="4343594"/>
            <a:ext cx="2379450" cy="237945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02360" y="1892935"/>
            <a:ext cx="9988550" cy="1050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4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某市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2019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年暖房工程计划为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1200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户居民住宅做保暖，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天完成了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480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户。照这样的速度，还要多少天才能完成任务？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4293488" y="5313090"/>
            <a:ext cx="4245395" cy="5012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答：还要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天才能完成任务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16186" y="3066320"/>
            <a:ext cx="45289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1200 - 480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480 ÷ 20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 ÷ 24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（天）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84868" y="3066321"/>
            <a:ext cx="39788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480 ÷ 2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（户）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1200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480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720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户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20 ÷ 24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（天）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67035" y="1767912"/>
            <a:ext cx="9857929" cy="1536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   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5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百货商店运来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480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件羊毛衫，分别装在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个塑料箱和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个纸箱中，如果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个纸箱与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个塑料箱装的羊毛衫一样多，那么每个塑料箱和每个纸箱各装多少件羊毛衫？</a:t>
            </a:r>
            <a:endParaRPr lang="zh-CN" altLang="zh-CN" sz="2200" kern="100" dirty="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3333550" y="5683011"/>
            <a:ext cx="563880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每个塑料</a:t>
            </a:r>
            <a:r>
              <a:rPr lang="zh-CN" altLang="zh-CN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箱</a:t>
            </a:r>
            <a:r>
              <a:rPr lang="zh-CN" altLang="en-US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装</a:t>
            </a:r>
            <a:r>
              <a:rPr lang="en-US" altLang="zh-CN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件，</a:t>
            </a:r>
            <a:r>
              <a:rPr lang="zh-CN" altLang="zh-CN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每个纸箱装</a:t>
            </a:r>
            <a:r>
              <a:rPr lang="en-US" altLang="zh-CN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zh-CN" sz="2000" b="1" kern="100" dirty="0" smtClean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件</a:t>
            </a:r>
            <a:r>
              <a:rPr lang="zh-CN" altLang="zh-CN" sz="2000" b="1" kern="100" dirty="0">
                <a:solidFill>
                  <a:srgbClr val="FF0000"/>
                </a:solidFill>
                <a:ea typeface="楷体" panose="02010609060101010101" charset="-122"/>
                <a:cs typeface="楷体" panose="02010609060101010101" charset="-122"/>
              </a:rPr>
              <a:t>羊毛衫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90584" y="3097688"/>
            <a:ext cx="43129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480÷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+ 8 ÷ 2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480 ÷ 6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（件）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80 ÷ 2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（件）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74125" y="3097688"/>
            <a:ext cx="39788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8 ÷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4 + 2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 塑料箱：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480 ÷ 6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80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（件）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纸箱：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80 ÷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40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（件）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6106" y="224197"/>
            <a:ext cx="3501483" cy="1228777"/>
            <a:chOff x="-36106" y="224197"/>
            <a:chExt cx="3501483" cy="1228777"/>
          </a:xfrm>
        </p:grpSpPr>
        <p:sp>
          <p:nvSpPr>
            <p:cNvPr id="20" name="矩形: 圆角 19"/>
            <p:cNvSpPr/>
            <p:nvPr/>
          </p:nvSpPr>
          <p:spPr>
            <a:xfrm>
              <a:off x="658137" y="283655"/>
              <a:ext cx="2807240" cy="6131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练习解析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PA-组合 18"/>
            <p:cNvGrpSpPr/>
            <p:nvPr/>
          </p:nvGrpSpPr>
          <p:grpSpPr>
            <a:xfrm>
              <a:off x="735419" y="965873"/>
              <a:ext cx="2326300" cy="487101"/>
              <a:chOff x="1137489" y="1743030"/>
              <a:chExt cx="2326300" cy="4871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PA-椭圆 17"/>
              <p:cNvSpPr/>
              <p:nvPr/>
            </p:nvSpPr>
            <p:spPr>
              <a:xfrm>
                <a:off x="1609571" y="1743030"/>
                <a:ext cx="1854218" cy="487101"/>
              </a:xfrm>
              <a:prstGeom prst="ellipse">
                <a:avLst/>
              </a:prstGeom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/>
              </a:p>
            </p:txBody>
          </p:sp>
          <p:cxnSp>
            <p:nvCxnSpPr>
              <p:cNvPr id="24" name="PA-直接连接符 16"/>
              <p:cNvCxnSpPr/>
              <p:nvPr/>
            </p:nvCxnSpPr>
            <p:spPr>
              <a:xfrm>
                <a:off x="1137489" y="1971724"/>
                <a:ext cx="462579" cy="0"/>
              </a:xfrm>
              <a:prstGeom prst="line">
                <a:avLst/>
              </a:prstGeom>
              <a:grpFill/>
              <a:ln w="19050">
                <a:solidFill>
                  <a:srgbClr val="FC6460"/>
                </a:solidFill>
                <a:headEnd type="oval" w="med" len="med"/>
                <a:tailEnd type="oval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MH_Other_6"/>
            <p:cNvSpPr/>
            <p:nvPr/>
          </p:nvSpPr>
          <p:spPr>
            <a:xfrm flipH="1">
              <a:off x="-36106" y="224197"/>
              <a:ext cx="771525" cy="115887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288000" tIns="0" rIns="36000" bIns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PA-文本框 21"/>
            <p:cNvSpPr txBox="1"/>
            <p:nvPr/>
          </p:nvSpPr>
          <p:spPr>
            <a:xfrm>
              <a:off x="1270199" y="963734"/>
              <a:ext cx="17288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年级</a:t>
              </a:r>
              <a:endPara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68329" y="4343594"/>
            <a:ext cx="2379450" cy="237945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793115" y="1892935"/>
            <a:ext cx="10605135" cy="1050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 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5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学校买回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个排球，分别装在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个木箱和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个纸箱里每个纸箱装的球数一样多，且每个纸箱都比每个木箱多装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个，木箱里装了多少个排球？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4513245" y="5456792"/>
            <a:ext cx="3164873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答：木箱里装了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个排球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5111" y="3097688"/>
            <a:ext cx="45198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100 – 4 × 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 + 4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60 ÷ 5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28652" y="3097688"/>
            <a:ext cx="42670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4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10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40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100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40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60 ÷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4 + 1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5419" y="1892603"/>
            <a:ext cx="105421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6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兄弟二人的年龄相差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岁，哥哥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年后的年龄为弟弟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年前的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倍。兄弟二人今年各多少岁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2684966" y="5456792"/>
            <a:ext cx="437772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答：弟弟今年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岁，哥哥今年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4414" y="2629245"/>
            <a:ext cx="39788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5 + 3 + 4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12 ÷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3 - 1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弟弟：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 + 4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哥哥：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10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40327" y="1637341"/>
            <a:ext cx="1114016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6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一家三口人，三人年龄之和是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74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岁，妈妈比爸爸小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岁，妈妈的年龄是儿子年龄的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倍。三人各多少岁？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/>
            <a:endParaRPr lang="zh-CN" altLang="zh-CN" sz="11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7468" y="5733791"/>
            <a:ext cx="437772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答：儿子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岁，妈妈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岁，爸爸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岁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96914" y="2422078"/>
            <a:ext cx="397882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74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4 + 4 + 1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  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儿子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 ÷ 9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妈妈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4 × 8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爸爸： 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32 + 2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（岁）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43025" y="772757"/>
            <a:ext cx="9124950" cy="14795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0515" y="4487433"/>
            <a:ext cx="1918335" cy="1997710"/>
          </a:xfrm>
          <a:prstGeom prst="rect">
            <a:avLst/>
          </a:prstGeom>
        </p:spPr>
      </p:pic>
      <p:pic>
        <p:nvPicPr>
          <p:cNvPr id="11" name="图片 10" descr="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8734" y="846734"/>
            <a:ext cx="3238500" cy="3238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47234" y="1510898"/>
            <a:ext cx="672244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课后作业：</a:t>
            </a:r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、整理课堂笔记，复习巩固例题；</a:t>
            </a:r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、第一讲：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【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】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做完。</a:t>
            </a:r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、预习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乘除法关系和乘法运算律</a:t>
            </a:r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48118" y="4988859"/>
            <a:ext cx="4262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591989" y="4896526"/>
            <a:ext cx="5054589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下节课再见！！</a:t>
            </a:r>
            <a:endParaRPr lang="zh-CN" altLang="en-US" sz="5400" b="1" cap="all" spc="0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5419" y="1930791"/>
            <a:ext cx="110541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19600" indent="-4419600" algn="just">
              <a:spcAft>
                <a:spcPts val="0"/>
              </a:spcAft>
            </a:pPr>
            <a:r>
              <a:rPr lang="zh-CN" altLang="zh-CN" sz="2200" b="1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一、判断快车 </a:t>
            </a:r>
            <a:endParaRPr lang="zh-CN" altLang="zh-CN" sz="2200" b="1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4419600" indent="-4419600" algn="just">
              <a:spcAft>
                <a:spcPts val="0"/>
              </a:spcAft>
            </a:pP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4419600" indent="-44196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1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320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的差除它们的和，列综合算式是（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320+280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）÷（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320-280</a:t>
            </a:r>
            <a:r>
              <a:rPr lang="zh-CN" altLang="en-US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4419600" indent="-4419600" algn="just">
              <a:spcAft>
                <a:spcPts val="0"/>
              </a:spcAft>
            </a:pP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4419600" indent="-44196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2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18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5+(36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12)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去掉括号后，结果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不变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                                      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        ）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4419600" indent="-4419600" algn="just">
              <a:spcAft>
                <a:spcPts val="0"/>
              </a:spcAft>
            </a:pP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marL="4419600" indent="-44196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、所有四则混合运顺序都是先乘除，后加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减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                                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4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780+20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加上括号变成（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780+20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）÷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时，运算顺序发生了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改变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74285" y="1546691"/>
            <a:ext cx="1055732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ea"/>
              <a:buAutoNum type="ea1ChsPlain" startAt="2"/>
            </a:pPr>
            <a:r>
              <a:rPr lang="zh-CN" altLang="en-US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选择超市</a:t>
            </a:r>
            <a:r>
              <a:rPr lang="zh-CN" altLang="en-US" sz="2400" b="1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en-US" altLang="zh-CN" sz="2400" kern="100" dirty="0" smtClean="0">
              <a:latin typeface="Calibri" panose="020F0502020204030204"/>
              <a:ea typeface="楷体" panose="02010609060101010101" charset="-122"/>
              <a:cs typeface="楷体" panose="02010609060101010101" charset="-122"/>
            </a:endParaRPr>
          </a:p>
          <a:p>
            <a:pPr lvl="0" algn="just">
              <a:spcAft>
                <a:spcPts val="0"/>
              </a:spcAft>
            </a:pP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1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289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[163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(27+85)]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得数相同的是 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spcAft>
                <a:spcPts val="0"/>
              </a:spcAft>
            </a:pP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  A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289-163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27+85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289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—（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163+27+85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289-(163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27+85 )                       </a:t>
            </a:r>
            <a:endParaRPr lang="en-US" altLang="zh-CN" sz="2200" kern="100" dirty="0" smtClean="0">
              <a:latin typeface="Calibri" panose="020F0502020204030204"/>
              <a:ea typeface="楷体" panose="02010609060101010101" charset="-122"/>
              <a:cs typeface="楷体" panose="02010609060101010101" charset="-122"/>
            </a:endParaRPr>
          </a:p>
          <a:p>
            <a:pPr indent="152400" algn="just">
              <a:spcAft>
                <a:spcPts val="0"/>
              </a:spcAft>
            </a:pPr>
            <a:endParaRPr lang="en-US" altLang="zh-CN" sz="2200" kern="100" dirty="0">
              <a:latin typeface="Calibri" panose="020F0502020204030204"/>
              <a:ea typeface="楷体" panose="02010609060101010101" charset="-122"/>
              <a:cs typeface="楷体" panose="02010609060101010101" charset="-122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王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云在计算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500-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（ ）×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时先算了减法，结果是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，这道题（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里应填 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  A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250           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        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200             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C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75   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22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3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[58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—（</a:t>
            </a:r>
            <a:r>
              <a:rPr lang="en-US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 2"/>
              </a:rPr>
              <a:t></a:t>
            </a:r>
            <a:r>
              <a:rPr lang="en-US" altLang="zh-CN" sz="22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+ 18 )]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40=320 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 2"/>
              </a:rPr>
              <a:t> </a:t>
            </a:r>
            <a:r>
              <a:rPr lang="en-US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 2"/>
              </a:rPr>
              <a:t>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  <a:sym typeface="Wingdings 2"/>
              </a:rPr>
              <a:t>里应填（          ）。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en-US" altLang="zh-CN" sz="2200" kern="100" dirty="0" smtClean="0">
              <a:latin typeface="楷体" panose="02010609060101010101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2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en-US" altLang="zh-CN" sz="22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 A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32            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          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15               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30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7615" y="1653700"/>
            <a:ext cx="10150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en-US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三、</a:t>
            </a:r>
            <a:r>
              <a:rPr lang="zh-CN" altLang="zh-CN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计算广场</a:t>
            </a:r>
            <a:r>
              <a:rPr lang="zh-CN" altLang="en-US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zh-CN" altLang="zh-CN" sz="2400" b="1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计算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304800" algn="just">
              <a:spcAft>
                <a:spcPts val="0"/>
              </a:spcAft>
            </a:pP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    50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×（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120+75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   </a:t>
            </a: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53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[(740-370)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5]   </a:t>
            </a:r>
            <a:endParaRPr lang="zh-CN" altLang="zh-CN" sz="24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31"/>
          <p:cNvSpPr/>
          <p:nvPr/>
        </p:nvSpPr>
        <p:spPr>
          <a:xfrm rot="16200000">
            <a:off x="3140752" y="-1298585"/>
            <a:ext cx="5335954" cy="10833126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11" name="Picture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556366">
            <a:off x="10028742" y="999288"/>
            <a:ext cx="1158264" cy="901425"/>
          </a:xfrm>
          <a:prstGeom prst="rect">
            <a:avLst/>
          </a:prstGeom>
          <a:noFill/>
        </p:spPr>
      </p:pic>
      <p:sp>
        <p:nvSpPr>
          <p:cNvPr id="7" name="矩形: 圆角 6"/>
          <p:cNvSpPr/>
          <p:nvPr/>
        </p:nvSpPr>
        <p:spPr>
          <a:xfrm>
            <a:off x="636235" y="317120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知识精要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rgbClr val="00B0F0"/>
          </a:solidFill>
        </p:grpSpPr>
        <p:sp>
          <p:nvSpPr>
            <p:cNvPr id="13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14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00B0F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0199" y="2053229"/>
            <a:ext cx="8926830" cy="4062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  </a:t>
            </a: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1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、没有括号的三步混合运算的运算顺序</a:t>
            </a: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: 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如果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算式中只有加减或只有乘除法，从左往右依次计算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: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如果算式中既含有乘除法，又含有加减法，应先算乘除法，再算加减法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。</a:t>
            </a:r>
            <a:endParaRPr lang="en-US" altLang="zh-CN" sz="2400" kern="100" dirty="0" smtClean="0">
              <a:latin typeface="Calibri" panose="020F0502020204030204"/>
              <a:ea typeface="楷体" panose="02010609060101010101" charset="-122"/>
              <a:cs typeface="Times New Roman" panose="02020603050405020304"/>
            </a:endParaRPr>
          </a:p>
          <a:p>
            <a:pPr indent="15240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 smtClean="0">
              <a:latin typeface="楷体" panose="02010609060101010101" charset="-122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</a:t>
            </a: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 2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、小括号里有两步计算的三步混合运算的运算顺序</a:t>
            </a: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: 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要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先算小括号里面的，再算小括号外面的。如果小括号里面既有加减法，又有乘除法，要先算乘除法，后算加减法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。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7615" y="1653700"/>
            <a:ext cx="101506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     </a:t>
            </a: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780+20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                      </a:t>
            </a: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(37+19)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( 84-48)  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304800" algn="just">
              <a:spcAft>
                <a:spcPts val="0"/>
              </a:spcAft>
            </a:pP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      [(</a:t>
            </a: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57 +83)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20]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(15+3)       </a:t>
            </a: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[(49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÷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7+18)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5]-50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楷体" panose="02010609060101010101" charset="-122"/>
              </a:rPr>
              <a:t> 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 </a:t>
            </a:r>
            <a:endParaRPr lang="zh-CN" altLang="zh-CN" sz="24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7615" y="1653700"/>
            <a:ext cx="1015066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四、</a:t>
            </a:r>
            <a:r>
              <a:rPr lang="zh-CN" altLang="zh-CN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解决问题</a:t>
            </a:r>
            <a:r>
              <a:rPr lang="zh-CN" altLang="en-US" sz="2400" b="1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：</a:t>
            </a:r>
            <a:endParaRPr lang="zh-CN" altLang="zh-CN" sz="2400" b="1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1</a:t>
            </a:r>
            <a:r>
              <a:rPr lang="zh-CN" altLang="en-US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陈老师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要批改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45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篇作文，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时批改了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篇，如果照这样的速度批改，还要几时才能批改完？</a:t>
            </a:r>
            <a:endParaRPr lang="zh-CN" altLang="zh-CN" sz="24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indent="152400" algn="just">
              <a:lnSpc>
                <a:spcPct val="150000"/>
              </a:lnSpc>
              <a:spcAft>
                <a:spcPts val="0"/>
              </a:spcAft>
            </a:pPr>
            <a:endParaRPr lang="zh-CN" altLang="zh-CN" sz="2200" kern="100" dirty="0"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endParaRPr lang="zh-CN" altLang="zh-CN" sz="2400" b="1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7615" y="1653700"/>
            <a:ext cx="10150669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 2</a:t>
            </a:r>
            <a:r>
              <a:rPr lang="zh-CN" altLang="en-US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台收割机要收割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318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公顷的小麦，已经收割了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小时，每时收割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28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公顷，剩下的计划</a:t>
            </a:r>
            <a:r>
              <a:rPr lang="en-US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时收割完。剩下的平均每时收割多少公顷？</a:t>
            </a:r>
            <a:endParaRPr lang="zh-CN" altLang="zh-CN" sz="24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0" y="1553031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7615" y="1653700"/>
            <a:ext cx="10150669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en-US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国庆节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当天，参加某游乐园的门票价格为</a:t>
            </a:r>
            <a:r>
              <a:rPr lang="en-US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游泳票</a:t>
            </a:r>
            <a:r>
              <a:rPr lang="en-US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新增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的戏水乐园需要单独购票，票价为</a:t>
            </a:r>
            <a:r>
              <a:rPr lang="en-US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元，购买系水乐园票的游客可同时参观游乐园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200" kern="100" dirty="0" smtClean="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（</a:t>
            </a:r>
            <a:r>
              <a:rPr lang="en-US" altLang="zh-CN" sz="2200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1</a:t>
            </a: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）、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红一家三口买票游戏水乐园并参观了游乐园，花了多少钱？</a:t>
            </a:r>
            <a:endParaRPr lang="zh-CN" altLang="zh-CN" sz="2200" kern="100" dirty="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zh-CN" altLang="zh-CN" sz="2200" kern="100" dirty="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200" kern="100" dirty="0"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）、</a:t>
            </a:r>
            <a:r>
              <a:rPr lang="zh-CN" altLang="zh-CN" sz="22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r>
              <a:rPr lang="zh-CN" altLang="zh-CN" sz="2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东家一家四口参观了游乐园并游泳，花了多少钱？</a:t>
            </a:r>
            <a:endParaRPr lang="zh-CN" altLang="zh-CN" sz="2200" kern="100" dirty="0"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31"/>
          <p:cNvSpPr/>
          <p:nvPr/>
        </p:nvSpPr>
        <p:spPr>
          <a:xfrm rot="16200000">
            <a:off x="3140752" y="-1298585"/>
            <a:ext cx="5335954" cy="10833126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11" name="Picture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556366">
            <a:off x="10028742" y="999288"/>
            <a:ext cx="1158264" cy="901425"/>
          </a:xfrm>
          <a:prstGeom prst="rect">
            <a:avLst/>
          </a:prstGeom>
          <a:noFill/>
        </p:spPr>
      </p:pic>
      <p:sp>
        <p:nvSpPr>
          <p:cNvPr id="7" name="矩形: 圆角 6"/>
          <p:cNvSpPr/>
          <p:nvPr/>
        </p:nvSpPr>
        <p:spPr>
          <a:xfrm>
            <a:off x="636235" y="317120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知识精要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rgbClr val="00B0F0"/>
          </a:solidFill>
        </p:grpSpPr>
        <p:sp>
          <p:nvSpPr>
            <p:cNvPr id="13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14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00B0F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0199" y="2510429"/>
            <a:ext cx="892683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  3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、在含有两个小号的四则混合运算中，可以先同时计算两个小括号里面的算式</a:t>
            </a:r>
            <a:r>
              <a:rPr lang="zh-CN" altLang="zh-CN" sz="2400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。</a:t>
            </a:r>
            <a:endParaRPr lang="en-US" altLang="zh-CN" sz="2400" kern="100" dirty="0" smtClean="0">
              <a:latin typeface="Calibri" panose="020F0502020204030204"/>
              <a:ea typeface="楷体" panose="02010609060101010101" charset="-122"/>
              <a:cs typeface="Times New Roman" panose="02020603050405020304"/>
            </a:endParaRPr>
          </a:p>
          <a:p>
            <a:pPr indent="152400" algn="just">
              <a:lnSpc>
                <a:spcPct val="150000"/>
              </a:lnSpc>
              <a:spcAft>
                <a:spcPts val="0"/>
              </a:spcAft>
            </a:pPr>
            <a:endParaRPr lang="zh-CN" altLang="zh-CN" sz="16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</a:t>
            </a:r>
            <a:r>
              <a:rPr lang="en-US" altLang="zh-CN" sz="2400" kern="100" dirty="0" smtClean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   </a:t>
            </a:r>
            <a:r>
              <a:rPr lang="en-US" altLang="zh-CN" sz="24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4</a:t>
            </a:r>
            <a:r>
              <a:rPr lang="zh-CN" altLang="zh-CN" sz="2400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、在一个算式中，如果既有小括号，又有中括号，要先算小括号里面的，再算中括号里面的，最后算中括号外面的。</a:t>
            </a:r>
            <a:endParaRPr lang="zh-CN" altLang="zh-CN" sz="24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966709" y="1858053"/>
            <a:ext cx="10200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effectLst/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1</a:t>
            </a:r>
            <a:r>
              <a:rPr lang="zh-CN" altLang="zh-CN" sz="2200" b="1" kern="100" dirty="0" smtClean="0">
                <a:effectLst/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一共要做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200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zh-CN" altLang="zh-CN" sz="2200" kern="100" dirty="0" smtClean="0">
                <a:ea typeface="楷体" panose="02010609060101010101" charset="-122"/>
                <a:cs typeface="楷体" panose="02010609060101010101" charset="-122"/>
              </a:rPr>
              <a:t>灯笼</a:t>
            </a:r>
            <a:r>
              <a:rPr lang="zh-CN" altLang="en-US" sz="2200" kern="100" dirty="0" smtClean="0"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200" kern="100" dirty="0" smtClean="0">
                <a:ea typeface="楷体" panose="02010609060101010101" charset="-122"/>
                <a:cs typeface="楷体" panose="02010609060101010101" charset="-122"/>
              </a:rPr>
              <a:t>四天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做了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个，照这样记算。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zh-CN" sz="2200" kern="100" dirty="0" smtClean="0">
                <a:ea typeface="楷体" panose="02010609060101010101" charset="-122"/>
                <a:cs typeface="楷体" panose="02010609060101010101" charset="-122"/>
              </a:rPr>
              <a:t>天后还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剩多少个灯笼没做</a:t>
            </a:r>
            <a:r>
              <a:rPr lang="zh-CN" altLang="zh-CN" sz="2200" kern="100" dirty="0" smtClean="0"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zh-CN" sz="2200" kern="100" dirty="0"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effectLst/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 </a:t>
            </a:r>
            <a:endParaRPr lang="zh-CN" altLang="zh-CN" sz="14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1477" y="2854035"/>
            <a:ext cx="42671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200 -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80÷4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 7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200 – 20 × 7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200 – 140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67793" y="2854035"/>
            <a:ext cx="3978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80 ÷ 4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20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20 × 7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140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200 – 140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5754" y="5717871"/>
            <a:ext cx="3631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剩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zh-CN" altLang="zh-CN" sz="20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灯笼没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6106" y="224197"/>
            <a:ext cx="3501483" cy="1228777"/>
            <a:chOff x="-36106" y="224197"/>
            <a:chExt cx="3501483" cy="1228777"/>
          </a:xfrm>
        </p:grpSpPr>
        <p:sp>
          <p:nvSpPr>
            <p:cNvPr id="20" name="矩形: 圆角 19"/>
            <p:cNvSpPr/>
            <p:nvPr/>
          </p:nvSpPr>
          <p:spPr>
            <a:xfrm>
              <a:off x="658137" y="283655"/>
              <a:ext cx="2807240" cy="6131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练习解析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PA-组合 18"/>
            <p:cNvGrpSpPr/>
            <p:nvPr/>
          </p:nvGrpSpPr>
          <p:grpSpPr>
            <a:xfrm>
              <a:off x="735419" y="965873"/>
              <a:ext cx="2326300" cy="487101"/>
              <a:chOff x="1137489" y="1743030"/>
              <a:chExt cx="2326300" cy="4871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PA-椭圆 17"/>
              <p:cNvSpPr/>
              <p:nvPr/>
            </p:nvSpPr>
            <p:spPr>
              <a:xfrm>
                <a:off x="1609571" y="1743030"/>
                <a:ext cx="1854218" cy="487101"/>
              </a:xfrm>
              <a:prstGeom prst="ellipse">
                <a:avLst/>
              </a:prstGeom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/>
              </a:p>
            </p:txBody>
          </p:sp>
          <p:cxnSp>
            <p:nvCxnSpPr>
              <p:cNvPr id="24" name="PA-直接连接符 16"/>
              <p:cNvCxnSpPr/>
              <p:nvPr/>
            </p:nvCxnSpPr>
            <p:spPr>
              <a:xfrm>
                <a:off x="1137489" y="1971724"/>
                <a:ext cx="462579" cy="0"/>
              </a:xfrm>
              <a:prstGeom prst="line">
                <a:avLst/>
              </a:prstGeom>
              <a:grpFill/>
              <a:ln w="19050">
                <a:solidFill>
                  <a:srgbClr val="FC6460"/>
                </a:solidFill>
                <a:headEnd type="oval" w="med" len="med"/>
                <a:tailEnd type="oval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MH_Other_6"/>
            <p:cNvSpPr/>
            <p:nvPr/>
          </p:nvSpPr>
          <p:spPr>
            <a:xfrm flipH="1">
              <a:off x="-36106" y="224197"/>
              <a:ext cx="771525" cy="115887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288000" tIns="0" rIns="36000" bIns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PA-文本框 21"/>
            <p:cNvSpPr txBox="1"/>
            <p:nvPr/>
          </p:nvSpPr>
          <p:spPr>
            <a:xfrm>
              <a:off x="1270199" y="963734"/>
              <a:ext cx="17288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年级</a:t>
              </a:r>
              <a:endPara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68329" y="4343594"/>
            <a:ext cx="2379450" cy="237945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1069975" y="1892935"/>
            <a:ext cx="10051415" cy="11371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1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牧场里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zh-CN" altLang="en-US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一群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奶牛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。其中普通奶牛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155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头，良种奶牛比普通奶牛的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倍少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60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头。牧场里有多少头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奶牛</a:t>
            </a:r>
            <a:r>
              <a:rPr lang="zh-CN" altLang="en-US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 sz="2200" kern="100" dirty="0">
                <a:latin typeface="楷体" panose="02010609060101010101" charset="-122"/>
                <a:ea typeface="宋体" panose="02010600030101010101" pitchFamily="2" charset="-122"/>
                <a:cs typeface="Times New Roman" panose="02020603050405020304"/>
              </a:rPr>
              <a:t> 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96759" y="5767704"/>
            <a:ext cx="358593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牧场里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715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头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奶牛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46618" y="3066321"/>
            <a:ext cx="42671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155 × 4 – 60 + 155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620 – 60 + 155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560 + 155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715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头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52934" y="3066321"/>
            <a:ext cx="3978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155 × 4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620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（头）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620 – 60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560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（头）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560 + 155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715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（头）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7160" y="1892601"/>
            <a:ext cx="10431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   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2</a:t>
            </a:r>
            <a:r>
              <a:rPr lang="zh-CN" altLang="zh-CN" sz="2200" b="1" kern="10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两袋球，第一袋有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110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个，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第二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袋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个，每次从多的一袋中取出</a:t>
            </a:r>
            <a:r>
              <a:rPr lang="en-US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zh-CN" sz="2200" kern="100" dirty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个放入少的一袋，要拿多少次才能使两袋球的数量相等？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3703091" y="5767704"/>
            <a:ext cx="4583458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要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拿</a:t>
            </a:r>
            <a:r>
              <a:rPr lang="en-US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次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才能使两袋球的数量相等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2950" y="3066321"/>
            <a:ext cx="42671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{110 -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110 + 50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÷2}÷6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110 - 80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÷6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30 ÷ 6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（次）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9266" y="3066321"/>
            <a:ext cx="39788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110 + 50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160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160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80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110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80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30 ÷ 6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（次）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6106" y="224197"/>
            <a:ext cx="3501483" cy="1228777"/>
            <a:chOff x="-36106" y="224197"/>
            <a:chExt cx="3501483" cy="1228777"/>
          </a:xfrm>
        </p:grpSpPr>
        <p:sp>
          <p:nvSpPr>
            <p:cNvPr id="20" name="矩形: 圆角 19"/>
            <p:cNvSpPr/>
            <p:nvPr/>
          </p:nvSpPr>
          <p:spPr>
            <a:xfrm>
              <a:off x="658137" y="283655"/>
              <a:ext cx="2807240" cy="6131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练习解析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PA-组合 18"/>
            <p:cNvGrpSpPr/>
            <p:nvPr/>
          </p:nvGrpSpPr>
          <p:grpSpPr>
            <a:xfrm>
              <a:off x="735419" y="965873"/>
              <a:ext cx="2326300" cy="487101"/>
              <a:chOff x="1137489" y="1743030"/>
              <a:chExt cx="2326300" cy="4871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PA-椭圆 17"/>
              <p:cNvSpPr/>
              <p:nvPr/>
            </p:nvSpPr>
            <p:spPr>
              <a:xfrm>
                <a:off x="1609571" y="1743030"/>
                <a:ext cx="1854218" cy="487101"/>
              </a:xfrm>
              <a:prstGeom prst="ellipse">
                <a:avLst/>
              </a:prstGeom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/>
              </a:p>
            </p:txBody>
          </p:sp>
          <p:cxnSp>
            <p:nvCxnSpPr>
              <p:cNvPr id="24" name="PA-直接连接符 16"/>
              <p:cNvCxnSpPr/>
              <p:nvPr/>
            </p:nvCxnSpPr>
            <p:spPr>
              <a:xfrm>
                <a:off x="1137489" y="1971724"/>
                <a:ext cx="462579" cy="0"/>
              </a:xfrm>
              <a:prstGeom prst="line">
                <a:avLst/>
              </a:prstGeom>
              <a:grpFill/>
              <a:ln w="19050">
                <a:solidFill>
                  <a:srgbClr val="FC6460"/>
                </a:solidFill>
                <a:headEnd type="oval" w="med" len="med"/>
                <a:tailEnd type="oval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MH_Other_6"/>
            <p:cNvSpPr/>
            <p:nvPr/>
          </p:nvSpPr>
          <p:spPr>
            <a:xfrm flipH="1">
              <a:off x="-36106" y="224197"/>
              <a:ext cx="771525" cy="115887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288000" tIns="0" rIns="36000" bIns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PA-文本框 21"/>
            <p:cNvSpPr txBox="1"/>
            <p:nvPr/>
          </p:nvSpPr>
          <p:spPr>
            <a:xfrm>
              <a:off x="1270199" y="963734"/>
              <a:ext cx="17288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年级</a:t>
              </a:r>
              <a:endPara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73736" y="1892603"/>
            <a:ext cx="10225405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2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小红和小华一起折花，小红折了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96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朵，小华折了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42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朵，如果小红每次拿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朵给小华，需要拿多少次才能使小红和小华的</a:t>
            </a:r>
            <a:r>
              <a:rPr lang="zh-CN" altLang="en-US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花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同样多？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68329" y="4343594"/>
            <a:ext cx="2379450" cy="2379450"/>
          </a:xfrm>
          <a:prstGeom prst="rect">
            <a:avLst/>
          </a:prstGeom>
        </p:spPr>
      </p:pic>
      <p:sp>
        <p:nvSpPr>
          <p:cNvPr id="17" name="文本框 18"/>
          <p:cNvSpPr txBox="1"/>
          <p:nvPr/>
        </p:nvSpPr>
        <p:spPr>
          <a:xfrm>
            <a:off x="3329018" y="5767704"/>
            <a:ext cx="560716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需要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拿</a:t>
            </a:r>
            <a:r>
              <a:rPr lang="en-US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次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才能使小红和小华的</a:t>
            </a:r>
            <a:r>
              <a:rPr lang="zh-CN" altLang="en-US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花</a:t>
            </a:r>
            <a:r>
              <a:rPr lang="zh-CN" altLang="zh-CN" sz="2000" b="1" kern="100" dirty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同样多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2950" y="3066321"/>
            <a:ext cx="42671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{ 96 -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96 + 42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÷2 }÷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96 - 69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÷3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 ÷ 3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（次）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59266" y="3066321"/>
            <a:ext cx="39788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96 + 42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138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（朵）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138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69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朵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96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69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27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（朵）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27 ÷ 3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（次）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F:\我图网产品\设计中的\家长会\PNG\10-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5469695"/>
            <a:ext cx="12192001" cy="139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: 圆角 26"/>
          <p:cNvSpPr/>
          <p:nvPr/>
        </p:nvSpPr>
        <p:spPr>
          <a:xfrm>
            <a:off x="658137" y="283655"/>
            <a:ext cx="2807240" cy="613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例题精讲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PA-组合 18"/>
          <p:cNvGrpSpPr/>
          <p:nvPr/>
        </p:nvGrpSpPr>
        <p:grpSpPr>
          <a:xfrm>
            <a:off x="735419" y="965873"/>
            <a:ext cx="2326300" cy="487101"/>
            <a:chOff x="1137489" y="1743030"/>
            <a:chExt cx="2326300" cy="4871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PA-椭圆 17"/>
            <p:cNvSpPr/>
            <p:nvPr/>
          </p:nvSpPr>
          <p:spPr>
            <a:xfrm>
              <a:off x="1609571" y="1743030"/>
              <a:ext cx="1854218" cy="487101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/>
            </a:p>
          </p:txBody>
        </p:sp>
        <p:cxnSp>
          <p:nvCxnSpPr>
            <p:cNvPr id="30" name="PA-直接连接符 16"/>
            <p:cNvCxnSpPr/>
            <p:nvPr/>
          </p:nvCxnSpPr>
          <p:spPr>
            <a:xfrm>
              <a:off x="1137489" y="1971724"/>
              <a:ext cx="462579" cy="0"/>
            </a:xfrm>
            <a:prstGeom prst="line">
              <a:avLst/>
            </a:prstGeom>
            <a:grpFill/>
            <a:ln w="19050">
              <a:solidFill>
                <a:srgbClr val="FC6460"/>
              </a:solidFill>
              <a:headEnd type="oval" w="med" len="med"/>
              <a:tailEnd type="oval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-文本框 21"/>
          <p:cNvSpPr txBox="1"/>
          <p:nvPr/>
        </p:nvSpPr>
        <p:spPr>
          <a:xfrm>
            <a:off x="1270199" y="963734"/>
            <a:ext cx="172882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MH_Other_6"/>
          <p:cNvSpPr/>
          <p:nvPr/>
        </p:nvSpPr>
        <p:spPr>
          <a:xfrm flipH="1">
            <a:off x="-36106" y="224197"/>
            <a:ext cx="771525" cy="1158875"/>
          </a:xfrm>
          <a:custGeom>
            <a:avLst/>
            <a:gdLst>
              <a:gd name="connsiteX0" fmla="*/ 0 w 745331"/>
              <a:gd name="connsiteY0" fmla="*/ 0 h 873919"/>
              <a:gd name="connsiteX1" fmla="*/ 745331 w 745331"/>
              <a:gd name="connsiteY1" fmla="*/ 428625 h 873919"/>
              <a:gd name="connsiteX2" fmla="*/ 9525 w 745331"/>
              <a:gd name="connsiteY2" fmla="*/ 873919 h 873919"/>
              <a:gd name="connsiteX3" fmla="*/ 0 w 745331"/>
              <a:gd name="connsiteY3" fmla="*/ 0 h 87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331" h="873919">
                <a:moveTo>
                  <a:pt x="0" y="0"/>
                </a:moveTo>
                <a:lnTo>
                  <a:pt x="745331" y="428625"/>
                </a:lnTo>
                <a:lnTo>
                  <a:pt x="9525" y="873919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288000" tIns="0" rIns="36000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0" y="17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5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66708" y="1892603"/>
            <a:ext cx="10158491" cy="10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  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例</a:t>
            </a: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3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幼儿园小朋友分饼干，如果每人分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块，则少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块；如果每人分</a:t>
            </a:r>
            <a:r>
              <a:rPr lang="en-US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2200" kern="100" dirty="0" smtClean="0"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块，则正好分完。有几个小朋友？有几块饼干？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81187" y="5731800"/>
            <a:ext cx="424539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个小朋友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108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块饼干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52950" y="3066321"/>
            <a:ext cx="38223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27 ÷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 – 4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 ÷ 1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27 × 4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（块）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59266" y="3066321"/>
            <a:ext cx="39788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5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4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27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1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27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（人）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27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4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82882" y="1382079"/>
            <a:ext cx="6540137" cy="51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600" b="1" dirty="0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7" name="Picture 9" descr="F:\我图网产品\设计中的\家长会\PNG\5-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326135" y="5733791"/>
            <a:ext cx="1441450" cy="93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36106" y="224197"/>
            <a:ext cx="3501483" cy="1228777"/>
            <a:chOff x="-36106" y="224197"/>
            <a:chExt cx="3501483" cy="1228777"/>
          </a:xfrm>
        </p:grpSpPr>
        <p:sp>
          <p:nvSpPr>
            <p:cNvPr id="20" name="矩形: 圆角 19"/>
            <p:cNvSpPr/>
            <p:nvPr/>
          </p:nvSpPr>
          <p:spPr>
            <a:xfrm>
              <a:off x="658137" y="283655"/>
              <a:ext cx="2807240" cy="61315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练习解析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PA-组合 18"/>
            <p:cNvGrpSpPr/>
            <p:nvPr/>
          </p:nvGrpSpPr>
          <p:grpSpPr>
            <a:xfrm>
              <a:off x="735419" y="965873"/>
              <a:ext cx="2326300" cy="487101"/>
              <a:chOff x="1137489" y="1743030"/>
              <a:chExt cx="2326300" cy="48710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PA-椭圆 17"/>
              <p:cNvSpPr/>
              <p:nvPr/>
            </p:nvSpPr>
            <p:spPr>
              <a:xfrm>
                <a:off x="1609571" y="1743030"/>
                <a:ext cx="1854218" cy="487101"/>
              </a:xfrm>
              <a:prstGeom prst="ellipse">
                <a:avLst/>
              </a:prstGeom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 dirty="0"/>
              </a:p>
            </p:txBody>
          </p:sp>
          <p:cxnSp>
            <p:nvCxnSpPr>
              <p:cNvPr id="24" name="PA-直接连接符 16"/>
              <p:cNvCxnSpPr/>
              <p:nvPr/>
            </p:nvCxnSpPr>
            <p:spPr>
              <a:xfrm>
                <a:off x="1137489" y="1971724"/>
                <a:ext cx="462579" cy="0"/>
              </a:xfrm>
              <a:prstGeom prst="line">
                <a:avLst/>
              </a:prstGeom>
              <a:grpFill/>
              <a:ln w="19050">
                <a:solidFill>
                  <a:srgbClr val="FC6460"/>
                </a:solidFill>
                <a:headEnd type="oval" w="med" len="med"/>
                <a:tailEnd type="oval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MH_Other_6"/>
            <p:cNvSpPr/>
            <p:nvPr/>
          </p:nvSpPr>
          <p:spPr>
            <a:xfrm flipH="1">
              <a:off x="-36106" y="224197"/>
              <a:ext cx="771525" cy="115887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288000" tIns="0" rIns="36000" bIns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PA-文本框 21"/>
            <p:cNvSpPr txBox="1"/>
            <p:nvPr/>
          </p:nvSpPr>
          <p:spPr>
            <a:xfrm>
              <a:off x="1270199" y="963734"/>
              <a:ext cx="17288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四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年级</a:t>
              </a:r>
              <a:endParaRPr lang="en-US" altLang="zh-CN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68329" y="4343594"/>
            <a:ext cx="2379450" cy="237945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 flipV="1">
            <a:off x="402431" y="1667779"/>
            <a:ext cx="11387138" cy="0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1207501" y="1740138"/>
            <a:ext cx="9940925" cy="1050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 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练习</a:t>
            </a:r>
            <a:r>
              <a:rPr lang="en-US" altLang="zh-CN" sz="2200" b="1" kern="100" dirty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3</a:t>
            </a:r>
            <a:r>
              <a:rPr lang="zh-CN" altLang="zh-CN" sz="2200" b="1" kern="100" dirty="0" smtClean="0">
                <a:latin typeface="Calibri" panose="020F0502020204030204"/>
                <a:ea typeface="楷体" panose="02010609060101010101" charset="-122"/>
                <a:cs typeface="Times New Roman" panose="02020603050405020304"/>
              </a:rPr>
              <a:t>、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一盒糖平均分给几个小朋友，如果每人分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颗，那么剩下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颗；如果每人分</a:t>
            </a:r>
            <a:r>
              <a:rPr lang="en-US" altLang="zh-CN" sz="2200" kern="100" dirty="0"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zh-CN" sz="2200" kern="100" dirty="0">
                <a:ea typeface="楷体" panose="02010609060101010101" charset="-122"/>
                <a:cs typeface="楷体" panose="02010609060101010101" charset="-122"/>
              </a:rPr>
              <a:t>颗，那么正好分完。一共有几个小朋友？这盒糖共有多少颗？</a:t>
            </a:r>
            <a:endParaRPr lang="zh-CN" altLang="zh-CN" sz="2200" kern="100" dirty="0">
              <a:effectLst/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3077696" y="5620866"/>
            <a:ext cx="5320789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答：一共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个小朋友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，这盒糖共有</a:t>
            </a:r>
            <a:r>
              <a:rPr lang="en-US" altLang="zh-CN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88</a:t>
            </a:r>
            <a:r>
              <a:rPr lang="zh-CN" altLang="en-US" sz="2000" b="1" kern="100" dirty="0" smtClean="0">
                <a:solidFill>
                  <a:srgbClr val="FF0000"/>
                </a:solidFill>
                <a:latin typeface="Calibri" panose="020F0502020204030204"/>
                <a:ea typeface="楷体" panose="02010609060101010101" charset="-122"/>
                <a:cs typeface="楷体" panose="02010609060101010101" charset="-122"/>
              </a:rPr>
              <a:t>颗。</a:t>
            </a:r>
            <a:endParaRPr lang="zh-CN" altLang="zh-CN" sz="2000" b="1" kern="1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2950" y="3066321"/>
            <a:ext cx="38223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方法二：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22 ÷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–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22 ÷ 2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11 × 8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（颗）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59266" y="3066321"/>
            <a:ext cx="39788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8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6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（块）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 22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÷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2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（人）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       11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 8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88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（颗）</a:t>
            </a:r>
            <a:endParaRPr lang="en-US" altLang="zh-CN" sz="2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3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PP_MARK_KEY" val="8ca7a41b-9fa4-492d-8532-d82735c776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4741</Words>
  <Application>WPS 演示</Application>
  <PresentationFormat>自定义</PresentationFormat>
  <Paragraphs>501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华文新魏</vt:lpstr>
      <vt:lpstr>Times New Roman</vt:lpstr>
      <vt:lpstr>Calibri</vt:lpstr>
      <vt:lpstr>楷体</vt:lpstr>
      <vt:lpstr>Times New Roman</vt:lpstr>
      <vt:lpstr>Arial Unicode MS</vt:lpstr>
      <vt:lpstr>等线 Light</vt:lpstr>
      <vt:lpstr>等线</vt:lpstr>
      <vt:lpstr>Wingdings 2</vt:lpstr>
      <vt:lpstr>Wingdings</vt:lpstr>
      <vt:lpstr>Arial</vt:lpstr>
      <vt:lpstr>第一PPT模板网-WWW.1PPT.COM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261</cp:revision>
  <dcterms:created xsi:type="dcterms:W3CDTF">2019-11-20T11:39:00Z</dcterms:created>
  <dcterms:modified xsi:type="dcterms:W3CDTF">2023-02-07T03:45:22Z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55F5C5D59B894E6DB47B100B07F0DE00</vt:lpwstr>
  </property>
</Properties>
</file>