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2" r:id="rId3"/>
    <p:sldId id="264" r:id="rId4"/>
    <p:sldId id="372" r:id="rId6"/>
    <p:sldId id="361" r:id="rId7"/>
    <p:sldId id="364" r:id="rId8"/>
    <p:sldId id="366" r:id="rId9"/>
    <p:sldId id="367" r:id="rId10"/>
    <p:sldId id="368" r:id="rId11"/>
    <p:sldId id="318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F44"/>
    <a:srgbClr val="FCFC80"/>
    <a:srgbClr val="FFF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06" autoAdjust="0"/>
    <p:restoredTop sz="94614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205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5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488AAF5-5EBB-4028-8C8E-72A19DB0E54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FCF37AC-14AB-4C29-A70E-8C05C86FFE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60B6EC7-F37C-4046-8040-1D6E671B01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5442AD-6DB1-4BF8-93DE-D7D946C092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1DE4615-5682-4A71-B94E-ED99BB1FE4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A44FC3-8139-4BB2-A23B-03C3F5EDE5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5C695A1-CB67-467C-B831-1FB708A084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3E112E6-9B1C-4923-998F-049C953860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5813CE3-29AE-4554-AE9E-335AF87DDA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BA6124-5600-4FF2-82B5-AEE27517B5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1AE2D1E-7333-4C96-8416-C9558CFD1A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F14940-F046-44E0-AD9F-CF65FB7229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B4067FD-356C-4B11-9AE5-8E891CFE4C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20FD287-32BD-40E1-A2BF-B82183C4DD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BD7756D-8271-47DF-92D1-1DE530F908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298CC67-0E96-48D2-94DF-72DBE9DC42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70A9AF9-2BE1-40A2-9EFF-502AA953D2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8448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C83F519-AA51-424F-A908-66BA228DC8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857719-5062-430E-82A6-5D65C54183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7"/>
            </p:custDataLst>
          </p:nvPr>
        </p:nvSpPr>
        <p:spPr bwMode="auto">
          <a:xfrm>
            <a:off x="455613" y="608013"/>
            <a:ext cx="82280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8"/>
            </p:custDataLst>
          </p:nvPr>
        </p:nvSpPr>
        <p:spPr bwMode="auto">
          <a:xfrm>
            <a:off x="455613" y="1516063"/>
            <a:ext cx="8228012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D67B2464-FE83-4826-859E-A0B7074321A3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78756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>
            <a:off x="2251075" y="2177256"/>
            <a:ext cx="5816600" cy="22225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6" name="Oval 5"/>
          <p:cNvSpPr>
            <a:spLocks noChangeArrowheads="1"/>
          </p:cNvSpPr>
          <p:nvPr/>
        </p:nvSpPr>
        <p:spPr bwMode="auto">
          <a:xfrm>
            <a:off x="2806080" y="281520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2780928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乘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除法的关系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11113" y="1551781"/>
            <a:ext cx="8078788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乘除法的关系和乘法运算律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425" y="2003425"/>
            <a:ext cx="8413750" cy="42211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568325" y="1125538"/>
            <a:ext cx="59563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00" dirty="0"/>
              <a:t>1.</a:t>
            </a:r>
            <a:r>
              <a:rPr lang="zh-CN" altLang="en-US" sz="2600" dirty="0"/>
              <a:t>看算式，找关系。</a:t>
            </a:r>
            <a:endParaRPr lang="zh-CN" altLang="en-US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"/>
          <p:cNvSpPr txBox="1">
            <a:spLocks noChangeArrowheads="1"/>
          </p:cNvSpPr>
          <p:nvPr/>
        </p:nvSpPr>
        <p:spPr bwMode="auto">
          <a:xfrm>
            <a:off x="568325" y="1125538"/>
            <a:ext cx="7607300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00" dirty="0"/>
              <a:t>比较下面的算式，你发现除法与乘法有什么关系？</a:t>
            </a:r>
            <a:endParaRPr lang="zh-CN" altLang="en-US" sz="2600" dirty="0"/>
          </a:p>
          <a:p>
            <a:endParaRPr lang="en-US" altLang="zh-CN" sz="2600" dirty="0"/>
          </a:p>
          <a:p>
            <a:r>
              <a:rPr lang="en-US" altLang="zh-CN" sz="2600" dirty="0"/>
              <a:t>4</a:t>
            </a:r>
            <a:r>
              <a:rPr lang="zh-CN" altLang="en-US" sz="2600" dirty="0"/>
              <a:t>×</a:t>
            </a:r>
            <a:r>
              <a:rPr lang="en-US" altLang="zh-CN" sz="2600" dirty="0"/>
              <a:t>12=48</a:t>
            </a:r>
            <a:r>
              <a:rPr lang="zh-CN" altLang="en-US" sz="2600" dirty="0"/>
              <a:t>（个）</a:t>
            </a:r>
            <a:endParaRPr lang="zh-CN" altLang="en-US" sz="2600" dirty="0"/>
          </a:p>
          <a:p>
            <a:endParaRPr lang="zh-CN" altLang="en-US" sz="2600" dirty="0"/>
          </a:p>
          <a:p>
            <a:r>
              <a:rPr lang="en-US" altLang="zh-CN" sz="2600" dirty="0"/>
              <a:t>48</a:t>
            </a:r>
            <a:r>
              <a:rPr lang="zh-CN" altLang="en-US" sz="2600" dirty="0"/>
              <a:t>÷</a:t>
            </a:r>
            <a:r>
              <a:rPr lang="en-US" altLang="zh-CN" sz="2600" dirty="0"/>
              <a:t>12=4</a:t>
            </a:r>
            <a:r>
              <a:rPr lang="zh-CN" altLang="en-US" sz="2600" dirty="0"/>
              <a:t>（个）</a:t>
            </a:r>
            <a:endParaRPr lang="zh-CN" altLang="en-US" sz="2600" dirty="0"/>
          </a:p>
          <a:p>
            <a:endParaRPr lang="zh-CN" altLang="en-US" sz="2600" dirty="0"/>
          </a:p>
          <a:p>
            <a:r>
              <a:rPr lang="en-US" altLang="zh-CN" sz="2600" dirty="0"/>
              <a:t>48</a:t>
            </a:r>
            <a:r>
              <a:rPr lang="zh-CN" altLang="en-US" sz="2600" dirty="0"/>
              <a:t>÷</a:t>
            </a:r>
            <a:r>
              <a:rPr lang="en-US" altLang="zh-CN" sz="2600" dirty="0"/>
              <a:t>4=12</a:t>
            </a:r>
            <a:r>
              <a:rPr lang="zh-CN" altLang="en-US" sz="2600" dirty="0"/>
              <a:t>（棵）</a:t>
            </a:r>
            <a:endParaRPr lang="zh-CN" altLang="en-US" sz="2600" dirty="0"/>
          </a:p>
        </p:txBody>
      </p:sp>
      <p:pic>
        <p:nvPicPr>
          <p:cNvPr id="6146" name="图片 3" descr="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5264" y="3356992"/>
            <a:ext cx="5394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 txBox="1">
            <a:spLocks noChangeArrowheads="1"/>
          </p:cNvSpPr>
          <p:nvPr/>
        </p:nvSpPr>
        <p:spPr bwMode="auto">
          <a:xfrm>
            <a:off x="109538" y="1057275"/>
            <a:ext cx="3233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ea typeface="华文新魏" pitchFamily="2" charset="-122"/>
              </a:rPr>
              <a:t>４</a:t>
            </a:r>
            <a:r>
              <a:rPr lang="en-US" altLang="zh-CN" sz="2400" dirty="0">
                <a:ea typeface="华文新魏" pitchFamily="2" charset="-122"/>
              </a:rPr>
              <a:t>×</a:t>
            </a:r>
            <a:r>
              <a:rPr lang="zh-CN" altLang="en-US" sz="2400" dirty="0">
                <a:ea typeface="华文新魏" pitchFamily="2" charset="-122"/>
              </a:rPr>
              <a:t>１２＝４８（个）</a:t>
            </a:r>
            <a:endParaRPr lang="zh-CN" altLang="en-US" sz="2400" dirty="0">
              <a:ea typeface="华文新魏" pitchFamily="2" charset="-122"/>
            </a:endParaRPr>
          </a:p>
        </p:txBody>
      </p:sp>
      <p:sp>
        <p:nvSpPr>
          <p:cNvPr id="8194" name="TextBox 8"/>
          <p:cNvSpPr txBox="1">
            <a:spLocks noChangeArrowheads="1"/>
          </p:cNvSpPr>
          <p:nvPr/>
        </p:nvSpPr>
        <p:spPr bwMode="auto">
          <a:xfrm>
            <a:off x="5889625" y="1025525"/>
            <a:ext cx="337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　４８</a:t>
            </a:r>
            <a:r>
              <a:rPr lang="en-US" altLang="zh-CN" sz="2400">
                <a:ea typeface="华文新魏" pitchFamily="2" charset="-122"/>
              </a:rPr>
              <a:t> ÷</a:t>
            </a:r>
            <a:r>
              <a:rPr lang="zh-CN" altLang="en-US" sz="2400">
                <a:ea typeface="华文新魏" pitchFamily="2" charset="-122"/>
              </a:rPr>
              <a:t>４＝１２（棵）</a:t>
            </a:r>
            <a:endParaRPr lang="zh-CN" altLang="en-US" sz="2400">
              <a:ea typeface="华文新魏" pitchFamily="2" charset="-122"/>
            </a:endParaRPr>
          </a:p>
        </p:txBody>
      </p:sp>
      <p:sp>
        <p:nvSpPr>
          <p:cNvPr id="8195" name="TextBox 9"/>
          <p:cNvSpPr txBox="1">
            <a:spLocks noChangeArrowheads="1"/>
          </p:cNvSpPr>
          <p:nvPr/>
        </p:nvSpPr>
        <p:spPr bwMode="auto">
          <a:xfrm>
            <a:off x="3254375" y="1020763"/>
            <a:ext cx="3043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４８</a:t>
            </a:r>
            <a:r>
              <a:rPr lang="en-US" altLang="zh-CN" sz="2400">
                <a:ea typeface="华文新魏" pitchFamily="2" charset="-122"/>
              </a:rPr>
              <a:t> ÷</a:t>
            </a:r>
            <a:r>
              <a:rPr lang="zh-CN" altLang="en-US" sz="2400">
                <a:ea typeface="华文新魏" pitchFamily="2" charset="-122"/>
              </a:rPr>
              <a:t>１２＝４（个）</a:t>
            </a:r>
            <a:endParaRPr lang="zh-CN" altLang="en-US" sz="2400">
              <a:ea typeface="华文新魏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2563" y="1489075"/>
            <a:ext cx="26400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因数</a:t>
            </a:r>
            <a:r>
              <a:rPr lang="en-US" altLang="zh-CN" sz="2400">
                <a:solidFill>
                  <a:srgbClr val="FF0000"/>
                </a:solidFill>
                <a:ea typeface="华文新魏" pitchFamily="2" charset="-122"/>
              </a:rPr>
              <a:t>× </a:t>
            </a: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因数</a:t>
            </a:r>
            <a:r>
              <a:rPr lang="en-US" altLang="zh-CN" sz="2400">
                <a:solidFill>
                  <a:srgbClr val="FF0000"/>
                </a:solidFill>
                <a:ea typeface="华文新魏" pitchFamily="2" charset="-122"/>
              </a:rPr>
              <a:t>=</a:t>
            </a: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积</a:t>
            </a:r>
            <a:endParaRPr lang="zh-CN" altLang="en-US" sz="240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36925" y="1527175"/>
            <a:ext cx="251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华文新魏" pitchFamily="2" charset="-122"/>
              </a:rPr>
              <a:t>被除数</a:t>
            </a:r>
            <a:r>
              <a:rPr lang="en-US" altLang="zh-CN" sz="2400" dirty="0">
                <a:solidFill>
                  <a:srgbClr val="FF0000"/>
                </a:solidFill>
                <a:ea typeface="华文新魏" pitchFamily="2" charset="-122"/>
              </a:rPr>
              <a:t>÷</a:t>
            </a:r>
            <a:r>
              <a:rPr lang="zh-CN" altLang="en-US" sz="2400" dirty="0">
                <a:solidFill>
                  <a:srgbClr val="FF0000"/>
                </a:solidFill>
                <a:ea typeface="华文新魏" pitchFamily="2" charset="-122"/>
              </a:rPr>
              <a:t>除数</a:t>
            </a:r>
            <a:r>
              <a:rPr lang="en-US" altLang="zh-CN" sz="2400" dirty="0">
                <a:solidFill>
                  <a:srgbClr val="FF0000"/>
                </a:solidFill>
                <a:ea typeface="华文新魏" pitchFamily="2" charset="-122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ea typeface="华文新魏" pitchFamily="2" charset="-122"/>
              </a:rPr>
              <a:t>商</a:t>
            </a:r>
            <a:endParaRPr lang="zh-CN" altLang="en-US" sz="2400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261100" y="1530350"/>
            <a:ext cx="237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被除数</a:t>
            </a:r>
            <a:r>
              <a:rPr lang="en-US" altLang="zh-CN" sz="2400">
                <a:solidFill>
                  <a:srgbClr val="FF0000"/>
                </a:solidFill>
                <a:ea typeface="华文新魏" pitchFamily="2" charset="-122"/>
              </a:rPr>
              <a:t>÷</a:t>
            </a: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除数</a:t>
            </a:r>
            <a:r>
              <a:rPr lang="en-US" altLang="zh-CN" sz="2400">
                <a:solidFill>
                  <a:srgbClr val="FF0000"/>
                </a:solidFill>
                <a:ea typeface="华文新魏" pitchFamily="2" charset="-122"/>
              </a:rPr>
              <a:t>=</a:t>
            </a: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商</a:t>
            </a:r>
            <a:endParaRPr lang="zh-CN" altLang="en-US" sz="2400">
              <a:solidFill>
                <a:srgbClr val="FF0000"/>
              </a:solidFill>
              <a:ea typeface="华文新魏" pitchFamily="2" charset="-122"/>
            </a:endParaRPr>
          </a:p>
        </p:txBody>
      </p:sp>
      <p:pic>
        <p:nvPicPr>
          <p:cNvPr id="8199" name="图片 1" descr="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27113" y="2254250"/>
            <a:ext cx="6700837" cy="26685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3563" y="5301208"/>
            <a:ext cx="50530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/>
              <a:t>除法是乘法的逆运算。</a:t>
            </a:r>
            <a:endParaRPr lang="zh-CN" altLang="en-US" sz="2400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注意：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</a:rPr>
              <a:t>不能作除数。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7400" y="992188"/>
            <a:ext cx="4319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乘法和除法有什么关系？</a:t>
            </a:r>
            <a:endParaRPr lang="zh-CN" altLang="en-US" sz="2800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1633538"/>
            <a:ext cx="2736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因数</a:t>
            </a:r>
            <a:r>
              <a:rPr lang="en-US" altLang="zh-CN" sz="2800" dirty="0">
                <a:ea typeface="华文新魏" pitchFamily="2" charset="-122"/>
              </a:rPr>
              <a:t>× </a:t>
            </a:r>
            <a:r>
              <a:rPr lang="zh-CN" altLang="en-US" sz="2800" dirty="0">
                <a:ea typeface="华文新魏" pitchFamily="2" charset="-122"/>
              </a:rPr>
              <a:t>因数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积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5650" y="2262188"/>
            <a:ext cx="3671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因数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积</a:t>
            </a:r>
            <a:r>
              <a:rPr lang="en-US" altLang="zh-CN" sz="2800" dirty="0">
                <a:ea typeface="华文新魏" pitchFamily="2" charset="-122"/>
              </a:rPr>
              <a:t>÷</a:t>
            </a:r>
            <a:r>
              <a:rPr lang="zh-CN" altLang="en-US" sz="2800" dirty="0">
                <a:ea typeface="华文新魏" pitchFamily="2" charset="-122"/>
              </a:rPr>
              <a:t>另一个因数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32363" y="1636713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被除数</a:t>
            </a:r>
            <a:r>
              <a:rPr lang="en-US" altLang="zh-CN" sz="2800" dirty="0">
                <a:ea typeface="华文新魏" pitchFamily="2" charset="-122"/>
              </a:rPr>
              <a:t>÷</a:t>
            </a:r>
            <a:r>
              <a:rPr lang="zh-CN" altLang="en-US" sz="2800" dirty="0">
                <a:ea typeface="华文新魏" pitchFamily="2" charset="-122"/>
              </a:rPr>
              <a:t>除数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商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32363" y="2281238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被除数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商</a:t>
            </a:r>
            <a:r>
              <a:rPr lang="en-US" altLang="zh-CN" sz="2800" dirty="0">
                <a:ea typeface="华文新魏" pitchFamily="2" charset="-122"/>
              </a:rPr>
              <a:t>×</a:t>
            </a:r>
            <a:r>
              <a:rPr lang="zh-CN" altLang="en-US" sz="2800" dirty="0">
                <a:ea typeface="华文新魏" pitchFamily="2" charset="-122"/>
              </a:rPr>
              <a:t>除数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0486" name="TextBox 16"/>
          <p:cNvSpPr txBox="1">
            <a:spLocks noChangeArrowheads="1"/>
          </p:cNvSpPr>
          <p:nvPr/>
        </p:nvSpPr>
        <p:spPr bwMode="auto">
          <a:xfrm>
            <a:off x="827088" y="2867025"/>
            <a:ext cx="4608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a typeface="华文新魏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ea typeface="华文新魏" pitchFamily="2" charset="-122"/>
              </a:rPr>
              <a:t>为什么不能做除数？</a:t>
            </a:r>
            <a:endParaRPr lang="zh-CN" altLang="en-US" sz="36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98463" y="3452813"/>
            <a:ext cx="6985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计算下列各题：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  <a:p>
            <a:pPr indent="266700" eaLnBrk="0" hangingPunct="0"/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0÷4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0÷5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0÷134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＝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  <a:p>
            <a:pPr indent="266700" eaLnBrk="0" hangingPunct="0"/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0÷0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zh-CN" sz="2800" dirty="0">
                <a:latin typeface="华文新魏" pitchFamily="2" charset="-122"/>
                <a:ea typeface="华文新魏" pitchFamily="2" charset="-122"/>
              </a:rPr>
              <a:t>6÷0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＝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833438" y="4729163"/>
            <a:ext cx="731202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这两组算式的商是几？根据乘、除法之间的关系说明理由</a:t>
            </a:r>
            <a:r>
              <a:rPr lang="zh-CN" altLang="en-US" sz="1000" dirty="0">
                <a:latin typeface="Times New Roman" panose="02020603050405020304" pitchFamily="18" charset="0"/>
              </a:rPr>
              <a:t>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8050" y="5730875"/>
            <a:ext cx="3455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华文新魏" pitchFamily="2" charset="-122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不能做除数！！</a:t>
            </a:r>
            <a:endParaRPr lang="zh-CN" altLang="en-US" sz="3600" b="1">
              <a:solidFill>
                <a:srgbClr val="FF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0486" grpId="0"/>
      <p:bldP spid="37889" grpId="0"/>
      <p:bldP spid="37890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6875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议一议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10242" name="TextBox 6"/>
          <p:cNvSpPr txBox="1">
            <a:spLocks noChangeArrowheads="1"/>
          </p:cNvSpPr>
          <p:nvPr/>
        </p:nvSpPr>
        <p:spPr bwMode="auto">
          <a:xfrm>
            <a:off x="468313" y="1989138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         在有余数的除法里，被除数与商、除数、余数之间有什么关系？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36738" y="3068638"/>
            <a:ext cx="43195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被除数</a:t>
            </a:r>
            <a:r>
              <a:rPr lang="en-US" altLang="zh-CN" sz="2800" dirty="0">
                <a:ea typeface="华文新魏" pitchFamily="2" charset="-122"/>
              </a:rPr>
              <a:t>÷</a:t>
            </a:r>
            <a:r>
              <a:rPr lang="zh-CN" altLang="en-US" sz="2800" dirty="0">
                <a:ea typeface="华文新魏" pitchFamily="2" charset="-122"/>
              </a:rPr>
              <a:t>除数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商</a:t>
            </a:r>
            <a:r>
              <a:rPr lang="zh-CN" altLang="en-US" sz="2800" dirty="0">
                <a:latin typeface="宋体" panose="02010600030101010101" pitchFamily="2" charset="-122"/>
              </a:rPr>
              <a:t>……</a:t>
            </a:r>
            <a:r>
              <a:rPr lang="zh-CN" altLang="en-US" sz="2800" dirty="0">
                <a:ea typeface="华文新魏" pitchFamily="2" charset="-122"/>
              </a:rPr>
              <a:t>余数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36738" y="4130675"/>
            <a:ext cx="43195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被除数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商</a:t>
            </a:r>
            <a:r>
              <a:rPr lang="en-US" altLang="zh-CN" sz="2800" dirty="0">
                <a:ea typeface="华文新魏" pitchFamily="2" charset="-122"/>
              </a:rPr>
              <a:t>×</a:t>
            </a:r>
            <a:r>
              <a:rPr lang="zh-CN" altLang="en-US" sz="2800" dirty="0">
                <a:ea typeface="华文新魏" pitchFamily="2" charset="-122"/>
              </a:rPr>
              <a:t>除数</a:t>
            </a:r>
            <a:r>
              <a:rPr lang="en-US" altLang="zh-CN" sz="2800" dirty="0">
                <a:ea typeface="华文新魏" pitchFamily="2" charset="-122"/>
              </a:rPr>
              <a:t>+</a:t>
            </a:r>
            <a:r>
              <a:rPr lang="zh-CN" altLang="en-US" sz="2800" dirty="0">
                <a:ea typeface="华文新魏" pitchFamily="2" charset="-122"/>
              </a:rPr>
              <a:t>余数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58963" y="4849813"/>
            <a:ext cx="4802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除数</a:t>
            </a:r>
            <a:r>
              <a:rPr lang="en-US" altLang="zh-CN" sz="2800" dirty="0">
                <a:ea typeface="华文新魏" pitchFamily="2" charset="-122"/>
              </a:rPr>
              <a:t>=</a:t>
            </a:r>
            <a:r>
              <a:rPr lang="zh-CN" altLang="en-US" sz="2800" dirty="0">
                <a:ea typeface="华文新魏" pitchFamily="2" charset="-122"/>
              </a:rPr>
              <a:t>（被除数</a:t>
            </a:r>
            <a:r>
              <a:rPr lang="en-US" altLang="zh-CN" sz="2800" dirty="0">
                <a:ea typeface="华文新魏" pitchFamily="2" charset="-122"/>
              </a:rPr>
              <a:t>-</a:t>
            </a:r>
            <a:r>
              <a:rPr lang="zh-CN" altLang="en-US" sz="2800" dirty="0">
                <a:ea typeface="华文新魏" pitchFamily="2" charset="-122"/>
              </a:rPr>
              <a:t>余数）</a:t>
            </a:r>
            <a:r>
              <a:rPr lang="en-US" altLang="zh-CN" sz="2800" dirty="0">
                <a:ea typeface="华文新魏" pitchFamily="2" charset="-122"/>
              </a:rPr>
              <a:t>÷</a:t>
            </a:r>
            <a:r>
              <a:rPr lang="zh-CN" altLang="en-US" sz="2800" dirty="0">
                <a:ea typeface="华文新魏" pitchFamily="2" charset="-122"/>
              </a:rPr>
              <a:t>商</a:t>
            </a:r>
            <a:endParaRPr lang="zh-CN" altLang="en-US" sz="2800" dirty="0">
              <a:ea typeface="华文新魏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3779838" y="3573463"/>
            <a:ext cx="0" cy="3603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755650" y="2133600"/>
            <a:ext cx="7200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根据乘除法的关系，两人说算式。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2833688"/>
            <a:ext cx="3240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华文新魏" pitchFamily="2" charset="-122"/>
              </a:rPr>
              <a:t>乘法：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12 ×10=120</a:t>
            </a:r>
            <a:r>
              <a:rPr lang="en-US" altLang="zh-CN" sz="2800" dirty="0">
                <a:ea typeface="华文新魏" pitchFamily="2" charset="-122"/>
              </a:rPr>
              <a:t>     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7538" y="2852738"/>
            <a:ext cx="34575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除法：</a:t>
            </a:r>
            <a:r>
              <a:rPr lang="en-US" altLang="zh-CN" sz="2800">
                <a:ea typeface="华文新魏" pitchFamily="2" charset="-122"/>
              </a:rPr>
              <a:t> 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120÷10=12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         120 ÷12=10</a:t>
            </a:r>
            <a:r>
              <a:rPr lang="en-US" altLang="zh-CN" sz="2800">
                <a:ea typeface="华文新魏" pitchFamily="2" charset="-122"/>
              </a:rPr>
              <a:t> 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0413" y="3933825"/>
            <a:ext cx="32400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除法：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184 ÷4=46</a:t>
            </a:r>
            <a:r>
              <a:rPr lang="en-US" altLang="zh-CN" sz="2800">
                <a:ea typeface="华文新魏" pitchFamily="2" charset="-122"/>
              </a:rPr>
              <a:t>  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89438" y="3933825"/>
            <a:ext cx="35671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乘法：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46 ×4=184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         4 ×46=184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800">
                <a:ea typeface="华文新魏" pitchFamily="2" charset="-122"/>
              </a:rPr>
              <a:t>              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395288" y="2133600"/>
            <a:ext cx="75612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用</a:t>
            </a:r>
            <a:r>
              <a:rPr lang="en-US" altLang="zh-CN" sz="2800">
                <a:ea typeface="华文新魏" pitchFamily="2" charset="-122"/>
              </a:rPr>
              <a:t>96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写</a:t>
            </a:r>
            <a:r>
              <a:rPr lang="zh-CN" altLang="en-US" sz="2800">
                <a:ea typeface="华文新魏" pitchFamily="2" charset="-122"/>
              </a:rPr>
              <a:t>出一道乘法算式和两道除法算式。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3121025"/>
            <a:ext cx="3240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乘法：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 ×24=96</a:t>
            </a:r>
            <a:r>
              <a:rPr lang="en-US" altLang="zh-CN" sz="2800">
                <a:ea typeface="华文新魏" pitchFamily="2" charset="-122"/>
              </a:rPr>
              <a:t>     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16463" y="3141663"/>
            <a:ext cx="3240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除法：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96 ÷4=24</a:t>
            </a:r>
            <a:r>
              <a:rPr lang="en-US" altLang="zh-CN" sz="2800">
                <a:ea typeface="华文新魏" pitchFamily="2" charset="-122"/>
              </a:rPr>
              <a:t>  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84725" y="378618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           96 ÷24=4  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2780928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p="http://schemas.openxmlformats.org/presentationml/2006/main">
  <p:tag name="KSO_WPP_MARK_KEY" val="b698ec9b-7bea-4c95-841c-6ceea829f099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WPS 演示</Application>
  <PresentationFormat>全屏显示(4:3)</PresentationFormat>
  <Paragraphs>84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微软雅黑</vt:lpstr>
      <vt:lpstr>Calibri</vt:lpstr>
      <vt:lpstr>黑体</vt:lpstr>
      <vt:lpstr>华文新魏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2023-02-07T03:46:09Z</dcterms:created>
  <dcterms:modified xsi:type="dcterms:W3CDTF">2023-02-07T03:46:09Z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CCA36D3802B44DC496FE7E9E076699DE</vt:lpwstr>
  </property>
</Properties>
</file>