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5C679AF8-2471-411B-98D4-BA16911EF93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EA5C1752-41A4-4D84-BF44-D389BFB8CF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95613F8-AE85-42A3-9F55-AD4FBDF8467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8BC83B34-E2B6-4B9F-B5E6-01EEF4F38C1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16B2EEDB-8189-44E1-84FB-0B48B33530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4DD76813-6F45-4322-A027-980A0DD80C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2C2BA23B-D082-497D-B6EF-9CF4DC840F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02243B6C-E164-4E59-8698-607E52124D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4C0C9988-68C8-441D-B8D8-C96D0DA475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971550" y="3333750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7" name="文本框 2"/>
          <p:cNvSpPr txBox="1">
            <a:spLocks noChangeArrowheads="1"/>
          </p:cNvSpPr>
          <p:nvPr/>
        </p:nvSpPr>
        <p:spPr bwMode="auto">
          <a:xfrm>
            <a:off x="0" y="2427735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8" name="文本框 2"/>
          <p:cNvSpPr txBox="1">
            <a:spLocks noChangeArrowheads="1"/>
          </p:cNvSpPr>
          <p:nvPr/>
        </p:nvSpPr>
        <p:spPr bwMode="auto">
          <a:xfrm>
            <a:off x="1012825" y="352107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/>
              <a:t>西南师大</a:t>
            </a:r>
            <a:r>
              <a:rPr lang="en-US" altLang="zh-CN" b="1">
                <a:cs typeface="Times New Roman" panose="02020603050405020304" pitchFamily="18" charset="0"/>
              </a:rPr>
              <a:t>·</a:t>
            </a:r>
            <a:r>
              <a:rPr lang="zh-CN" altLang="en-US" b="1"/>
              <a:t>四年级下册</a:t>
            </a:r>
            <a:endParaRPr lang="zh-CN" altLang="en-US" b="1">
              <a:cs typeface="Times New Roman" panose="02020603050405020304" pitchFamily="18" charset="0"/>
            </a:endParaRPr>
          </a:p>
        </p:txBody>
      </p:sp>
      <p:sp>
        <p:nvSpPr>
          <p:cNvPr id="1029" name="文本框 2"/>
          <p:cNvSpPr txBox="1">
            <a:spLocks noChangeArrowheads="1"/>
          </p:cNvSpPr>
          <p:nvPr/>
        </p:nvSpPr>
        <p:spPr bwMode="auto">
          <a:xfrm>
            <a:off x="0" y="113159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5400" b="1" dirty="0">
                <a:latin typeface="微软雅黑" panose="020B0503020204020204" charset="-122"/>
                <a:ea typeface="微软雅黑" panose="020B0503020204020204" charset="-122"/>
              </a:rPr>
              <a:t>乘法运算</a:t>
            </a:r>
            <a:r>
              <a:rPr lang="zh-CN" altLang="en-US" sz="5400" b="1" dirty="0" smtClean="0"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en-US" sz="5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/>
          <p:nvPr/>
        </p:nvGrpSpPr>
        <p:grpSpPr bwMode="auto">
          <a:xfrm rot="-190002">
            <a:off x="276225" y="461963"/>
            <a:ext cx="2289175" cy="960437"/>
            <a:chOff x="1852333" y="262815"/>
            <a:chExt cx="2288968" cy="959398"/>
          </a:xfrm>
        </p:grpSpPr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0841" y="253775"/>
              <a:ext cx="763519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608" y="45323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934971" y="340994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算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698151" y="54045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17"/>
            <p:cNvSpPr>
              <a:spLocks noEditPoints="1"/>
            </p:cNvSpPr>
            <p:nvPr/>
          </p:nvSpPr>
          <p:spPr bwMode="auto">
            <a:xfrm>
              <a:off x="3369099" y="253516"/>
              <a:ext cx="763518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>
              <a:off x="3451644" y="340646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算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243" name="矩形 18"/>
          <p:cNvSpPr>
            <a:spLocks noChangeArrowheads="1"/>
          </p:cNvSpPr>
          <p:nvPr/>
        </p:nvSpPr>
        <p:spPr bwMode="auto">
          <a:xfrm>
            <a:off x="1025525" y="1600200"/>
            <a:ext cx="25923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2×23×35</a:t>
            </a:r>
            <a:endParaRPr lang="en-US" altLang="zh-CN" sz="3200" b="1"/>
          </a:p>
        </p:txBody>
      </p:sp>
      <p:sp>
        <p:nvSpPr>
          <p:cNvPr id="10244" name="矩形 19"/>
          <p:cNvSpPr>
            <a:spLocks noChangeArrowheads="1"/>
          </p:cNvSpPr>
          <p:nvPr/>
        </p:nvSpPr>
        <p:spPr bwMode="auto">
          <a:xfrm>
            <a:off x="4684713" y="1600200"/>
            <a:ext cx="259238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50×(19×8)</a:t>
            </a:r>
            <a:endParaRPr lang="en-US" altLang="zh-CN" sz="3200" b="1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25488" y="2286000"/>
            <a:ext cx="25923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=2×35×23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=70×23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=1610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6390" name="矩形 21"/>
          <p:cNvSpPr>
            <a:spLocks noChangeArrowheads="1"/>
          </p:cNvSpPr>
          <p:nvPr/>
        </p:nvSpPr>
        <p:spPr bwMode="auto">
          <a:xfrm>
            <a:off x="4468813" y="2289175"/>
            <a:ext cx="25923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=50×8×19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=400×19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=7600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3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 rot="660000">
            <a:off x="268288" y="728663"/>
            <a:ext cx="569912" cy="568325"/>
          </a:xfrm>
          <a:prstGeom prst="rect">
            <a:avLst/>
          </a:prstGeom>
          <a:solidFill>
            <a:srgbClr val="5C9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规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 rot="-300000">
            <a:off x="923925" y="723900"/>
            <a:ext cx="568325" cy="568325"/>
          </a:xfrm>
          <a:prstGeom prst="rect">
            <a:avLst/>
          </a:prstGeom>
          <a:solidFill>
            <a:srgbClr val="48C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rot="300000">
            <a:off x="1558925" y="741363"/>
            <a:ext cx="569913" cy="568325"/>
          </a:xfrm>
          <a:prstGeom prst="rect">
            <a:avLst/>
          </a:prstGeom>
          <a:solidFill>
            <a:srgbClr val="FB6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rot="-180000">
            <a:off x="2205038" y="762000"/>
            <a:ext cx="568325" cy="568325"/>
          </a:xfrm>
          <a:prstGeom prst="rect">
            <a:avLst/>
          </a:prstGeom>
          <a:solidFill>
            <a:srgbClr val="FECC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8000" y="555625"/>
            <a:ext cx="77788" cy="22066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" name="椭圆 6"/>
          <p:cNvSpPr/>
          <p:nvPr/>
        </p:nvSpPr>
        <p:spPr>
          <a:xfrm rot="20763950">
            <a:off x="1104900" y="541338"/>
            <a:ext cx="96838" cy="20796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" name="椭圆 7"/>
          <p:cNvSpPr/>
          <p:nvPr/>
        </p:nvSpPr>
        <p:spPr>
          <a:xfrm>
            <a:off x="1763713" y="495300"/>
            <a:ext cx="98425" cy="28416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9" name="椭圆 8"/>
          <p:cNvSpPr/>
          <p:nvPr/>
        </p:nvSpPr>
        <p:spPr>
          <a:xfrm>
            <a:off x="2341563" y="423863"/>
            <a:ext cx="160337" cy="35242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11274" name="Rectangle 51"/>
          <p:cNvSpPr>
            <a:spLocks noChangeArrowheads="1"/>
          </p:cNvSpPr>
          <p:nvPr/>
        </p:nvSpPr>
        <p:spPr bwMode="auto">
          <a:xfrm>
            <a:off x="868362" y="1708150"/>
            <a:ext cx="607990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加法交换律：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a 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+ 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b 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= 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b 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+ 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endParaRPr lang="en-US" altLang="zh-CN" sz="3200" b="1" i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5" name="Rectangle 51"/>
          <p:cNvSpPr>
            <a:spLocks noChangeArrowheads="1"/>
          </p:cNvSpPr>
          <p:nvPr/>
        </p:nvSpPr>
        <p:spPr bwMode="auto">
          <a:xfrm>
            <a:off x="868362" y="2359025"/>
            <a:ext cx="57918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乘法交换律：</a:t>
            </a:r>
            <a:r>
              <a:rPr lang="en-US" altLang="zh-CN" sz="32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r>
              <a:rPr lang="en-US" altLang="zh-CN" sz="32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32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 = </a:t>
            </a:r>
            <a:r>
              <a:rPr lang="en-US" altLang="zh-CN" sz="32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en-US" altLang="zh-CN" sz="32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32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endParaRPr lang="en-US" altLang="zh-CN" sz="3200" b="1" i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6" name="Rectangle 51"/>
          <p:cNvSpPr>
            <a:spLocks noChangeArrowheads="1"/>
          </p:cNvSpPr>
          <p:nvPr/>
        </p:nvSpPr>
        <p:spPr bwMode="auto">
          <a:xfrm>
            <a:off x="868362" y="3009900"/>
            <a:ext cx="795210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</a:rPr>
              <a:t>加法结合律：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a 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+ 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+ c 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= 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a 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i="1" dirty="0">
                <a:solidFill>
                  <a:srgbClr val="FF0000"/>
                </a:solidFill>
                <a:ea typeface="楷体" panose="02010609060101010101" pitchFamily="49" charset="-122"/>
              </a:rPr>
              <a:t>b + c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en-US" altLang="zh-CN" sz="3200" b="1" i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868363" y="3660775"/>
            <a:ext cx="802481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乘法结合律：</a:t>
            </a:r>
            <a:r>
              <a:rPr lang="zh-CN" altLang="en-US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a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×</a:t>
            </a:r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）</a:t>
            </a:r>
            <a:r>
              <a:rPr lang="en-US" altLang="zh-CN" sz="3200" b="1" kern="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×</a:t>
            </a:r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c</a:t>
            </a:r>
            <a:r>
              <a:rPr lang="en-US" altLang="zh-CN" sz="3200" b="1" i="1" kern="0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= </a:t>
            </a:r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a 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×</a:t>
            </a:r>
            <a:r>
              <a:rPr lang="zh-CN" altLang="en-US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i="1" kern="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b</a:t>
            </a:r>
            <a:r>
              <a:rPr lang="en-US" altLang="zh-CN" sz="3200" b="1" kern="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×</a:t>
            </a:r>
            <a:r>
              <a:rPr lang="en-US" altLang="zh-CN" sz="3200" b="1" i="1" kern="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en-US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）</a:t>
            </a:r>
            <a:endParaRPr lang="en-US" altLang="zh-CN" sz="3200" b="1" i="1" kern="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0"/>
          <p:cNvGrpSpPr/>
          <p:nvPr/>
        </p:nvGrpSpPr>
        <p:grpSpPr bwMode="auto">
          <a:xfrm rot="-190002">
            <a:off x="250825" y="484188"/>
            <a:ext cx="3051175" cy="960437"/>
            <a:chOff x="1090402" y="262815"/>
            <a:chExt cx="3050899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88487" y="451824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41802" y="255273"/>
              <a:ext cx="763519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09914" y="451740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171029" y="539043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课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925932" y="342492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堂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692457" y="538958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活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17"/>
            <p:cNvSpPr>
              <a:spLocks noEditPoints="1"/>
            </p:cNvSpPr>
            <p:nvPr/>
          </p:nvSpPr>
          <p:spPr bwMode="auto">
            <a:xfrm>
              <a:off x="3377143" y="262311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>
              <a:off x="3459688" y="349441"/>
              <a:ext cx="595259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动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291" name="矩形 10"/>
          <p:cNvSpPr>
            <a:spLocks noChangeArrowheads="1"/>
          </p:cNvSpPr>
          <p:nvPr/>
        </p:nvSpPr>
        <p:spPr bwMode="auto">
          <a:xfrm>
            <a:off x="1074738" y="1600200"/>
            <a:ext cx="5237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1.</a:t>
            </a:r>
            <a:r>
              <a:rPr lang="zh-CN" altLang="en-US" sz="3200" b="1"/>
              <a:t>写出算式，说出运算律。</a:t>
            </a:r>
            <a:endParaRPr lang="zh-CN" altLang="en-US" sz="3200" b="1"/>
          </a:p>
        </p:txBody>
      </p:sp>
      <p:grpSp>
        <p:nvGrpSpPr>
          <p:cNvPr id="11" name="组合 21"/>
          <p:cNvGrpSpPr/>
          <p:nvPr/>
        </p:nvGrpSpPr>
        <p:grpSpPr bwMode="auto">
          <a:xfrm>
            <a:off x="1277938" y="2425700"/>
            <a:ext cx="4073525" cy="1065213"/>
            <a:chOff x="1133637" y="2643758"/>
            <a:chExt cx="4073805" cy="1065684"/>
          </a:xfrm>
        </p:grpSpPr>
        <p:pic>
          <p:nvPicPr>
            <p:cNvPr id="12298" name="图片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33637" y="2774651"/>
              <a:ext cx="726522" cy="934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299" name="组合 20"/>
            <p:cNvGrpSpPr/>
            <p:nvPr/>
          </p:nvGrpSpPr>
          <p:grpSpPr bwMode="auto">
            <a:xfrm>
              <a:off x="2510054" y="2643758"/>
              <a:ext cx="2697388" cy="729184"/>
              <a:chOff x="2207836" y="2804567"/>
              <a:chExt cx="2697388" cy="729184"/>
            </a:xfrm>
          </p:grpSpPr>
          <p:sp>
            <p:nvSpPr>
              <p:cNvPr id="12300" name="AutoShape 27"/>
              <p:cNvSpPr>
                <a:spLocks noChangeArrowheads="1"/>
              </p:cNvSpPr>
              <p:nvPr/>
            </p:nvSpPr>
            <p:spPr bwMode="auto">
              <a:xfrm>
                <a:off x="2207836" y="2804567"/>
                <a:ext cx="2697388" cy="729184"/>
              </a:xfrm>
              <a:prstGeom prst="wedgeEllipseCallout">
                <a:avLst>
                  <a:gd name="adj1" fmla="val -65292"/>
                  <a:gd name="adj2" fmla="val 24181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339648" y="2876037"/>
                <a:ext cx="2543349" cy="5860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200" b="1">
                    <a:solidFill>
                      <a:prstClr val="black"/>
                    </a:solidFill>
                    <a:latin typeface="+mn-lt"/>
                    <a:sym typeface="+mn-ea"/>
                  </a:rPr>
                  <a:t>72×8=8×72</a:t>
                </a:r>
                <a:endParaRPr lang="zh-CN" altLang="en-US" sz="3200" b="1">
                  <a:solidFill>
                    <a:prstClr val="black"/>
                  </a:solidFill>
                  <a:latin typeface="+mn-lt"/>
                  <a:sym typeface="+mn-ea"/>
                </a:endParaRPr>
              </a:p>
            </p:txBody>
          </p:sp>
        </p:grpSp>
      </p:grpSp>
      <p:grpSp>
        <p:nvGrpSpPr>
          <p:cNvPr id="13" name="组合 22"/>
          <p:cNvGrpSpPr/>
          <p:nvPr/>
        </p:nvGrpSpPr>
        <p:grpSpPr bwMode="auto">
          <a:xfrm>
            <a:off x="3308350" y="3354388"/>
            <a:ext cx="3887788" cy="1076325"/>
            <a:chOff x="2510054" y="2643758"/>
            <a:chExt cx="3886609" cy="1076301"/>
          </a:xfrm>
        </p:grpSpPr>
        <p:pic>
          <p:nvPicPr>
            <p:cNvPr id="12294" name="图片 2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85345" y="2931790"/>
              <a:ext cx="811318" cy="788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295" name="组合 24"/>
            <p:cNvGrpSpPr/>
            <p:nvPr/>
          </p:nvGrpSpPr>
          <p:grpSpPr bwMode="auto">
            <a:xfrm>
              <a:off x="2510054" y="2643758"/>
              <a:ext cx="2697388" cy="729184"/>
              <a:chOff x="2207836" y="2804567"/>
              <a:chExt cx="2697388" cy="729184"/>
            </a:xfrm>
          </p:grpSpPr>
          <p:sp>
            <p:nvSpPr>
              <p:cNvPr id="12296" name="AutoShape 27"/>
              <p:cNvSpPr>
                <a:spLocks noChangeArrowheads="1"/>
              </p:cNvSpPr>
              <p:nvPr/>
            </p:nvSpPr>
            <p:spPr bwMode="auto">
              <a:xfrm>
                <a:off x="2207836" y="2804567"/>
                <a:ext cx="2697388" cy="729184"/>
              </a:xfrm>
              <a:prstGeom prst="wedgeEllipseCallout">
                <a:avLst>
                  <a:gd name="adj1" fmla="val 57935"/>
                  <a:gd name="adj2" fmla="val 46148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339559" y="2876002"/>
                <a:ext cx="2543991" cy="585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3200" b="1">
                    <a:solidFill>
                      <a:prstClr val="black"/>
                    </a:solidFill>
                    <a:latin typeface="+mn-lt"/>
                    <a:sym typeface="+mn-ea"/>
                  </a:rPr>
                  <a:t>乘法交换律</a:t>
                </a:r>
                <a:endParaRPr lang="zh-CN" altLang="en-US" sz="3200" b="1">
                  <a:solidFill>
                    <a:prstClr val="black"/>
                  </a:solidFill>
                  <a:latin typeface="+mn-lt"/>
                  <a:sym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074738" y="627063"/>
            <a:ext cx="5873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2.</a:t>
            </a:r>
            <a:r>
              <a:rPr lang="zh-CN" altLang="en-US" sz="3200" b="1"/>
              <a:t>讨论</a:t>
            </a:r>
            <a:r>
              <a:rPr lang="en-US" altLang="zh-CN" sz="3200" b="1"/>
              <a:t>:</a:t>
            </a:r>
            <a:r>
              <a:rPr lang="zh-CN" altLang="en-US" sz="3200" b="1"/>
              <a:t>下面各题怎样计算简便</a:t>
            </a:r>
            <a:r>
              <a:rPr lang="en-US" altLang="zh-CN" sz="3200" b="1"/>
              <a:t>?</a:t>
            </a:r>
            <a:endParaRPr lang="en-US" altLang="zh-CN" sz="3200" b="1"/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755650" y="1347788"/>
            <a:ext cx="15843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16×25</a:t>
            </a:r>
            <a:endParaRPr lang="en-US" altLang="zh-CN" sz="3200" b="1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8313" y="1924050"/>
            <a:ext cx="2590800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=4×4×25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=4×(4×25)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=4×100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3559175" y="1347788"/>
            <a:ext cx="17287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72×125</a:t>
            </a:r>
            <a:endParaRPr lang="en-US" altLang="zh-CN" sz="3200" b="1"/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6507163" y="1347788"/>
            <a:ext cx="17272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36×15</a:t>
            </a:r>
            <a:endParaRPr lang="en-US" altLang="zh-CN" sz="3200" b="1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203575" y="1924050"/>
            <a:ext cx="2592388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=9×8×125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=9×(8×125)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=9×1000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=9000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27763" y="1924050"/>
            <a:ext cx="2592387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=9×4×15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=9×(4×15)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=9×60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=540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827088" y="1924050"/>
            <a:ext cx="69850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15×4=		</a:t>
            </a:r>
            <a:r>
              <a:rPr lang="en-US" altLang="zh-CN" sz="3200" b="1"/>
              <a:t>35×2=		12×5=</a:t>
            </a:r>
            <a:endParaRPr lang="en-US" altLang="zh-CN" sz="3200" b="1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24×5=		50×4= 		25×4=</a:t>
            </a:r>
            <a:endParaRPr lang="en-US" altLang="zh-CN" sz="3200" b="1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125×8=		16×5=		45×2=</a:t>
            </a:r>
            <a:endParaRPr lang="en-US" altLang="zh-CN" sz="3200" b="1"/>
          </a:p>
        </p:txBody>
      </p:sp>
      <p:sp>
        <p:nvSpPr>
          <p:cNvPr id="14340" name="矩形 2"/>
          <p:cNvSpPr>
            <a:spLocks noChangeArrowheads="1"/>
          </p:cNvSpPr>
          <p:nvPr/>
        </p:nvSpPr>
        <p:spPr bwMode="auto">
          <a:xfrm>
            <a:off x="827088" y="1419225"/>
            <a:ext cx="21542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口算。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95513" y="2066925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32363" y="2066925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712075" y="2066925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95513" y="2809875"/>
            <a:ext cx="8001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26013" y="2809875"/>
            <a:ext cx="8001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200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610475" y="2809875"/>
            <a:ext cx="8001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78075" y="3538538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18075" y="3538538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712075" y="3538538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827088" y="627063"/>
            <a:ext cx="54006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用简便方法计算下列各题。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755650" y="1347788"/>
            <a:ext cx="25923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19×15×4</a:t>
            </a:r>
            <a:endParaRPr lang="en-US" altLang="zh-CN" sz="3200" b="1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8313" y="1924050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=19×(15×4)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=19×60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=1140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4787900" y="1347788"/>
            <a:ext cx="25923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32×125</a:t>
            </a:r>
            <a:endParaRPr lang="en-US" altLang="zh-CN" sz="3200" b="1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00563" y="1924050"/>
            <a:ext cx="2592387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=4×8×125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=4×(8×125)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=4×1000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=4000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0"/>
          <p:cNvSpPr>
            <a:spLocks noChangeArrowheads="1"/>
          </p:cNvSpPr>
          <p:nvPr/>
        </p:nvSpPr>
        <p:spPr bwMode="auto">
          <a:xfrm>
            <a:off x="755650" y="700088"/>
            <a:ext cx="76327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胜利小学四年级有</a:t>
            </a:r>
            <a:r>
              <a:rPr lang="en-US" altLang="zh-CN" sz="3200" b="1">
                <a:solidFill>
                  <a:srgbClr val="000000"/>
                </a:solidFill>
              </a:rPr>
              <a:t>25</a:t>
            </a:r>
            <a:r>
              <a:rPr lang="zh-CN" altLang="en-US" sz="3200" b="1">
                <a:solidFill>
                  <a:srgbClr val="000000"/>
                </a:solidFill>
              </a:rPr>
              <a:t>个小组，每组</a:t>
            </a:r>
            <a:r>
              <a:rPr lang="en-US" altLang="zh-CN" sz="3200" b="1">
                <a:solidFill>
                  <a:srgbClr val="000000"/>
                </a:solidFill>
              </a:rPr>
              <a:t>4</a:t>
            </a:r>
            <a:r>
              <a:rPr lang="zh-CN" altLang="en-US" sz="3200" b="1">
                <a:solidFill>
                  <a:srgbClr val="000000"/>
                </a:solidFill>
              </a:rPr>
              <a:t>人。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(1)</a:t>
            </a:r>
            <a:r>
              <a:rPr lang="zh-CN" altLang="en-US" sz="3200" b="1">
                <a:solidFill>
                  <a:srgbClr val="000000"/>
                </a:solidFill>
              </a:rPr>
              <a:t>如果每人植树</a:t>
            </a:r>
            <a:r>
              <a:rPr lang="en-US" altLang="zh-CN" sz="3200" b="1">
                <a:solidFill>
                  <a:srgbClr val="000000"/>
                </a:solidFill>
              </a:rPr>
              <a:t>8</a:t>
            </a:r>
            <a:r>
              <a:rPr lang="zh-CN" altLang="en-US" sz="3200" b="1">
                <a:solidFill>
                  <a:srgbClr val="000000"/>
                </a:solidFill>
              </a:rPr>
              <a:t>棵，一共植树多少棵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03350" y="2473325"/>
            <a:ext cx="403225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25×4×8=800(</a:t>
            </a:r>
            <a:r>
              <a:rPr lang="zh-CN" altLang="en-US" sz="3200" b="1">
                <a:solidFill>
                  <a:srgbClr val="FF0000"/>
                </a:solidFill>
              </a:rPr>
              <a:t>棵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76375" y="3435350"/>
            <a:ext cx="41751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答：一共植树</a:t>
            </a:r>
            <a:r>
              <a:rPr lang="en-US" altLang="zh-CN" sz="3200" b="1">
                <a:solidFill>
                  <a:srgbClr val="FF0000"/>
                </a:solidFill>
              </a:rPr>
              <a:t>800</a:t>
            </a:r>
            <a:r>
              <a:rPr lang="zh-CN" altLang="en-US" sz="3200" b="1">
                <a:solidFill>
                  <a:srgbClr val="FF0000"/>
                </a:solidFill>
              </a:rPr>
              <a:t>棵。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755650" y="700088"/>
            <a:ext cx="76327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胜利小学四年级有</a:t>
            </a:r>
            <a:r>
              <a:rPr lang="en-US" altLang="zh-CN" sz="3200" b="1">
                <a:solidFill>
                  <a:srgbClr val="000000"/>
                </a:solidFill>
              </a:rPr>
              <a:t>25</a:t>
            </a:r>
            <a:r>
              <a:rPr lang="zh-CN" altLang="en-US" sz="3200" b="1">
                <a:solidFill>
                  <a:srgbClr val="000000"/>
                </a:solidFill>
              </a:rPr>
              <a:t>个小组，每组</a:t>
            </a:r>
            <a:r>
              <a:rPr lang="en-US" altLang="zh-CN" sz="3200" b="1">
                <a:solidFill>
                  <a:srgbClr val="000000"/>
                </a:solidFill>
              </a:rPr>
              <a:t>4</a:t>
            </a:r>
            <a:r>
              <a:rPr lang="zh-CN" altLang="en-US" sz="3200" b="1">
                <a:solidFill>
                  <a:srgbClr val="000000"/>
                </a:solidFill>
              </a:rPr>
              <a:t>人。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(2)</a:t>
            </a:r>
            <a:r>
              <a:rPr lang="zh-CN" altLang="en-US" sz="3200" b="1">
                <a:solidFill>
                  <a:srgbClr val="000000"/>
                </a:solidFill>
              </a:rPr>
              <a:t>如果四年级共植树</a:t>
            </a:r>
            <a:r>
              <a:rPr lang="en-US" altLang="zh-CN" sz="3200" b="1">
                <a:solidFill>
                  <a:srgbClr val="000000"/>
                </a:solidFill>
              </a:rPr>
              <a:t>900</a:t>
            </a:r>
            <a:r>
              <a:rPr lang="zh-CN" altLang="en-US" sz="3200" b="1">
                <a:solidFill>
                  <a:srgbClr val="000000"/>
                </a:solidFill>
              </a:rPr>
              <a:t>棵，平均每人植树多少棵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03350" y="2914650"/>
            <a:ext cx="403225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900÷25÷4=9(</a:t>
            </a:r>
            <a:r>
              <a:rPr lang="zh-CN" altLang="en-US" sz="3200" b="1">
                <a:solidFill>
                  <a:srgbClr val="FF0000"/>
                </a:solidFill>
              </a:rPr>
              <a:t>棵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31913" y="3579813"/>
            <a:ext cx="4608512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答：平均每人植树</a:t>
            </a:r>
            <a:r>
              <a:rPr lang="en-US" altLang="zh-CN" sz="3200" b="1">
                <a:solidFill>
                  <a:srgbClr val="FF0000"/>
                </a:solidFill>
              </a:rPr>
              <a:t>9</a:t>
            </a:r>
            <a:r>
              <a:rPr lang="zh-CN" altLang="en-US" sz="3200" b="1">
                <a:solidFill>
                  <a:srgbClr val="FF0000"/>
                </a:solidFill>
              </a:rPr>
              <a:t>棵。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课堂小结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58888" y="1366838"/>
            <a:ext cx="6192837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如果用</a:t>
            </a:r>
            <a:r>
              <a:rPr lang="en-US" altLang="zh-CN" sz="3200" b="1" i="1" dirty="0"/>
              <a:t>a</a:t>
            </a:r>
            <a:r>
              <a:rPr lang="zh-CN" altLang="en-US" sz="3200" b="1" dirty="0"/>
              <a:t>，</a:t>
            </a:r>
            <a:r>
              <a:rPr lang="en-US" altLang="zh-CN" sz="3200" b="1" i="1" dirty="0"/>
              <a:t>b</a:t>
            </a:r>
            <a:r>
              <a:rPr lang="zh-CN" altLang="en-US" sz="3200" b="1" dirty="0"/>
              <a:t>表示两个数，乘法交换律可以表示为</a:t>
            </a:r>
            <a:r>
              <a:rPr lang="en-US" altLang="zh-CN" sz="3200" b="1" dirty="0"/>
              <a:t>:</a:t>
            </a:r>
            <a:r>
              <a:rPr lang="en-US" altLang="zh-CN" sz="3200" b="1" i="1" dirty="0" err="1"/>
              <a:t>a</a:t>
            </a:r>
            <a:r>
              <a:rPr lang="en-US" altLang="zh-CN" sz="3200" b="1" dirty="0" err="1"/>
              <a:t>×</a:t>
            </a:r>
            <a:r>
              <a:rPr lang="en-US" altLang="zh-CN" sz="3200" b="1" i="1" dirty="0" err="1"/>
              <a:t>b</a:t>
            </a:r>
            <a:r>
              <a:rPr lang="en-US" altLang="zh-CN" sz="3200" b="1" dirty="0"/>
              <a:t>=</a:t>
            </a:r>
            <a:r>
              <a:rPr lang="en-US" altLang="zh-CN" sz="3200" b="1" i="1" dirty="0" err="1"/>
              <a:t>b</a:t>
            </a:r>
            <a:r>
              <a:rPr lang="en-US" altLang="zh-CN" sz="3200" b="1" dirty="0" err="1"/>
              <a:t>×</a:t>
            </a:r>
            <a:r>
              <a:rPr lang="en-US" altLang="zh-CN" sz="3200" b="1" i="1" dirty="0" err="1"/>
              <a:t>a</a:t>
            </a:r>
            <a:endParaRPr lang="en-US" altLang="zh-CN" sz="3200" b="1" i="1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31913" y="2859088"/>
            <a:ext cx="67691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如果用</a:t>
            </a:r>
            <a:r>
              <a:rPr lang="en-US" altLang="zh-CN" sz="3200" b="1" i="1" dirty="0"/>
              <a:t>a</a:t>
            </a:r>
            <a:r>
              <a:rPr lang="zh-CN" altLang="en-US" sz="3200" b="1" dirty="0"/>
              <a:t>，</a:t>
            </a:r>
            <a:r>
              <a:rPr lang="en-US" altLang="zh-CN" sz="3200" b="1" i="1" dirty="0"/>
              <a:t>b</a:t>
            </a:r>
            <a:r>
              <a:rPr lang="zh-CN" altLang="en-US" sz="3200" b="1" dirty="0"/>
              <a:t>，</a:t>
            </a:r>
            <a:r>
              <a:rPr lang="en-US" altLang="zh-CN" sz="3200" b="1" i="1" dirty="0"/>
              <a:t>c</a:t>
            </a:r>
            <a:r>
              <a:rPr lang="zh-CN" altLang="en-US" sz="3200" b="1" dirty="0"/>
              <a:t>表示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个数，乘法结合律可以表示为</a:t>
            </a:r>
            <a:r>
              <a:rPr lang="en-US" altLang="zh-CN" sz="3200" b="1" dirty="0"/>
              <a:t>:(</a:t>
            </a:r>
            <a:r>
              <a:rPr lang="en-US" altLang="zh-CN" sz="3200" b="1" i="1" dirty="0" err="1"/>
              <a:t>a</a:t>
            </a:r>
            <a:r>
              <a:rPr lang="en-US" altLang="zh-CN" sz="3200" b="1" dirty="0" err="1"/>
              <a:t>×</a:t>
            </a:r>
            <a:r>
              <a:rPr lang="en-US" altLang="zh-CN" sz="3200" b="1" i="1" dirty="0" err="1"/>
              <a:t>b</a:t>
            </a:r>
            <a:r>
              <a:rPr lang="en-US" altLang="zh-CN" sz="3200" b="1" dirty="0"/>
              <a:t> )×</a:t>
            </a:r>
            <a:r>
              <a:rPr lang="en-US" altLang="zh-CN" sz="3200" b="1" i="1" dirty="0"/>
              <a:t>c</a:t>
            </a:r>
            <a:r>
              <a:rPr lang="en-US" altLang="zh-CN" sz="3200" b="1" dirty="0"/>
              <a:t>=</a:t>
            </a:r>
            <a:r>
              <a:rPr lang="en-US" altLang="zh-CN" sz="3200" b="1" i="1" dirty="0"/>
              <a:t>a</a:t>
            </a:r>
            <a:r>
              <a:rPr lang="en-US" altLang="zh-CN" sz="3200" b="1" dirty="0"/>
              <a:t>×(</a:t>
            </a:r>
            <a:r>
              <a:rPr lang="en-US" altLang="zh-CN" sz="3200" b="1" i="1" dirty="0" err="1"/>
              <a:t>b</a:t>
            </a:r>
            <a:r>
              <a:rPr lang="en-US" altLang="zh-CN" sz="3200" b="1" dirty="0" err="1"/>
              <a:t>×</a:t>
            </a:r>
            <a:r>
              <a:rPr lang="en-US" altLang="zh-CN" sz="3200" b="1" i="1" dirty="0" err="1"/>
              <a:t>c</a:t>
            </a:r>
            <a:r>
              <a:rPr lang="en-US" altLang="zh-CN" sz="3200" b="1" dirty="0"/>
              <a:t>)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527050" y="771525"/>
            <a:ext cx="190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新课导入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051" name="组合 15"/>
          <p:cNvGrpSpPr/>
          <p:nvPr/>
        </p:nvGrpSpPr>
        <p:grpSpPr bwMode="auto">
          <a:xfrm>
            <a:off x="674688" y="1928813"/>
            <a:ext cx="1717675" cy="2508250"/>
            <a:chOff x="467544" y="1421582"/>
            <a:chExt cx="1717136" cy="2507254"/>
          </a:xfrm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724638" y="1421582"/>
              <a:ext cx="1460042" cy="585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 dirty="0">
                  <a:solidFill>
                    <a:srgbClr val="000000"/>
                  </a:solidFill>
                  <a:latin typeface="+mn-lt"/>
                  <a:sym typeface="+mn-ea"/>
                </a:rPr>
                <a:t>2×5</a:t>
              </a:r>
              <a:r>
                <a:rPr lang="zh-CN" altLang="en-US" sz="3200" b="1" kern="0" dirty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 dirty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5" name="文本框 3"/>
            <p:cNvSpPr txBox="1">
              <a:spLocks noChangeArrowheads="1"/>
            </p:cNvSpPr>
            <p:nvPr/>
          </p:nvSpPr>
          <p:spPr bwMode="auto">
            <a:xfrm>
              <a:off x="467544" y="2062677"/>
              <a:ext cx="1688570" cy="5839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12×5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467544" y="2703773"/>
              <a:ext cx="1688570" cy="5839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15×4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7" name="文本框 3"/>
            <p:cNvSpPr txBox="1">
              <a:spLocks noChangeArrowheads="1"/>
            </p:cNvSpPr>
            <p:nvPr/>
          </p:nvSpPr>
          <p:spPr bwMode="auto">
            <a:xfrm>
              <a:off x="467544" y="3343281"/>
              <a:ext cx="1688570" cy="58555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16×5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</p:grpSp>
      <p:grpSp>
        <p:nvGrpSpPr>
          <p:cNvPr id="2052" name="组合 16"/>
          <p:cNvGrpSpPr/>
          <p:nvPr/>
        </p:nvGrpSpPr>
        <p:grpSpPr bwMode="auto">
          <a:xfrm>
            <a:off x="3138488" y="1924050"/>
            <a:ext cx="1687512" cy="2513013"/>
            <a:chOff x="3349024" y="1416077"/>
            <a:chExt cx="1688286" cy="2512758"/>
          </a:xfrm>
        </p:grpSpPr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3349024" y="1416077"/>
              <a:ext cx="1688286" cy="58414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15×6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10" name="文本框 3"/>
            <p:cNvSpPr txBox="1">
              <a:spLocks noChangeArrowheads="1"/>
            </p:cNvSpPr>
            <p:nvPr/>
          </p:nvSpPr>
          <p:spPr bwMode="auto">
            <a:xfrm>
              <a:off x="3349024" y="2062124"/>
              <a:ext cx="1688286" cy="58572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35×2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11" name="文本框 3"/>
            <p:cNvSpPr txBox="1">
              <a:spLocks noChangeArrowheads="1"/>
            </p:cNvSpPr>
            <p:nvPr/>
          </p:nvSpPr>
          <p:spPr bwMode="auto">
            <a:xfrm>
              <a:off x="3349024" y="2708171"/>
              <a:ext cx="1688286" cy="58572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24×5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12" name="文本框 3"/>
            <p:cNvSpPr txBox="1">
              <a:spLocks noChangeArrowheads="1"/>
            </p:cNvSpPr>
            <p:nvPr/>
          </p:nvSpPr>
          <p:spPr bwMode="auto">
            <a:xfrm>
              <a:off x="3349024" y="3344694"/>
              <a:ext cx="1688286" cy="58414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25×4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</p:grpSp>
      <p:grpSp>
        <p:nvGrpSpPr>
          <p:cNvPr id="2053" name="组合 20"/>
          <p:cNvGrpSpPr/>
          <p:nvPr/>
        </p:nvGrpSpPr>
        <p:grpSpPr bwMode="auto">
          <a:xfrm>
            <a:off x="5572125" y="1924050"/>
            <a:ext cx="1916113" cy="2513013"/>
            <a:chOff x="6229347" y="1416076"/>
            <a:chExt cx="1915909" cy="2512700"/>
          </a:xfrm>
        </p:grpSpPr>
        <p:sp>
          <p:nvSpPr>
            <p:cNvPr id="14" name="文本框 3"/>
            <p:cNvSpPr txBox="1">
              <a:spLocks noChangeArrowheads="1"/>
            </p:cNvSpPr>
            <p:nvPr/>
          </p:nvSpPr>
          <p:spPr bwMode="auto">
            <a:xfrm>
              <a:off x="6229347" y="1416076"/>
              <a:ext cx="1828605" cy="58412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125×8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6456336" y="2062109"/>
              <a:ext cx="1688920" cy="5857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8×25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6229347" y="2703379"/>
              <a:ext cx="1828605" cy="58412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102×3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6229347" y="3344649"/>
              <a:ext cx="1828605" cy="58412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>
                  <a:solidFill>
                    <a:srgbClr val="000000"/>
                  </a:solidFill>
                  <a:latin typeface="+mn-lt"/>
                  <a:sym typeface="+mn-ea"/>
                </a:rPr>
                <a:t>15×20</a:t>
              </a:r>
              <a:r>
                <a:rPr lang="zh-CN" altLang="en-US" sz="3200" b="1" kern="0">
                  <a:solidFill>
                    <a:srgbClr val="000000"/>
                  </a:solidFill>
                  <a:latin typeface="+mn-lt"/>
                  <a:sym typeface="+mn-ea"/>
                </a:rPr>
                <a:t>＝</a:t>
              </a:r>
              <a:endParaRPr lang="en-US" altLang="zh-CN" sz="3200" b="1" kern="0">
                <a:solidFill>
                  <a:srgbClr val="000000"/>
                </a:solidFill>
                <a:latin typeface="+mn-lt"/>
                <a:sym typeface="+mn-ea"/>
              </a:endParaRPr>
            </a:p>
          </p:txBody>
        </p:sp>
      </p:grp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2230438" y="1924050"/>
            <a:ext cx="5953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10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2224088" y="2543175"/>
            <a:ext cx="5953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+mn-lt"/>
                <a:sym typeface="+mn-ea"/>
              </a:rPr>
              <a:t>60</a:t>
            </a:r>
            <a:endParaRPr lang="en-US" altLang="zh-CN" sz="3200" b="1" kern="0" dirty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0" name="文本框 3"/>
          <p:cNvSpPr txBox="1">
            <a:spLocks noChangeArrowheads="1"/>
          </p:cNvSpPr>
          <p:nvPr/>
        </p:nvSpPr>
        <p:spPr bwMode="auto">
          <a:xfrm>
            <a:off x="2224088" y="3211513"/>
            <a:ext cx="5953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60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1" name="文本框 3"/>
          <p:cNvSpPr txBox="1">
            <a:spLocks noChangeArrowheads="1"/>
          </p:cNvSpPr>
          <p:nvPr/>
        </p:nvSpPr>
        <p:spPr bwMode="auto">
          <a:xfrm>
            <a:off x="2224088" y="3851275"/>
            <a:ext cx="5953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80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2" name="文本框 3"/>
          <p:cNvSpPr txBox="1">
            <a:spLocks noChangeArrowheads="1"/>
          </p:cNvSpPr>
          <p:nvPr/>
        </p:nvSpPr>
        <p:spPr bwMode="auto">
          <a:xfrm>
            <a:off x="4691063" y="1924050"/>
            <a:ext cx="5953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90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3" name="文本框 3"/>
          <p:cNvSpPr txBox="1">
            <a:spLocks noChangeArrowheads="1"/>
          </p:cNvSpPr>
          <p:nvPr/>
        </p:nvSpPr>
        <p:spPr bwMode="auto">
          <a:xfrm>
            <a:off x="4691063" y="2570163"/>
            <a:ext cx="5953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70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4" name="文本框 3"/>
          <p:cNvSpPr txBox="1">
            <a:spLocks noChangeArrowheads="1"/>
          </p:cNvSpPr>
          <p:nvPr/>
        </p:nvSpPr>
        <p:spPr bwMode="auto">
          <a:xfrm>
            <a:off x="4691063" y="3217863"/>
            <a:ext cx="8001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120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4691063" y="3851275"/>
            <a:ext cx="8001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100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7372350" y="1924050"/>
            <a:ext cx="10048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1000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7" name="文本框 3"/>
          <p:cNvSpPr txBox="1">
            <a:spLocks noChangeArrowheads="1"/>
          </p:cNvSpPr>
          <p:nvPr/>
        </p:nvSpPr>
        <p:spPr bwMode="auto">
          <a:xfrm>
            <a:off x="7359650" y="2570163"/>
            <a:ext cx="8001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200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8" name="文本框 3"/>
          <p:cNvSpPr txBox="1">
            <a:spLocks noChangeArrowheads="1"/>
          </p:cNvSpPr>
          <p:nvPr/>
        </p:nvSpPr>
        <p:spPr bwMode="auto">
          <a:xfrm>
            <a:off x="7359650" y="3217863"/>
            <a:ext cx="8001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306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9" name="文本框 3"/>
          <p:cNvSpPr txBox="1">
            <a:spLocks noChangeArrowheads="1"/>
          </p:cNvSpPr>
          <p:nvPr/>
        </p:nvSpPr>
        <p:spPr bwMode="auto">
          <a:xfrm>
            <a:off x="7359650" y="3851275"/>
            <a:ext cx="80010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  <a:sym typeface="+mn-ea"/>
              </a:rPr>
              <a:t>300</a:t>
            </a:r>
            <a:endParaRPr lang="en-US" altLang="zh-CN" sz="3200" b="1" kern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066" name="AutoShape 27"/>
          <p:cNvSpPr>
            <a:spLocks noChangeArrowheads="1"/>
          </p:cNvSpPr>
          <p:nvPr/>
        </p:nvSpPr>
        <p:spPr bwMode="auto">
          <a:xfrm>
            <a:off x="2892425" y="1065213"/>
            <a:ext cx="4899025" cy="627062"/>
          </a:xfrm>
          <a:prstGeom prst="wedgeRoundRectCallout">
            <a:avLst>
              <a:gd name="adj1" fmla="val 52875"/>
              <a:gd name="adj2" fmla="val 3435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比一比，看谁算的又快又好！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5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274888"/>
            <a:ext cx="5173662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矩形 3"/>
          <p:cNvSpPr>
            <a:spLocks noChangeArrowheads="1"/>
          </p:cNvSpPr>
          <p:nvPr/>
        </p:nvSpPr>
        <p:spPr bwMode="auto">
          <a:xfrm>
            <a:off x="468313" y="1524000"/>
            <a:ext cx="2862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/>
              <a:t>有多少个鸡蛋</a:t>
            </a:r>
            <a:r>
              <a:rPr lang="en-US" altLang="zh-CN" sz="3200" b="1" dirty="0"/>
              <a:t>?</a:t>
            </a:r>
            <a:endParaRPr lang="en-US" altLang="zh-CN" sz="3200" b="1" dirty="0"/>
          </a:p>
        </p:txBody>
      </p:sp>
      <p:sp>
        <p:nvSpPr>
          <p:cNvPr id="5" name="矩形: 圆角 4"/>
          <p:cNvSpPr/>
          <p:nvPr/>
        </p:nvSpPr>
        <p:spPr>
          <a:xfrm>
            <a:off x="539750" y="2368550"/>
            <a:ext cx="4895850" cy="36036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539750" y="2801938"/>
            <a:ext cx="4895850" cy="36036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539750" y="3208338"/>
            <a:ext cx="4895850" cy="36036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539750" y="3648075"/>
            <a:ext cx="4895850" cy="36036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5867400" y="2217738"/>
            <a:ext cx="2552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+mn-lt"/>
                <a:sym typeface="+mn-ea"/>
              </a:rPr>
              <a:t>9×4=36(</a:t>
            </a:r>
            <a:r>
              <a:rPr lang="zh-CN" altLang="en-US" sz="3200" b="1" kern="0" dirty="0">
                <a:solidFill>
                  <a:srgbClr val="FF0000"/>
                </a:solidFill>
                <a:latin typeface="+mn-lt"/>
                <a:sym typeface="+mn-ea"/>
              </a:rPr>
              <a:t>个</a:t>
            </a:r>
            <a:r>
              <a:rPr lang="en-US" altLang="zh-CN" sz="3200" b="1" kern="0" dirty="0">
                <a:solidFill>
                  <a:srgbClr val="FF0000"/>
                </a:solidFill>
                <a:latin typeface="+mn-lt"/>
                <a:sym typeface="+mn-ea"/>
              </a:rPr>
              <a:t>)</a:t>
            </a:r>
            <a:endParaRPr lang="en-US" altLang="zh-CN" sz="3200" b="1" kern="0" dirty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60388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1104900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1685925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2198688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2774950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3332163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>
            <a:off x="3890963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4448175" y="2374900"/>
            <a:ext cx="433388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4973638" y="2374900"/>
            <a:ext cx="431800" cy="16335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文本框 3"/>
          <p:cNvSpPr txBox="1">
            <a:spLocks noChangeArrowheads="1"/>
          </p:cNvSpPr>
          <p:nvPr/>
        </p:nvSpPr>
        <p:spPr bwMode="auto">
          <a:xfrm>
            <a:off x="5867400" y="2900363"/>
            <a:ext cx="2552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+mn-lt"/>
                <a:sym typeface="+mn-ea"/>
              </a:rPr>
              <a:t>4×9=36(</a:t>
            </a:r>
            <a:r>
              <a:rPr lang="zh-CN" altLang="en-US" sz="3200" b="1" kern="0" dirty="0">
                <a:solidFill>
                  <a:srgbClr val="FF0000"/>
                </a:solidFill>
                <a:latin typeface="+mn-lt"/>
                <a:sym typeface="+mn-ea"/>
              </a:rPr>
              <a:t>个</a:t>
            </a:r>
            <a:r>
              <a:rPr lang="en-US" altLang="zh-CN" sz="3200" b="1" kern="0" dirty="0">
                <a:solidFill>
                  <a:srgbClr val="FF0000"/>
                </a:solidFill>
                <a:latin typeface="+mn-lt"/>
                <a:sym typeface="+mn-ea"/>
              </a:rPr>
              <a:t>)</a:t>
            </a:r>
            <a:endParaRPr lang="en-US" altLang="zh-CN" sz="3200" b="1" kern="0" dirty="0">
              <a:solidFill>
                <a:srgbClr val="FF0000"/>
              </a:solidFill>
              <a:latin typeface="+mn-lt"/>
              <a:sym typeface="+mn-ea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5907088" y="3695700"/>
            <a:ext cx="2193925" cy="627063"/>
          </a:xfrm>
          <a:prstGeom prst="wedgeRoundRectCallout">
            <a:avLst>
              <a:gd name="adj1" fmla="val 49332"/>
              <a:gd name="adj2" fmla="val 1732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9×4=4×9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375" y="700088"/>
            <a:ext cx="517366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160463" y="2859088"/>
            <a:ext cx="1800225" cy="1081087"/>
          </a:xfrm>
          <a:prstGeom prst="wedgeRoundRectCallout">
            <a:avLst>
              <a:gd name="adj1" fmla="val 49332"/>
              <a:gd name="adj2" fmla="val 1732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9×4=36</a:t>
            </a:r>
            <a:endParaRPr lang="en-US" altLang="zh-CN" sz="3200" b="1" kern="0">
              <a:solidFill>
                <a:srgbClr val="FF0000"/>
              </a:solidFill>
              <a:latin typeface="Times New Roman" panose="02020603050405020304"/>
              <a:sym typeface="+mn-ea"/>
            </a:endParaRPr>
          </a:p>
          <a:p>
            <a:pPr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4×9=36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24"/>
          <p:cNvGrpSpPr/>
          <p:nvPr/>
        </p:nvGrpSpPr>
        <p:grpSpPr bwMode="auto">
          <a:xfrm>
            <a:off x="3708400" y="3003550"/>
            <a:ext cx="4784725" cy="1768475"/>
            <a:chOff x="3275856" y="2787774"/>
            <a:chExt cx="4784921" cy="1768681"/>
          </a:xfrm>
        </p:grpSpPr>
        <p:sp>
          <p:nvSpPr>
            <p:cNvPr id="24" name="对话气泡: 椭圆形 23"/>
            <p:cNvSpPr/>
            <p:nvPr/>
          </p:nvSpPr>
          <p:spPr>
            <a:xfrm>
              <a:off x="3275856" y="2787774"/>
              <a:ext cx="3816506" cy="1368584"/>
            </a:xfrm>
            <a:prstGeom prst="wedgeEllipseCallout">
              <a:avLst>
                <a:gd name="adj1" fmla="val 51255"/>
                <a:gd name="adj2" fmla="val 48108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  <p:sp>
          <p:nvSpPr>
            <p:cNvPr id="4103" name="矩形 20"/>
            <p:cNvSpPr>
              <a:spLocks noChangeArrowheads="1"/>
            </p:cNvSpPr>
            <p:nvPr/>
          </p:nvSpPr>
          <p:spPr bwMode="auto">
            <a:xfrm>
              <a:off x="3491880" y="2986955"/>
              <a:ext cx="352839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/>
                <a:t>两个数相乘，交换因数的位置，积不变。</a:t>
              </a:r>
              <a:endParaRPr lang="zh-CN" altLang="en-US" sz="2800" b="1" dirty="0"/>
            </a:p>
          </p:txBody>
        </p:sp>
        <p:pic>
          <p:nvPicPr>
            <p:cNvPr id="4104" name="图片 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236296" y="3755397"/>
              <a:ext cx="824481" cy="80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662488" y="2536825"/>
            <a:ext cx="1987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乘法交换律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39750" y="915988"/>
            <a:ext cx="7805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/>
              <a:t>你能用自己喜欢的方式表示乘法交换律吗</a:t>
            </a:r>
            <a:r>
              <a:rPr lang="en-US" altLang="zh-CN" sz="3200" b="1" dirty="0"/>
              <a:t>?</a:t>
            </a:r>
            <a:endParaRPr lang="en-US" altLang="zh-CN" sz="3200" b="1" dirty="0"/>
          </a:p>
        </p:txBody>
      </p:sp>
      <p:grpSp>
        <p:nvGrpSpPr>
          <p:cNvPr id="2" name="组合 5"/>
          <p:cNvGrpSpPr/>
          <p:nvPr/>
        </p:nvGrpSpPr>
        <p:grpSpPr bwMode="auto">
          <a:xfrm>
            <a:off x="827088" y="1717675"/>
            <a:ext cx="5545137" cy="693738"/>
            <a:chOff x="683568" y="1995686"/>
            <a:chExt cx="5544616" cy="692980"/>
          </a:xfrm>
        </p:grpSpPr>
        <p:pic>
          <p:nvPicPr>
            <p:cNvPr id="5130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3568" y="1995686"/>
              <a:ext cx="720080" cy="692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AutoShape 27"/>
            <p:cNvSpPr>
              <a:spLocks noChangeArrowheads="1"/>
            </p:cNvSpPr>
            <p:nvPr/>
          </p:nvSpPr>
          <p:spPr bwMode="auto">
            <a:xfrm>
              <a:off x="2122487" y="1995686"/>
              <a:ext cx="3961681" cy="627063"/>
            </a:xfrm>
            <a:prstGeom prst="wedgeRoundRectCallout">
              <a:avLst>
                <a:gd name="adj1" fmla="val -61704"/>
                <a:gd name="adj2" fmla="val 2583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2" name="矩形 4"/>
            <p:cNvSpPr>
              <a:spLocks noChangeArrowheads="1"/>
            </p:cNvSpPr>
            <p:nvPr/>
          </p:nvSpPr>
          <p:spPr bwMode="auto">
            <a:xfrm>
              <a:off x="2135274" y="2047607"/>
              <a:ext cx="40929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甲数</a:t>
              </a:r>
              <a:r>
                <a:rPr lang="en-US" altLang="zh-CN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×</a:t>
              </a: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乙数</a:t>
              </a:r>
              <a:r>
                <a:rPr lang="en-US" altLang="zh-CN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=</a:t>
              </a: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乙数</a:t>
              </a:r>
              <a:r>
                <a:rPr lang="en-US" altLang="zh-CN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×</a:t>
              </a: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</a:rPr>
                <a:t>甲数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3" name="组合 10"/>
          <p:cNvGrpSpPr/>
          <p:nvPr/>
        </p:nvGrpSpPr>
        <p:grpSpPr bwMode="auto">
          <a:xfrm>
            <a:off x="2916238" y="2571750"/>
            <a:ext cx="4137025" cy="811213"/>
            <a:chOff x="2915816" y="2703209"/>
            <a:chExt cx="4136849" cy="810833"/>
          </a:xfrm>
        </p:grpSpPr>
        <p:pic>
          <p:nvPicPr>
            <p:cNvPr id="5126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28184" y="2712984"/>
              <a:ext cx="824481" cy="80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27" name="组合 9"/>
            <p:cNvGrpSpPr/>
            <p:nvPr/>
          </p:nvGrpSpPr>
          <p:grpSpPr bwMode="auto">
            <a:xfrm>
              <a:off x="2915816" y="2703209"/>
              <a:ext cx="2592289" cy="627063"/>
              <a:chOff x="2339752" y="2929905"/>
              <a:chExt cx="2592289" cy="627063"/>
            </a:xfrm>
          </p:grpSpPr>
          <p:sp>
            <p:nvSpPr>
              <p:cNvPr id="5128" name="AutoShape 27"/>
              <p:cNvSpPr>
                <a:spLocks noChangeArrowheads="1"/>
              </p:cNvSpPr>
              <p:nvPr/>
            </p:nvSpPr>
            <p:spPr bwMode="auto">
              <a:xfrm>
                <a:off x="2339753" y="2929905"/>
                <a:ext cx="2592288" cy="627063"/>
              </a:xfrm>
              <a:prstGeom prst="wedgeRoundRectCallout">
                <a:avLst>
                  <a:gd name="adj1" fmla="val 67347"/>
                  <a:gd name="adj2" fmla="val 41806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29" name="矩形 17"/>
              <p:cNvSpPr>
                <a:spLocks noChangeArrowheads="1"/>
              </p:cNvSpPr>
              <p:nvPr/>
            </p:nvSpPr>
            <p:spPr bwMode="auto">
              <a:xfrm>
                <a:off x="2339752" y="2953115"/>
                <a:ext cx="259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○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×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△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=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△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×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黑体" panose="02010609060101010101" pitchFamily="49" charset="-122"/>
                  </a:rPr>
                  <a:t>○</a:t>
                </a:r>
                <a:endPara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</a:endParaRPr>
              </a:p>
            </p:txBody>
          </p:sp>
        </p:grp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61950" y="3481388"/>
            <a:ext cx="8420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/>
              <a:t>如果用</a:t>
            </a:r>
            <a:r>
              <a:rPr lang="en-US" altLang="zh-CN" sz="3000" b="1" i="1" dirty="0"/>
              <a:t>a</a:t>
            </a:r>
            <a:r>
              <a:rPr lang="zh-CN" altLang="en-US" sz="3000" b="1" dirty="0"/>
              <a:t>，</a:t>
            </a:r>
            <a:r>
              <a:rPr lang="en-US" altLang="zh-CN" sz="3000" b="1" i="1" dirty="0"/>
              <a:t>b</a:t>
            </a:r>
            <a:r>
              <a:rPr lang="zh-CN" altLang="en-US" sz="3000" b="1" dirty="0"/>
              <a:t>表示两个数，乘法交换律可以表示为</a:t>
            </a:r>
            <a:r>
              <a:rPr lang="en-US" altLang="zh-CN" sz="3000" b="1" dirty="0"/>
              <a:t>:</a:t>
            </a:r>
            <a:endParaRPr lang="en-US" altLang="zh-CN" sz="3000" b="1" dirty="0"/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3000" b="1" i="1" dirty="0" err="1"/>
              <a:t>a</a:t>
            </a:r>
            <a:r>
              <a:rPr lang="en-US" altLang="zh-CN" sz="3000" b="1" dirty="0" err="1"/>
              <a:t>×</a:t>
            </a:r>
            <a:r>
              <a:rPr lang="en-US" altLang="zh-CN" sz="3000" b="1" i="1" dirty="0" err="1"/>
              <a:t>b</a:t>
            </a:r>
            <a:r>
              <a:rPr lang="en-US" altLang="zh-CN" sz="3000" b="1" dirty="0"/>
              <a:t>=</a:t>
            </a:r>
            <a:r>
              <a:rPr lang="en-US" altLang="zh-CN" sz="3000" b="1" i="1" dirty="0" err="1"/>
              <a:t>b</a:t>
            </a:r>
            <a:r>
              <a:rPr lang="en-US" altLang="zh-CN" sz="3000" b="1" dirty="0" err="1"/>
              <a:t>×</a:t>
            </a:r>
            <a:r>
              <a:rPr lang="en-US" altLang="zh-CN" sz="3000" b="1" i="1" dirty="0" err="1"/>
              <a:t>a</a:t>
            </a:r>
            <a:endParaRPr lang="en-US" altLang="zh-CN" sz="3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492250"/>
            <a:ext cx="446405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10"/>
          <p:cNvSpPr>
            <a:spLocks noChangeArrowheads="1"/>
          </p:cNvSpPr>
          <p:nvPr/>
        </p:nvSpPr>
        <p:spPr bwMode="auto">
          <a:xfrm>
            <a:off x="468313" y="771525"/>
            <a:ext cx="4097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这个小区共有多少户</a:t>
            </a:r>
            <a:r>
              <a:rPr lang="en-US" altLang="zh-CN" sz="3200" b="1"/>
              <a:t>?</a:t>
            </a:r>
            <a:endParaRPr lang="en-US" altLang="zh-CN" sz="3200" b="1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508625" y="1063625"/>
            <a:ext cx="21367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6×24×8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=144×8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=1152(</a:t>
            </a:r>
            <a:r>
              <a:rPr lang="zh-CN" altLang="en-US" sz="3200" b="1">
                <a:solidFill>
                  <a:srgbClr val="FF0000"/>
                </a:solidFill>
              </a:rPr>
              <a:t>户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08625" y="2787650"/>
            <a:ext cx="24098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6×(24×8)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=6×192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=1152(</a:t>
            </a:r>
            <a:r>
              <a:rPr lang="zh-CN" altLang="en-US" sz="3200" b="1">
                <a:solidFill>
                  <a:srgbClr val="FF0000"/>
                </a:solidFill>
              </a:rPr>
              <a:t>户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0"/>
          <p:cNvGrpSpPr/>
          <p:nvPr/>
        </p:nvGrpSpPr>
        <p:grpSpPr bwMode="auto">
          <a:xfrm rot="-190002">
            <a:off x="276225" y="461963"/>
            <a:ext cx="2289175" cy="960437"/>
            <a:chOff x="1852333" y="262815"/>
            <a:chExt cx="2288968" cy="959398"/>
          </a:xfrm>
        </p:grpSpPr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0841" y="253775"/>
              <a:ext cx="763519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608" y="45323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934971" y="340994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算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698151" y="54045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17"/>
            <p:cNvSpPr>
              <a:spLocks noEditPoints="1"/>
            </p:cNvSpPr>
            <p:nvPr/>
          </p:nvSpPr>
          <p:spPr bwMode="auto">
            <a:xfrm>
              <a:off x="3369099" y="253516"/>
              <a:ext cx="763518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>
              <a:off x="3451644" y="340646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算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71" name="矩形 10"/>
          <p:cNvSpPr>
            <a:spLocks noChangeArrowheads="1"/>
          </p:cNvSpPr>
          <p:nvPr/>
        </p:nvSpPr>
        <p:spPr bwMode="auto">
          <a:xfrm>
            <a:off x="539750" y="1463675"/>
            <a:ext cx="770413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16×5×2=			16× (5×2)=</a:t>
            </a:r>
            <a:endParaRPr lang="en-US" altLang="zh-CN" sz="3200" b="1"/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35×25×4=			35× (25×4)=</a:t>
            </a:r>
            <a:endParaRPr lang="en-US" altLang="zh-CN" sz="3200" b="1"/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12× (125×8)=			12×125×8=</a:t>
            </a:r>
            <a:endParaRPr lang="en-US" altLang="zh-CN" sz="3200" b="1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76500" y="1531938"/>
            <a:ext cx="800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443788" y="1531938"/>
            <a:ext cx="800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98750" y="2136775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3500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599363" y="2147888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3500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243263" y="2811463"/>
            <a:ext cx="1211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12000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443788" y="2811463"/>
            <a:ext cx="1211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12000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171575" y="3548063"/>
            <a:ext cx="68008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/>
              <a:t>观测两边的算式，你发现了什么规律？</a:t>
            </a:r>
            <a:endParaRPr lang="en-US" altLang="zh-CN" sz="30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611188" y="842963"/>
            <a:ext cx="7848600" cy="184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684213" y="842963"/>
            <a:ext cx="77755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/>
              <a:t>       3</a:t>
            </a:r>
            <a:r>
              <a:rPr lang="zh-CN" altLang="en-US" sz="3200" b="1" dirty="0"/>
              <a:t>个数相乘，先把前两个数相乘，再乘第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个数；或先把后两个数相乘，再乘第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个数，积不变。这就是</a:t>
            </a:r>
            <a:r>
              <a:rPr lang="zh-CN" altLang="en-US" sz="3200" b="1" dirty="0">
                <a:solidFill>
                  <a:srgbClr val="FF0000"/>
                </a:solidFill>
              </a:rPr>
              <a:t>乘法结合律</a:t>
            </a:r>
            <a:r>
              <a:rPr lang="zh-CN" altLang="en-US" sz="3200" b="1" dirty="0"/>
              <a:t>。</a:t>
            </a:r>
            <a:endParaRPr lang="zh-CN" altLang="en-US" sz="32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650" y="2859088"/>
            <a:ext cx="77771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        如果用</a:t>
            </a:r>
            <a:r>
              <a:rPr lang="en-US" altLang="zh-CN" sz="3200" b="1" i="1" dirty="0">
                <a:solidFill>
                  <a:srgbClr val="000000"/>
                </a:solidFill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i="1" dirty="0">
                <a:solidFill>
                  <a:srgbClr val="000000"/>
                </a:solidFill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i="1" dirty="0">
                <a:solidFill>
                  <a:srgbClr val="000000"/>
                </a:solidFill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</a:rPr>
              <a:t>表示</a:t>
            </a:r>
            <a:r>
              <a:rPr lang="en-US" altLang="zh-CN" sz="3200" b="1" dirty="0">
                <a:solidFill>
                  <a:srgbClr val="000000"/>
                </a:solidFill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</a:rPr>
              <a:t>个数，乘法结合律可以表示为</a:t>
            </a:r>
            <a:r>
              <a:rPr lang="en-US" altLang="zh-CN" sz="3200" b="1" dirty="0">
                <a:solidFill>
                  <a:srgbClr val="000000"/>
                </a:solidFill>
              </a:rPr>
              <a:t>:</a:t>
            </a:r>
            <a:endParaRPr lang="en-US" altLang="zh-CN" sz="3200" b="1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</a:rPr>
              <a:t>		(</a:t>
            </a:r>
            <a:r>
              <a:rPr lang="en-US" altLang="zh-CN" sz="3200" b="1" i="1" dirty="0" err="1">
                <a:solidFill>
                  <a:srgbClr val="000000"/>
                </a:solidFill>
              </a:rPr>
              <a:t>a</a:t>
            </a:r>
            <a:r>
              <a:rPr lang="en-US" altLang="zh-CN" sz="3200" b="1" dirty="0" err="1">
                <a:solidFill>
                  <a:srgbClr val="000000"/>
                </a:solidFill>
              </a:rPr>
              <a:t>×</a:t>
            </a:r>
            <a:r>
              <a:rPr lang="en-US" altLang="zh-CN" sz="3200" b="1" i="1" dirty="0" err="1">
                <a:solidFill>
                  <a:srgbClr val="000000"/>
                </a:solidFill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</a:rPr>
              <a:t> )×</a:t>
            </a:r>
            <a:r>
              <a:rPr lang="en-US" altLang="zh-CN" sz="3200" b="1" i="1" dirty="0">
                <a:solidFill>
                  <a:srgbClr val="000000"/>
                </a:solidFill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</a:rPr>
              <a:t>×(</a:t>
            </a:r>
            <a:r>
              <a:rPr lang="en-US" altLang="zh-CN" sz="3200" b="1" i="1" dirty="0" err="1">
                <a:solidFill>
                  <a:srgbClr val="000000"/>
                </a:solidFill>
              </a:rPr>
              <a:t>b</a:t>
            </a:r>
            <a:r>
              <a:rPr lang="en-US" altLang="zh-CN" sz="3200" b="1" dirty="0" err="1">
                <a:solidFill>
                  <a:srgbClr val="000000"/>
                </a:solidFill>
              </a:rPr>
              <a:t>×</a:t>
            </a:r>
            <a:r>
              <a:rPr lang="en-US" altLang="zh-CN" sz="3200" b="1" i="1" dirty="0" err="1">
                <a:solidFill>
                  <a:srgbClr val="000000"/>
                </a:solidFill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684213" y="641350"/>
            <a:ext cx="347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用简便方法计算。</a:t>
            </a:r>
            <a:endParaRPr lang="zh-CN" altLang="en-US" sz="3200" b="1"/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984250" y="1131888"/>
            <a:ext cx="25923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61×25×4</a:t>
            </a:r>
            <a:endParaRPr lang="en-US" altLang="zh-CN" sz="3200" b="1"/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4643438" y="1131888"/>
            <a:ext cx="259238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/>
              <a:t>8×9×125</a:t>
            </a:r>
            <a:endParaRPr lang="en-US" altLang="zh-CN" sz="3200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4213" y="1817688"/>
            <a:ext cx="2592387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=61×(25×4)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=61×100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=6100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4427538" y="1816100"/>
            <a:ext cx="25923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=8×125×9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=1000×9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=9000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803275" y="3940175"/>
            <a:ext cx="7070725" cy="692150"/>
            <a:chOff x="683568" y="1995686"/>
            <a:chExt cx="7070193" cy="692980"/>
          </a:xfrm>
        </p:grpSpPr>
        <p:pic>
          <p:nvPicPr>
            <p:cNvPr id="9224" name="图片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3568" y="1995686"/>
              <a:ext cx="720080" cy="692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5" name="AutoShape 27"/>
            <p:cNvSpPr>
              <a:spLocks noChangeArrowheads="1"/>
            </p:cNvSpPr>
            <p:nvPr/>
          </p:nvSpPr>
          <p:spPr bwMode="auto">
            <a:xfrm>
              <a:off x="2122487" y="1995686"/>
              <a:ext cx="5569833" cy="627063"/>
            </a:xfrm>
            <a:prstGeom prst="wedgeRoundRectCallout">
              <a:avLst>
                <a:gd name="adj1" fmla="val -61704"/>
                <a:gd name="adj2" fmla="val 2583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6" name="矩形 9"/>
            <p:cNvSpPr>
              <a:spLocks noChangeArrowheads="1"/>
            </p:cNvSpPr>
            <p:nvPr/>
          </p:nvSpPr>
          <p:spPr bwMode="auto">
            <a:xfrm>
              <a:off x="2124707" y="2007646"/>
              <a:ext cx="562905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  <a:latin typeface="黑体" panose="02010609060101010101" pitchFamily="49" charset="-122"/>
                </a:rPr>
                <a:t>运用乘法运算律可使运算简便</a:t>
              </a:r>
              <a:endParaRPr lang="zh-CN" altLang="en-US" sz="3200" b="1">
                <a:solidFill>
                  <a:srgbClr val="000000"/>
                </a:solidFill>
                <a:latin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366" grpId="0"/>
    </p:bldLst>
  </p:timing>
</p:sld>
</file>

<file path=ppt/tags/tag1.xml><?xml version="1.0" encoding="utf-8"?>
<p:tagLst xmlns:p="http://schemas.openxmlformats.org/presentationml/2006/main">
  <p:tag name="KSO_WPP_MARK_KEY" val="67a6eeb6-b766-416c-aa57-49c0cfe2222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</Words>
  <Application>WPS 演示</Application>
  <PresentationFormat>全屏显示(16:9)</PresentationFormat>
  <Paragraphs>276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华文楷体</vt:lpstr>
      <vt:lpstr>微软雅黑</vt:lpstr>
      <vt:lpstr>楷体</vt:lpstr>
      <vt:lpstr>Times New Roman</vt:lpstr>
      <vt:lpstr>Arial Unicode MS</vt:lpstr>
      <vt:lpstr>楷体_GB2312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2023-02-07T03:46:55Z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F725198170A44DBF95E1964FD3114DBD</vt:lpwstr>
  </property>
</Properties>
</file>