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1578ACAB-7378-4FBF-AC01-69AF1CAD313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82684E64-C1A1-42D2-ACD0-BF2F39C160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9C10295-C034-4970-BE55-08E23411A04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B703FE6-521A-4177-B185-5857A1B263B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9FC5E2A2-95FB-439B-8536-5A7F10AA1E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C86966DB-EA51-48B4-A7F3-646CBECA58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A5E767CA-08E0-4B56-9789-1ECE52FEDE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7600B346-C635-48E5-959B-CF50251DD1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EB8A9669-0C88-4037-AEEC-DF77A7C235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1550" y="3333750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0" y="2427735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课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3200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012825" y="352107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/>
              <a:t>西南师大</a:t>
            </a:r>
            <a:r>
              <a:rPr lang="en-US" altLang="zh-CN" b="1">
                <a:cs typeface="Times New Roman" panose="02020603050405020304" pitchFamily="18" charset="0"/>
              </a:rPr>
              <a:t>·</a:t>
            </a:r>
            <a:r>
              <a:rPr lang="zh-CN" altLang="en-US" b="1"/>
              <a:t>四年级下册</a:t>
            </a:r>
            <a:endParaRPr lang="zh-CN" altLang="en-US" b="1"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0" y="113159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5400" b="1" dirty="0">
                <a:latin typeface="微软雅黑" panose="020B0503020204020204" charset="-122"/>
                <a:ea typeface="微软雅黑" panose="020B0503020204020204" charset="-122"/>
              </a:rPr>
              <a:t>乘法运算</a:t>
            </a:r>
            <a:r>
              <a:rPr lang="zh-CN" altLang="en-US" sz="5400" b="1" dirty="0" smtClean="0"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en-US" sz="5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1069975" y="1233488"/>
            <a:ext cx="3275013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/>
              <a:t>  63×25+25×37</a:t>
            </a:r>
            <a:endParaRPr lang="en-US" altLang="zh-CN" sz="3200" b="1"/>
          </a:p>
          <a:p>
            <a:pPr>
              <a:lnSpc>
                <a:spcPct val="120000"/>
              </a:lnSpc>
            </a:pPr>
            <a:r>
              <a:rPr lang="en-US" altLang="zh-CN" sz="3200" b="1"/>
              <a:t>=63× (25+25 )</a:t>
            </a:r>
            <a:endParaRPr lang="en-US" altLang="zh-CN" sz="3200" b="1"/>
          </a:p>
          <a:p>
            <a:pPr>
              <a:lnSpc>
                <a:spcPct val="120000"/>
              </a:lnSpc>
            </a:pPr>
            <a:r>
              <a:rPr lang="en-US" altLang="zh-CN" sz="3200" b="1"/>
              <a:t>=63×50</a:t>
            </a:r>
            <a:endParaRPr lang="en-US" altLang="zh-CN" sz="3200" b="1"/>
          </a:p>
          <a:p>
            <a:pPr>
              <a:lnSpc>
                <a:spcPct val="120000"/>
              </a:lnSpc>
            </a:pPr>
            <a:r>
              <a:rPr lang="en-US" altLang="zh-CN" sz="3200" b="1"/>
              <a:t>=31 50</a:t>
            </a:r>
            <a:endParaRPr lang="en-US" altLang="zh-CN" sz="3200" b="1"/>
          </a:p>
        </p:txBody>
      </p:sp>
      <p:cxnSp>
        <p:nvCxnSpPr>
          <p:cNvPr id="3" name="直接连接符 2"/>
          <p:cNvCxnSpPr/>
          <p:nvPr/>
        </p:nvCxnSpPr>
        <p:spPr>
          <a:xfrm>
            <a:off x="1331913" y="2436813"/>
            <a:ext cx="24479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92525" y="2143125"/>
            <a:ext cx="595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97450" y="1209675"/>
            <a:ext cx="3275013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63×25+25×37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=(63+37) ×25 =100×25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=2500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069975" y="1233488"/>
            <a:ext cx="3275013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/>
              <a:t>  67×99</a:t>
            </a:r>
            <a:endParaRPr lang="en-US" altLang="zh-CN" sz="3200" b="1"/>
          </a:p>
          <a:p>
            <a:pPr>
              <a:lnSpc>
                <a:spcPct val="120000"/>
              </a:lnSpc>
            </a:pPr>
            <a:r>
              <a:rPr lang="en-US" altLang="zh-CN" sz="3200" b="1"/>
              <a:t>=67×100- 1</a:t>
            </a:r>
            <a:endParaRPr lang="en-US" altLang="zh-CN" sz="3200" b="1"/>
          </a:p>
          <a:p>
            <a:pPr>
              <a:lnSpc>
                <a:spcPct val="120000"/>
              </a:lnSpc>
            </a:pPr>
            <a:r>
              <a:rPr lang="en-US" altLang="zh-CN" sz="3200" b="1"/>
              <a:t>= 6700- 1</a:t>
            </a:r>
            <a:endParaRPr lang="en-US" altLang="zh-CN" sz="3200" b="1"/>
          </a:p>
          <a:p>
            <a:pPr>
              <a:lnSpc>
                <a:spcPct val="120000"/>
              </a:lnSpc>
            </a:pPr>
            <a:r>
              <a:rPr lang="en-US" altLang="zh-CN" sz="3200" b="1"/>
              <a:t>=6699</a:t>
            </a:r>
            <a:endParaRPr lang="en-US" altLang="zh-CN" sz="3200" b="1"/>
          </a:p>
        </p:txBody>
      </p:sp>
      <p:cxnSp>
        <p:nvCxnSpPr>
          <p:cNvPr id="3" name="直接连接符 2"/>
          <p:cNvCxnSpPr/>
          <p:nvPr/>
        </p:nvCxnSpPr>
        <p:spPr>
          <a:xfrm>
            <a:off x="1331913" y="2436813"/>
            <a:ext cx="20161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49613" y="2143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97450" y="1209675"/>
            <a:ext cx="3275013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67×99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=67×(100- 1)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 6700-67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=6633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630238" y="1588136"/>
            <a:ext cx="5581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</a:rPr>
              <a:t>在    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里</a:t>
            </a:r>
            <a:r>
              <a:rPr lang="zh-CN" altLang="en-US" sz="3200" b="1" dirty="0">
                <a:solidFill>
                  <a:srgbClr val="000000"/>
                </a:solidFill>
              </a:rPr>
              <a:t>填适当的数。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2292" name="矩形 1"/>
          <p:cNvSpPr>
            <a:spLocks noChangeArrowheads="1"/>
          </p:cNvSpPr>
          <p:nvPr/>
        </p:nvSpPr>
        <p:spPr bwMode="auto">
          <a:xfrm>
            <a:off x="1608138" y="1603375"/>
            <a:ext cx="758825" cy="504825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755649" y="2386013"/>
            <a:ext cx="79208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</a:rPr>
              <a:t>(25+   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)×</a:t>
            </a:r>
            <a:r>
              <a:rPr lang="en-US" altLang="zh-CN" sz="3200" b="1" dirty="0">
                <a:solidFill>
                  <a:srgbClr val="000000"/>
                </a:solidFill>
              </a:rPr>
              <a:t>40=   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×</a:t>
            </a:r>
            <a:r>
              <a:rPr lang="en-US" altLang="zh-CN" sz="3200" b="1" dirty="0">
                <a:solidFill>
                  <a:srgbClr val="000000"/>
                </a:solidFill>
              </a:rPr>
              <a:t>40+7×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1724943" y="2427288"/>
            <a:ext cx="758825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矩形 6"/>
          <p:cNvSpPr>
            <a:spLocks noChangeArrowheads="1"/>
          </p:cNvSpPr>
          <p:nvPr/>
        </p:nvSpPr>
        <p:spPr bwMode="auto">
          <a:xfrm>
            <a:off x="3814762" y="2430463"/>
            <a:ext cx="757238" cy="504825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7"/>
          <p:cNvSpPr>
            <a:spLocks noChangeArrowheads="1"/>
          </p:cNvSpPr>
          <p:nvPr/>
        </p:nvSpPr>
        <p:spPr bwMode="auto">
          <a:xfrm>
            <a:off x="6211888" y="2427288"/>
            <a:ext cx="758825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矩形 8"/>
          <p:cNvSpPr>
            <a:spLocks noChangeArrowheads="1"/>
          </p:cNvSpPr>
          <p:nvPr/>
        </p:nvSpPr>
        <p:spPr bwMode="auto">
          <a:xfrm>
            <a:off x="755650" y="3076575"/>
            <a:ext cx="8208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</a:rPr>
              <a:t>8×(15+125) = 8×  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 +   ×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12298" name="矩形 10"/>
          <p:cNvSpPr>
            <a:spLocks noChangeArrowheads="1"/>
          </p:cNvSpPr>
          <p:nvPr/>
        </p:nvSpPr>
        <p:spPr bwMode="auto">
          <a:xfrm>
            <a:off x="4283968" y="3116263"/>
            <a:ext cx="757237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矩形 11"/>
          <p:cNvSpPr>
            <a:spLocks noChangeArrowheads="1"/>
          </p:cNvSpPr>
          <p:nvPr/>
        </p:nvSpPr>
        <p:spPr bwMode="auto">
          <a:xfrm>
            <a:off x="5273675" y="3116263"/>
            <a:ext cx="758825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矩形 12"/>
          <p:cNvSpPr>
            <a:spLocks noChangeArrowheads="1"/>
          </p:cNvSpPr>
          <p:nvPr/>
        </p:nvSpPr>
        <p:spPr bwMode="auto">
          <a:xfrm>
            <a:off x="6591300" y="3116263"/>
            <a:ext cx="758825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1" name="矩形 13"/>
          <p:cNvSpPr>
            <a:spLocks noChangeArrowheads="1"/>
          </p:cNvSpPr>
          <p:nvPr/>
        </p:nvSpPr>
        <p:spPr bwMode="auto">
          <a:xfrm>
            <a:off x="755650" y="3805238"/>
            <a:ext cx="597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</a:rPr>
              <a:t>48×5+52×5=(48+         )×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2302" name="矩形 9"/>
          <p:cNvSpPr>
            <a:spLocks noChangeArrowheads="1"/>
          </p:cNvSpPr>
          <p:nvPr/>
        </p:nvSpPr>
        <p:spPr bwMode="auto">
          <a:xfrm>
            <a:off x="4192588" y="3846513"/>
            <a:ext cx="758825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3" name="矩形 14"/>
          <p:cNvSpPr>
            <a:spLocks noChangeArrowheads="1"/>
          </p:cNvSpPr>
          <p:nvPr/>
        </p:nvSpPr>
        <p:spPr bwMode="auto">
          <a:xfrm>
            <a:off x="5695950" y="3846513"/>
            <a:ext cx="757238" cy="503237"/>
          </a:xfrm>
          <a:prstGeom prst="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03400" y="2390775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789363" y="2390775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337300" y="2390775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168775" y="3059113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483225" y="3059113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591300" y="3059113"/>
            <a:ext cx="800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75138" y="3805238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872163" y="3805238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755650" y="771525"/>
            <a:ext cx="7704138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这块花圃的面积是多少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r>
              <a:rPr lang="zh-CN" altLang="en-US" sz="3200" b="1">
                <a:solidFill>
                  <a:srgbClr val="000000"/>
                </a:solidFill>
              </a:rPr>
              <a:t>郁金香占地面积比兰花多多少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2284413"/>
            <a:ext cx="4679950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03800" y="1851025"/>
            <a:ext cx="244792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(6+14)×8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=20×8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=160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59338" y="3625850"/>
            <a:ext cx="3952875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答：这块花圃的面积是</a:t>
            </a:r>
            <a:r>
              <a:rPr lang="en-US" altLang="zh-CN" sz="3200" b="1">
                <a:solidFill>
                  <a:srgbClr val="FF0000"/>
                </a:solidFill>
              </a:rPr>
              <a:t>160</a:t>
            </a:r>
            <a:r>
              <a:rPr lang="zh-CN" altLang="en-US" sz="3200" b="1">
                <a:solidFill>
                  <a:srgbClr val="FF0000"/>
                </a:solidFill>
              </a:rPr>
              <a:t>平方米。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755650" y="717550"/>
            <a:ext cx="7704138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这块花圃的面积是多少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r>
              <a:rPr lang="zh-CN" altLang="en-US" sz="3200" b="1">
                <a:solidFill>
                  <a:srgbClr val="000000"/>
                </a:solidFill>
              </a:rPr>
              <a:t>郁金香占地面积比兰花多多少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pic>
        <p:nvPicPr>
          <p:cNvPr id="1433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2284413"/>
            <a:ext cx="4679950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03800" y="1370013"/>
            <a:ext cx="2447925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14×8-6×8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=(14-6)×8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=8×8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=64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59338" y="3625850"/>
            <a:ext cx="3952875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答：郁金香占地面积比兰花多</a:t>
            </a:r>
            <a:r>
              <a:rPr lang="en-US" altLang="zh-CN" sz="3200" b="1">
                <a:solidFill>
                  <a:srgbClr val="FF0000"/>
                </a:solidFill>
              </a:rPr>
              <a:t>64</a:t>
            </a:r>
            <a:r>
              <a:rPr lang="zh-CN" altLang="en-US" sz="3200" b="1">
                <a:solidFill>
                  <a:srgbClr val="FF0000"/>
                </a:solidFill>
              </a:rPr>
              <a:t>平方米。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755650" y="627063"/>
            <a:ext cx="77041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en-US" sz="3200" b="1">
                <a:solidFill>
                  <a:srgbClr val="000000"/>
                </a:solidFill>
              </a:rPr>
              <a:t>下面各题怎样算简便就怎样算。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900113" y="1370013"/>
            <a:ext cx="327501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/>
              <a:t>   204×15</a:t>
            </a:r>
            <a:endParaRPr lang="en-US" altLang="zh-CN" sz="3200" b="1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0113" y="1995488"/>
            <a:ext cx="3275012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=(200+4)×15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=200×15+4×15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=3000+60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=3060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4859338" y="1370013"/>
            <a:ext cx="327501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/>
              <a:t>   72×99+72</a:t>
            </a:r>
            <a:endParaRPr lang="en-US" altLang="zh-CN" sz="3200" b="1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59338" y="1995488"/>
            <a:ext cx="3275012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=(99+1)×72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=100×72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=7200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900113" y="1058863"/>
            <a:ext cx="3275012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/>
              <a:t>   5×38×4×5</a:t>
            </a:r>
            <a:endParaRPr lang="en-US" altLang="zh-CN" sz="3200" b="1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00113" y="1685925"/>
            <a:ext cx="3275012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=(5×4×5)×38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=100×38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=3800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4859338" y="1058863"/>
            <a:ext cx="3275012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/>
              <a:t>   67×101-67</a:t>
            </a:r>
            <a:endParaRPr lang="en-US" altLang="zh-CN" sz="3200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59338" y="1685925"/>
            <a:ext cx="3275012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=(101-1)×67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=100×67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=6700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755650" y="700088"/>
            <a:ext cx="7704138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4.</a:t>
            </a:r>
            <a:r>
              <a:rPr lang="zh-CN" altLang="en-US" sz="3200" b="1">
                <a:solidFill>
                  <a:srgbClr val="000000"/>
                </a:solidFill>
              </a:rPr>
              <a:t>李阿姨批发</a:t>
            </a:r>
            <a:r>
              <a:rPr lang="en-US" altLang="zh-CN" sz="3200" b="1">
                <a:solidFill>
                  <a:srgbClr val="000000"/>
                </a:solidFill>
              </a:rPr>
              <a:t>3</a:t>
            </a:r>
            <a:r>
              <a:rPr lang="zh-CN" altLang="en-US" sz="3200" b="1">
                <a:solidFill>
                  <a:srgbClr val="000000"/>
                </a:solidFill>
              </a:rPr>
              <a:t>箱牛奶雪糕，如果按零售价全卖完，可以赚多少元呢</a:t>
            </a:r>
            <a:r>
              <a:rPr lang="en-US" altLang="zh-CN" sz="3200" b="1">
                <a:solidFill>
                  <a:srgbClr val="000000"/>
                </a:solidFill>
              </a:rPr>
              <a:t>?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4988" y="2284413"/>
            <a:ext cx="40370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59338" y="2139950"/>
            <a:ext cx="3275012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30×3×3-60×3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=270-180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=90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1888" y="1635125"/>
            <a:ext cx="6880225" cy="2216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prstClr val="black"/>
                </a:solidFill>
                <a:latin typeface="+mn-lt"/>
              </a:rPr>
              <a:t>如果用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a</a:t>
            </a:r>
            <a:r>
              <a:rPr lang="zh-CN" altLang="en-US" sz="3200" b="1">
                <a:solidFill>
                  <a:prstClr val="black"/>
                </a:solidFill>
                <a:latin typeface="+mn-lt"/>
              </a:rPr>
              <a:t>，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b</a:t>
            </a:r>
            <a:r>
              <a:rPr lang="zh-CN" altLang="en-US" sz="3200" b="1">
                <a:solidFill>
                  <a:prstClr val="black"/>
                </a:solidFill>
                <a:latin typeface="+mn-lt"/>
              </a:rPr>
              <a:t>，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+mn-lt"/>
              </a:rPr>
              <a:t>表示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3</a:t>
            </a:r>
            <a:r>
              <a:rPr lang="zh-CN" altLang="en-US" sz="3200" b="1">
                <a:solidFill>
                  <a:prstClr val="black"/>
                </a:solidFill>
                <a:latin typeface="+mn-lt"/>
              </a:rPr>
              <a:t>个数，乘法分配律可以表示为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:</a:t>
            </a:r>
            <a:endParaRPr lang="en-US" altLang="zh-CN" sz="3200" b="1">
              <a:solidFill>
                <a:prstClr val="black"/>
              </a:solidFill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prstClr val="black"/>
                </a:solidFill>
                <a:latin typeface="+mn-lt"/>
              </a:rPr>
              <a:t>	(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+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b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)×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=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×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+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b</a:t>
            </a:r>
            <a:r>
              <a:rPr lang="en-US" altLang="zh-CN" sz="3200" b="1">
                <a:solidFill>
                  <a:prstClr val="black"/>
                </a:solidFill>
                <a:latin typeface="+mn-lt"/>
              </a:rPr>
              <a:t>×</a:t>
            </a:r>
            <a:r>
              <a:rPr lang="en-US" altLang="zh-CN" sz="3200" b="1" i="1">
                <a:solidFill>
                  <a:prstClr val="black"/>
                </a:solidFill>
                <a:latin typeface="+mn-lt"/>
              </a:rPr>
              <a:t>c</a:t>
            </a:r>
            <a:endParaRPr lang="en-US" altLang="zh-CN" sz="3200" b="1" i="1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527050" y="771525"/>
            <a:ext cx="190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矩形: 剪去对角 7"/>
          <p:cNvSpPr/>
          <p:nvPr/>
        </p:nvSpPr>
        <p:spPr>
          <a:xfrm>
            <a:off x="598488" y="1995488"/>
            <a:ext cx="2479675" cy="720725"/>
          </a:xfrm>
          <a:prstGeom prst="snip2Diag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b="1" dirty="0">
                <a:latin typeface="+mj-ea"/>
                <a:ea typeface="+mj-ea"/>
              </a:rPr>
              <a:t>乘法交换律：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9" name="矩形: 剪去对角 8"/>
          <p:cNvSpPr/>
          <p:nvPr/>
        </p:nvSpPr>
        <p:spPr>
          <a:xfrm>
            <a:off x="598488" y="3189288"/>
            <a:ext cx="2479675" cy="720725"/>
          </a:xfrm>
          <a:prstGeom prst="snip2Diag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b="1" dirty="0">
                <a:latin typeface="+mj-ea"/>
                <a:ea typeface="+mj-ea"/>
              </a:rPr>
              <a:t>乘法结合律：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386138" y="2062163"/>
            <a:ext cx="26797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dirty="0"/>
              <a:t>a </a:t>
            </a:r>
            <a:r>
              <a:rPr lang="en-US" altLang="zh-CN" sz="3200" b="1" dirty="0"/>
              <a:t>× </a:t>
            </a:r>
            <a:r>
              <a:rPr lang="en-US" altLang="zh-CN" sz="3200" b="1" i="1" dirty="0">
                <a:solidFill>
                  <a:srgbClr val="FF0000"/>
                </a:solidFill>
              </a:rPr>
              <a:t>b </a:t>
            </a:r>
            <a:r>
              <a:rPr lang="en-US" altLang="zh-CN" sz="3200" b="1" dirty="0">
                <a:solidFill>
                  <a:srgbClr val="FF0000"/>
                </a:solidFill>
              </a:rPr>
              <a:t>= </a:t>
            </a:r>
            <a:r>
              <a:rPr lang="en-US" altLang="zh-CN" sz="3200" b="1" i="1" dirty="0">
                <a:solidFill>
                  <a:srgbClr val="FF0000"/>
                </a:solidFill>
              </a:rPr>
              <a:t>b </a:t>
            </a:r>
            <a:r>
              <a:rPr lang="en-US" altLang="zh-CN" sz="3200" b="1" dirty="0"/>
              <a:t>×</a:t>
            </a:r>
            <a:r>
              <a:rPr lang="en-US" altLang="zh-CN" sz="3200" b="1" i="1" dirty="0"/>
              <a:t> a</a:t>
            </a:r>
            <a:endParaRPr lang="en-US" altLang="zh-CN" sz="3200" b="1" i="1" dirty="0"/>
          </a:p>
        </p:txBody>
      </p:sp>
      <p:sp>
        <p:nvSpPr>
          <p:cNvPr id="11" name="矩形 10"/>
          <p:cNvSpPr/>
          <p:nvPr/>
        </p:nvSpPr>
        <p:spPr>
          <a:xfrm>
            <a:off x="3078163" y="3257550"/>
            <a:ext cx="54546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Times New Roman" panose="02020603050405020304"/>
              </a:rPr>
              <a:t>（</a:t>
            </a:r>
            <a:r>
              <a:rPr lang="en-US" altLang="zh-CN" sz="3200" b="1" i="1" kern="0" dirty="0" err="1">
                <a:latin typeface="Times New Roman" panose="02020603050405020304"/>
              </a:rPr>
              <a:t>a</a:t>
            </a:r>
            <a:r>
              <a:rPr lang="en-US" altLang="zh-CN" sz="3200" b="1" kern="0" dirty="0" err="1">
                <a:latin typeface="Times New Roman" panose="02020603050405020304"/>
              </a:rPr>
              <a:t>×</a:t>
            </a:r>
            <a:r>
              <a:rPr lang="en-US" altLang="zh-CN" sz="3200" b="1" i="1" kern="0" dirty="0" err="1">
                <a:latin typeface="Times New Roman" panose="02020603050405020304"/>
              </a:rPr>
              <a:t>b</a:t>
            </a:r>
            <a:r>
              <a:rPr lang="zh-CN" altLang="en-US" sz="3200" b="1" kern="0" dirty="0">
                <a:latin typeface="Times New Roman" panose="02020603050405020304"/>
              </a:rPr>
              <a:t>）</a:t>
            </a:r>
            <a:r>
              <a:rPr lang="en-US" altLang="zh-CN" sz="3200" b="1" kern="0" dirty="0">
                <a:solidFill>
                  <a:srgbClr val="FF0000"/>
                </a:solidFill>
              </a:rPr>
              <a:t>×</a:t>
            </a:r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/>
              </a:rPr>
              <a:t>c</a:t>
            </a:r>
            <a:r>
              <a:rPr lang="en-US" altLang="zh-CN" sz="3200" b="1" i="1" kern="0" dirty="0">
                <a:solidFill>
                  <a:srgbClr val="FF0000"/>
                </a:solidFill>
              </a:rPr>
              <a:t> 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/>
              </a:rPr>
              <a:t>= </a:t>
            </a:r>
            <a:r>
              <a:rPr lang="en-US" altLang="zh-CN" sz="3200" b="1" i="1" kern="0" dirty="0">
                <a:solidFill>
                  <a:srgbClr val="FF0000"/>
                </a:solidFill>
                <a:latin typeface="Times New Roman" panose="02020603050405020304"/>
              </a:rPr>
              <a:t>a 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/>
              </a:rPr>
              <a:t>×</a:t>
            </a:r>
            <a:r>
              <a:rPr lang="zh-CN" altLang="en-US" sz="3200" b="1" kern="0" dirty="0">
                <a:latin typeface="Times New Roman" panose="02020603050405020304"/>
              </a:rPr>
              <a:t>（</a:t>
            </a:r>
            <a:r>
              <a:rPr lang="en-US" altLang="zh-CN" sz="3200" b="1" i="1" kern="0" dirty="0" err="1">
                <a:latin typeface="Times New Roman" panose="02020603050405020304"/>
              </a:rPr>
              <a:t>b</a:t>
            </a:r>
            <a:r>
              <a:rPr lang="en-US" altLang="zh-CN" sz="3200" b="1" kern="0" dirty="0" err="1">
                <a:latin typeface="Times New Roman" panose="02020603050405020304"/>
              </a:rPr>
              <a:t>×</a:t>
            </a:r>
            <a:r>
              <a:rPr lang="en-US" altLang="zh-CN" sz="3200" b="1" i="1" kern="0" dirty="0" err="1">
                <a:latin typeface="Times New Roman" panose="02020603050405020304"/>
              </a:rPr>
              <a:t>c</a:t>
            </a:r>
            <a:r>
              <a:rPr lang="zh-CN" altLang="en-US" sz="3200" b="1" kern="0" dirty="0">
                <a:latin typeface="Times New Roman" panose="02020603050405020304"/>
              </a:rPr>
              <a:t>）</a:t>
            </a:r>
            <a:endParaRPr lang="en-US" altLang="zh-CN" sz="3200" b="1" i="1" kern="0" dirty="0"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椭圆 1"/>
          <p:cNvSpPr>
            <a:spLocks noChangeArrowheads="1"/>
          </p:cNvSpPr>
          <p:nvPr/>
        </p:nvSpPr>
        <p:spPr bwMode="auto">
          <a:xfrm>
            <a:off x="900113" y="568325"/>
            <a:ext cx="2159000" cy="77628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6013" y="1411288"/>
            <a:ext cx="27098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+mj-lt"/>
              </a:rPr>
              <a:t>（</a:t>
            </a:r>
            <a:r>
              <a:rPr lang="en-US" altLang="zh-CN" sz="3200" b="1" dirty="0">
                <a:latin typeface="+mj-lt"/>
              </a:rPr>
              <a:t>3+2</a:t>
            </a:r>
            <a:r>
              <a:rPr lang="zh-CN" altLang="en-US" sz="3200" b="1" dirty="0">
                <a:latin typeface="+mj-lt"/>
              </a:rPr>
              <a:t>）</a:t>
            </a:r>
            <a:r>
              <a:rPr lang="en-US" altLang="zh-CN" sz="3200" b="1" dirty="0">
                <a:latin typeface="+mj-lt"/>
              </a:rPr>
              <a:t>×4</a:t>
            </a:r>
            <a:endParaRPr lang="en-US" altLang="zh-CN" sz="3200" b="1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6825" y="1411288"/>
            <a:ext cx="28082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+mj-lt"/>
              </a:rPr>
              <a:t>3</a:t>
            </a:r>
            <a:r>
              <a:rPr lang="en-US" altLang="zh-CN" sz="3200" b="1"/>
              <a:t>×4</a:t>
            </a:r>
            <a:r>
              <a:rPr lang="en-US" altLang="zh-CN" sz="3200" b="1">
                <a:latin typeface="+mj-lt"/>
              </a:rPr>
              <a:t>+2×4</a:t>
            </a:r>
            <a:endParaRPr lang="en-US" altLang="zh-CN" sz="3200" b="1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6013" y="2130425"/>
            <a:ext cx="316865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latin typeface="+mj-lt"/>
              </a:rPr>
              <a:t>（</a:t>
            </a:r>
            <a:r>
              <a:rPr lang="en-US" altLang="zh-CN" sz="3200" b="1">
                <a:latin typeface="+mj-lt"/>
              </a:rPr>
              <a:t>11+9</a:t>
            </a:r>
            <a:r>
              <a:rPr lang="zh-CN" altLang="en-US" sz="3200" b="1">
                <a:latin typeface="+mj-lt"/>
              </a:rPr>
              <a:t>）</a:t>
            </a:r>
            <a:r>
              <a:rPr lang="en-US" altLang="zh-CN" sz="3200" b="1">
                <a:latin typeface="+mj-lt"/>
              </a:rPr>
              <a:t>×2</a:t>
            </a:r>
            <a:endParaRPr lang="en-US" altLang="zh-CN" sz="3200" b="1"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825" y="2132013"/>
            <a:ext cx="2808288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+mj-lt"/>
              </a:rPr>
              <a:t>11</a:t>
            </a:r>
            <a:r>
              <a:rPr lang="en-US" altLang="zh-CN" sz="3200" b="1"/>
              <a:t>×2</a:t>
            </a:r>
            <a:r>
              <a:rPr lang="en-US" altLang="zh-CN" sz="3200" b="1">
                <a:latin typeface="+mj-lt"/>
              </a:rPr>
              <a:t>+9×2</a:t>
            </a:r>
            <a:endParaRPr lang="en-US" altLang="zh-CN" sz="3200" b="1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6013" y="2851150"/>
            <a:ext cx="31686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latin typeface="+mj-lt"/>
              </a:rPr>
              <a:t>（</a:t>
            </a:r>
            <a:r>
              <a:rPr lang="en-US" altLang="zh-CN" sz="3200" b="1">
                <a:latin typeface="+mj-lt"/>
              </a:rPr>
              <a:t>20+4</a:t>
            </a:r>
            <a:r>
              <a:rPr lang="zh-CN" altLang="en-US" sz="3200" b="1">
                <a:latin typeface="+mj-lt"/>
              </a:rPr>
              <a:t>）</a:t>
            </a:r>
            <a:r>
              <a:rPr lang="en-US" altLang="zh-CN" sz="3200" b="1">
                <a:latin typeface="+mj-lt"/>
              </a:rPr>
              <a:t>×5</a:t>
            </a:r>
            <a:endParaRPr lang="en-US" altLang="zh-CN" sz="3200" b="1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6825" y="2851150"/>
            <a:ext cx="28082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+mj-lt"/>
              </a:rPr>
              <a:t>20</a:t>
            </a:r>
            <a:r>
              <a:rPr lang="en-US" altLang="zh-CN" sz="3200" b="1"/>
              <a:t>×5</a:t>
            </a:r>
            <a:r>
              <a:rPr lang="en-US" altLang="zh-CN" sz="3200" b="1">
                <a:latin typeface="+mj-lt"/>
              </a:rPr>
              <a:t>+4×5</a:t>
            </a:r>
            <a:endParaRPr lang="en-US" altLang="zh-CN" sz="3200" b="1">
              <a:latin typeface="+mj-lt"/>
            </a:endParaRP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2051050" y="3567113"/>
            <a:ext cx="3887788" cy="1152525"/>
          </a:xfrm>
          <a:prstGeom prst="wedgeRoundRectCallout">
            <a:avLst>
              <a:gd name="adj1" fmla="val 61954"/>
              <a:gd name="adj2" fmla="val 1637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计算后仔细观察，说一说你发现了什么？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equals-symbol_63885"/>
          <p:cNvSpPr>
            <a:spLocks noChangeAspect="1"/>
          </p:cNvSpPr>
          <p:nvPr/>
        </p:nvSpPr>
        <p:spPr bwMode="auto">
          <a:xfrm>
            <a:off x="4095750" y="1576388"/>
            <a:ext cx="376238" cy="254000"/>
          </a:xfrm>
          <a:custGeom>
            <a:avLst/>
            <a:gdLst>
              <a:gd name="T0" fmla="*/ 123 w 609048"/>
              <a:gd name="T1" fmla="*/ 809 h 409642"/>
              <a:gd name="T2" fmla="*/ 1761 w 609048"/>
              <a:gd name="T3" fmla="*/ 809 h 409642"/>
              <a:gd name="T4" fmla="*/ 1884 w 609048"/>
              <a:gd name="T5" fmla="*/ 936 h 409642"/>
              <a:gd name="T6" fmla="*/ 1884 w 609048"/>
              <a:gd name="T7" fmla="*/ 1192 h 409642"/>
              <a:gd name="T8" fmla="*/ 1761 w 609048"/>
              <a:gd name="T9" fmla="*/ 1320 h 409642"/>
              <a:gd name="T10" fmla="*/ 123 w 609048"/>
              <a:gd name="T11" fmla="*/ 1320 h 409642"/>
              <a:gd name="T12" fmla="*/ 0 w 609048"/>
              <a:gd name="T13" fmla="*/ 1192 h 409642"/>
              <a:gd name="T14" fmla="*/ 0 w 609048"/>
              <a:gd name="T15" fmla="*/ 936 h 409642"/>
              <a:gd name="T16" fmla="*/ 123 w 609048"/>
              <a:gd name="T17" fmla="*/ 809 h 409642"/>
              <a:gd name="T18" fmla="*/ 123 w 609048"/>
              <a:gd name="T19" fmla="*/ 0 h 409642"/>
              <a:gd name="T20" fmla="*/ 1761 w 609048"/>
              <a:gd name="T21" fmla="*/ 0 h 409642"/>
              <a:gd name="T22" fmla="*/ 1884 w 609048"/>
              <a:gd name="T23" fmla="*/ 128 h 409642"/>
              <a:gd name="T24" fmla="*/ 1884 w 609048"/>
              <a:gd name="T25" fmla="*/ 383 h 409642"/>
              <a:gd name="T26" fmla="*/ 1761 w 609048"/>
              <a:gd name="T27" fmla="*/ 512 h 409642"/>
              <a:gd name="T28" fmla="*/ 123 w 609048"/>
              <a:gd name="T29" fmla="*/ 512 h 409642"/>
              <a:gd name="T30" fmla="*/ 0 w 609048"/>
              <a:gd name="T31" fmla="*/ 383 h 409642"/>
              <a:gd name="T32" fmla="*/ 0 w 609048"/>
              <a:gd name="T33" fmla="*/ 128 h 409642"/>
              <a:gd name="T34" fmla="*/ 123 w 609048"/>
              <a:gd name="T35" fmla="*/ 0 h 4096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09048"/>
              <a:gd name="T55" fmla="*/ 0 h 409642"/>
              <a:gd name="T56" fmla="*/ 609048 w 609048"/>
              <a:gd name="T57" fmla="*/ 409642 h 4096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09048" h="409642">
                <a:moveTo>
                  <a:pt x="39742" y="250850"/>
                </a:moveTo>
                <a:lnTo>
                  <a:pt x="569306" y="250850"/>
                </a:lnTo>
                <a:cubicBezTo>
                  <a:pt x="591164" y="250850"/>
                  <a:pt x="609048" y="268714"/>
                  <a:pt x="609048" y="290548"/>
                </a:cubicBezTo>
                <a:lnTo>
                  <a:pt x="609048" y="369944"/>
                </a:lnTo>
                <a:cubicBezTo>
                  <a:pt x="609048" y="391778"/>
                  <a:pt x="591164" y="409642"/>
                  <a:pt x="569306" y="409642"/>
                </a:cubicBezTo>
                <a:lnTo>
                  <a:pt x="39742" y="409642"/>
                </a:lnTo>
                <a:cubicBezTo>
                  <a:pt x="17884" y="409642"/>
                  <a:pt x="0" y="391778"/>
                  <a:pt x="0" y="369944"/>
                </a:cubicBezTo>
                <a:lnTo>
                  <a:pt x="0" y="290548"/>
                </a:lnTo>
                <a:cubicBezTo>
                  <a:pt x="0" y="268714"/>
                  <a:pt x="17884" y="250850"/>
                  <a:pt x="39742" y="250850"/>
                </a:cubicBezTo>
                <a:close/>
                <a:moveTo>
                  <a:pt x="39742" y="0"/>
                </a:moveTo>
                <a:lnTo>
                  <a:pt x="569306" y="0"/>
                </a:lnTo>
                <a:cubicBezTo>
                  <a:pt x="591164" y="0"/>
                  <a:pt x="609048" y="17846"/>
                  <a:pt x="609048" y="39658"/>
                </a:cubicBezTo>
                <a:lnTo>
                  <a:pt x="609048" y="118975"/>
                </a:lnTo>
                <a:cubicBezTo>
                  <a:pt x="609048" y="140787"/>
                  <a:pt x="591164" y="158633"/>
                  <a:pt x="569306" y="158633"/>
                </a:cubicBezTo>
                <a:lnTo>
                  <a:pt x="39742" y="158633"/>
                </a:lnTo>
                <a:cubicBezTo>
                  <a:pt x="17884" y="158633"/>
                  <a:pt x="0" y="140787"/>
                  <a:pt x="0" y="118975"/>
                </a:cubicBezTo>
                <a:lnTo>
                  <a:pt x="0" y="39658"/>
                </a:lnTo>
                <a:cubicBezTo>
                  <a:pt x="0" y="17846"/>
                  <a:pt x="17884" y="0"/>
                  <a:pt x="397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equals-symbol_63885"/>
          <p:cNvSpPr>
            <a:spLocks noChangeAspect="1"/>
          </p:cNvSpPr>
          <p:nvPr/>
        </p:nvSpPr>
        <p:spPr bwMode="auto">
          <a:xfrm>
            <a:off x="4095750" y="2297113"/>
            <a:ext cx="376238" cy="252412"/>
          </a:xfrm>
          <a:custGeom>
            <a:avLst/>
            <a:gdLst>
              <a:gd name="T0" fmla="*/ 123 w 609048"/>
              <a:gd name="T1" fmla="*/ 754 h 409642"/>
              <a:gd name="T2" fmla="*/ 1761 w 609048"/>
              <a:gd name="T3" fmla="*/ 754 h 409642"/>
              <a:gd name="T4" fmla="*/ 1884 w 609048"/>
              <a:gd name="T5" fmla="*/ 874 h 409642"/>
              <a:gd name="T6" fmla="*/ 1884 w 609048"/>
              <a:gd name="T7" fmla="*/ 1113 h 409642"/>
              <a:gd name="T8" fmla="*/ 1761 w 609048"/>
              <a:gd name="T9" fmla="*/ 1232 h 409642"/>
              <a:gd name="T10" fmla="*/ 123 w 609048"/>
              <a:gd name="T11" fmla="*/ 1232 h 409642"/>
              <a:gd name="T12" fmla="*/ 0 w 609048"/>
              <a:gd name="T13" fmla="*/ 1113 h 409642"/>
              <a:gd name="T14" fmla="*/ 0 w 609048"/>
              <a:gd name="T15" fmla="*/ 874 h 409642"/>
              <a:gd name="T16" fmla="*/ 123 w 609048"/>
              <a:gd name="T17" fmla="*/ 754 h 409642"/>
              <a:gd name="T18" fmla="*/ 123 w 609048"/>
              <a:gd name="T19" fmla="*/ 0 h 409642"/>
              <a:gd name="T20" fmla="*/ 1761 w 609048"/>
              <a:gd name="T21" fmla="*/ 0 h 409642"/>
              <a:gd name="T22" fmla="*/ 1884 w 609048"/>
              <a:gd name="T23" fmla="*/ 119 h 409642"/>
              <a:gd name="T24" fmla="*/ 1884 w 609048"/>
              <a:gd name="T25" fmla="*/ 358 h 409642"/>
              <a:gd name="T26" fmla="*/ 1761 w 609048"/>
              <a:gd name="T27" fmla="*/ 478 h 409642"/>
              <a:gd name="T28" fmla="*/ 123 w 609048"/>
              <a:gd name="T29" fmla="*/ 478 h 409642"/>
              <a:gd name="T30" fmla="*/ 0 w 609048"/>
              <a:gd name="T31" fmla="*/ 358 h 409642"/>
              <a:gd name="T32" fmla="*/ 0 w 609048"/>
              <a:gd name="T33" fmla="*/ 119 h 409642"/>
              <a:gd name="T34" fmla="*/ 123 w 609048"/>
              <a:gd name="T35" fmla="*/ 0 h 4096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09048"/>
              <a:gd name="T55" fmla="*/ 0 h 409642"/>
              <a:gd name="T56" fmla="*/ 609048 w 609048"/>
              <a:gd name="T57" fmla="*/ 409642 h 4096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09048" h="409642">
                <a:moveTo>
                  <a:pt x="39742" y="250850"/>
                </a:moveTo>
                <a:lnTo>
                  <a:pt x="569306" y="250850"/>
                </a:lnTo>
                <a:cubicBezTo>
                  <a:pt x="591164" y="250850"/>
                  <a:pt x="609048" y="268714"/>
                  <a:pt x="609048" y="290548"/>
                </a:cubicBezTo>
                <a:lnTo>
                  <a:pt x="609048" y="369944"/>
                </a:lnTo>
                <a:cubicBezTo>
                  <a:pt x="609048" y="391778"/>
                  <a:pt x="591164" y="409642"/>
                  <a:pt x="569306" y="409642"/>
                </a:cubicBezTo>
                <a:lnTo>
                  <a:pt x="39742" y="409642"/>
                </a:lnTo>
                <a:cubicBezTo>
                  <a:pt x="17884" y="409642"/>
                  <a:pt x="0" y="391778"/>
                  <a:pt x="0" y="369944"/>
                </a:cubicBezTo>
                <a:lnTo>
                  <a:pt x="0" y="290548"/>
                </a:lnTo>
                <a:cubicBezTo>
                  <a:pt x="0" y="268714"/>
                  <a:pt x="17884" y="250850"/>
                  <a:pt x="39742" y="250850"/>
                </a:cubicBezTo>
                <a:close/>
                <a:moveTo>
                  <a:pt x="39742" y="0"/>
                </a:moveTo>
                <a:lnTo>
                  <a:pt x="569306" y="0"/>
                </a:lnTo>
                <a:cubicBezTo>
                  <a:pt x="591164" y="0"/>
                  <a:pt x="609048" y="17846"/>
                  <a:pt x="609048" y="39658"/>
                </a:cubicBezTo>
                <a:lnTo>
                  <a:pt x="609048" y="118975"/>
                </a:lnTo>
                <a:cubicBezTo>
                  <a:pt x="609048" y="140787"/>
                  <a:pt x="591164" y="158633"/>
                  <a:pt x="569306" y="158633"/>
                </a:cubicBezTo>
                <a:lnTo>
                  <a:pt x="39742" y="158633"/>
                </a:lnTo>
                <a:cubicBezTo>
                  <a:pt x="17884" y="158633"/>
                  <a:pt x="0" y="140787"/>
                  <a:pt x="0" y="118975"/>
                </a:cubicBezTo>
                <a:lnTo>
                  <a:pt x="0" y="39658"/>
                </a:lnTo>
                <a:cubicBezTo>
                  <a:pt x="0" y="17846"/>
                  <a:pt x="17884" y="0"/>
                  <a:pt x="397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equals-symbol_63885"/>
          <p:cNvSpPr>
            <a:spLocks noChangeAspect="1"/>
          </p:cNvSpPr>
          <p:nvPr/>
        </p:nvSpPr>
        <p:spPr bwMode="auto">
          <a:xfrm>
            <a:off x="4095750" y="3016250"/>
            <a:ext cx="376238" cy="254000"/>
          </a:xfrm>
          <a:custGeom>
            <a:avLst/>
            <a:gdLst>
              <a:gd name="T0" fmla="*/ 123 w 609048"/>
              <a:gd name="T1" fmla="*/ 809 h 409642"/>
              <a:gd name="T2" fmla="*/ 1761 w 609048"/>
              <a:gd name="T3" fmla="*/ 809 h 409642"/>
              <a:gd name="T4" fmla="*/ 1884 w 609048"/>
              <a:gd name="T5" fmla="*/ 936 h 409642"/>
              <a:gd name="T6" fmla="*/ 1884 w 609048"/>
              <a:gd name="T7" fmla="*/ 1192 h 409642"/>
              <a:gd name="T8" fmla="*/ 1761 w 609048"/>
              <a:gd name="T9" fmla="*/ 1320 h 409642"/>
              <a:gd name="T10" fmla="*/ 123 w 609048"/>
              <a:gd name="T11" fmla="*/ 1320 h 409642"/>
              <a:gd name="T12" fmla="*/ 0 w 609048"/>
              <a:gd name="T13" fmla="*/ 1192 h 409642"/>
              <a:gd name="T14" fmla="*/ 0 w 609048"/>
              <a:gd name="T15" fmla="*/ 936 h 409642"/>
              <a:gd name="T16" fmla="*/ 123 w 609048"/>
              <a:gd name="T17" fmla="*/ 809 h 409642"/>
              <a:gd name="T18" fmla="*/ 123 w 609048"/>
              <a:gd name="T19" fmla="*/ 0 h 409642"/>
              <a:gd name="T20" fmla="*/ 1761 w 609048"/>
              <a:gd name="T21" fmla="*/ 0 h 409642"/>
              <a:gd name="T22" fmla="*/ 1884 w 609048"/>
              <a:gd name="T23" fmla="*/ 128 h 409642"/>
              <a:gd name="T24" fmla="*/ 1884 w 609048"/>
              <a:gd name="T25" fmla="*/ 383 h 409642"/>
              <a:gd name="T26" fmla="*/ 1761 w 609048"/>
              <a:gd name="T27" fmla="*/ 512 h 409642"/>
              <a:gd name="T28" fmla="*/ 123 w 609048"/>
              <a:gd name="T29" fmla="*/ 512 h 409642"/>
              <a:gd name="T30" fmla="*/ 0 w 609048"/>
              <a:gd name="T31" fmla="*/ 383 h 409642"/>
              <a:gd name="T32" fmla="*/ 0 w 609048"/>
              <a:gd name="T33" fmla="*/ 128 h 409642"/>
              <a:gd name="T34" fmla="*/ 123 w 609048"/>
              <a:gd name="T35" fmla="*/ 0 h 4096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09048"/>
              <a:gd name="T55" fmla="*/ 0 h 409642"/>
              <a:gd name="T56" fmla="*/ 609048 w 609048"/>
              <a:gd name="T57" fmla="*/ 409642 h 4096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09048" h="409642">
                <a:moveTo>
                  <a:pt x="39742" y="250850"/>
                </a:moveTo>
                <a:lnTo>
                  <a:pt x="569306" y="250850"/>
                </a:lnTo>
                <a:cubicBezTo>
                  <a:pt x="591164" y="250850"/>
                  <a:pt x="609048" y="268714"/>
                  <a:pt x="609048" y="290548"/>
                </a:cubicBezTo>
                <a:lnTo>
                  <a:pt x="609048" y="369944"/>
                </a:lnTo>
                <a:cubicBezTo>
                  <a:pt x="609048" y="391778"/>
                  <a:pt x="591164" y="409642"/>
                  <a:pt x="569306" y="409642"/>
                </a:cubicBezTo>
                <a:lnTo>
                  <a:pt x="39742" y="409642"/>
                </a:lnTo>
                <a:cubicBezTo>
                  <a:pt x="17884" y="409642"/>
                  <a:pt x="0" y="391778"/>
                  <a:pt x="0" y="369944"/>
                </a:cubicBezTo>
                <a:lnTo>
                  <a:pt x="0" y="290548"/>
                </a:lnTo>
                <a:cubicBezTo>
                  <a:pt x="0" y="268714"/>
                  <a:pt x="17884" y="250850"/>
                  <a:pt x="39742" y="250850"/>
                </a:cubicBezTo>
                <a:close/>
                <a:moveTo>
                  <a:pt x="39742" y="0"/>
                </a:moveTo>
                <a:lnTo>
                  <a:pt x="569306" y="0"/>
                </a:lnTo>
                <a:cubicBezTo>
                  <a:pt x="591164" y="0"/>
                  <a:pt x="609048" y="17846"/>
                  <a:pt x="609048" y="39658"/>
                </a:cubicBezTo>
                <a:lnTo>
                  <a:pt x="609048" y="118975"/>
                </a:lnTo>
                <a:cubicBezTo>
                  <a:pt x="609048" y="140787"/>
                  <a:pt x="591164" y="158633"/>
                  <a:pt x="569306" y="158633"/>
                </a:cubicBezTo>
                <a:lnTo>
                  <a:pt x="39742" y="158633"/>
                </a:lnTo>
                <a:cubicBezTo>
                  <a:pt x="17884" y="158633"/>
                  <a:pt x="0" y="140787"/>
                  <a:pt x="0" y="118975"/>
                </a:cubicBezTo>
                <a:lnTo>
                  <a:pt x="0" y="39658"/>
                </a:lnTo>
                <a:cubicBezTo>
                  <a:pt x="0" y="17846"/>
                  <a:pt x="17884" y="0"/>
                  <a:pt x="397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85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3851275"/>
            <a:ext cx="738187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4099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1175" y="915988"/>
            <a:ext cx="5624513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8"/>
          <p:cNvGrpSpPr/>
          <p:nvPr/>
        </p:nvGrpSpPr>
        <p:grpSpPr bwMode="auto">
          <a:xfrm>
            <a:off x="352425" y="1624013"/>
            <a:ext cx="2779713" cy="1581150"/>
            <a:chOff x="353198" y="1624653"/>
            <a:chExt cx="2778642" cy="1580651"/>
          </a:xfrm>
        </p:grpSpPr>
        <p:sp>
          <p:nvSpPr>
            <p:cNvPr id="4102" name="AutoShape 27"/>
            <p:cNvSpPr>
              <a:spLocks noChangeArrowheads="1"/>
            </p:cNvSpPr>
            <p:nvPr/>
          </p:nvSpPr>
          <p:spPr bwMode="auto">
            <a:xfrm>
              <a:off x="353198" y="1635645"/>
              <a:ext cx="2778642" cy="1569659"/>
            </a:xfrm>
            <a:prstGeom prst="wedgeRoundRectCallout">
              <a:avLst>
                <a:gd name="adj1" fmla="val 1417"/>
                <a:gd name="adj2" fmla="val 7804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3198" y="1624653"/>
              <a:ext cx="2634235" cy="15695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+mn-lt"/>
                </a:rPr>
                <a:t>两种票各买</a:t>
              </a:r>
              <a:r>
                <a:rPr lang="en-US" altLang="zh-CN" sz="3200" b="1" dirty="0">
                  <a:solidFill>
                    <a:prstClr val="black"/>
                  </a:solidFill>
                  <a:latin typeface="+mn-lt"/>
                </a:rPr>
                <a:t>14</a:t>
              </a:r>
              <a:r>
                <a:rPr lang="zh-CN" altLang="en-US" sz="3200" b="1" dirty="0">
                  <a:solidFill>
                    <a:prstClr val="black"/>
                  </a:solidFill>
                  <a:latin typeface="+mn-lt"/>
                </a:rPr>
                <a:t>张。一共需要多少元</a:t>
              </a:r>
              <a:r>
                <a:rPr lang="en-US" altLang="zh-CN" sz="3200" b="1" dirty="0">
                  <a:solidFill>
                    <a:prstClr val="black"/>
                  </a:solidFill>
                  <a:latin typeface="+mn-lt"/>
                </a:rPr>
                <a:t>?</a:t>
              </a:r>
              <a:endParaRPr lang="en-US" altLang="zh-CN" sz="3200" b="1" dirty="0">
                <a:solidFill>
                  <a:prstClr val="black"/>
                </a:solidFill>
                <a:latin typeface="+mn-lt"/>
              </a:endParaRPr>
            </a:p>
          </p:txBody>
        </p:sp>
      </p:grpSp>
      <p:pic>
        <p:nvPicPr>
          <p:cNvPr id="4101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675" y="3363913"/>
            <a:ext cx="10001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572000" y="842963"/>
            <a:ext cx="31686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/>
              <a:t>  40×14+20×14</a:t>
            </a:r>
            <a:endParaRPr lang="en-US" altLang="zh-CN" sz="3200" b="1" dirty="0"/>
          </a:p>
          <a:p>
            <a:r>
              <a:rPr lang="en-US" altLang="zh-CN" sz="3200" b="1" dirty="0"/>
              <a:t>= 560+280</a:t>
            </a:r>
            <a:endParaRPr lang="en-US" altLang="zh-CN" sz="3200" b="1" dirty="0"/>
          </a:p>
          <a:p>
            <a:r>
              <a:rPr lang="en-US" altLang="zh-CN" sz="3200" b="1" dirty="0"/>
              <a:t>=840(</a:t>
            </a:r>
            <a:r>
              <a:rPr lang="zh-CN" altLang="en-US" sz="3200" b="1" dirty="0"/>
              <a:t>元</a:t>
            </a:r>
            <a:r>
              <a:rPr lang="en-US" altLang="zh-CN" sz="3200" b="1" dirty="0"/>
              <a:t>)</a:t>
            </a:r>
            <a:endParaRPr lang="en-US" altLang="zh-CN" sz="3200" b="1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87450" y="842963"/>
            <a:ext cx="27368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/>
              <a:t>  (40+20)×14</a:t>
            </a:r>
            <a:endParaRPr lang="en-US" altLang="zh-CN" sz="3200" b="1" dirty="0"/>
          </a:p>
          <a:p>
            <a:r>
              <a:rPr lang="en-US" altLang="zh-CN" sz="3200" b="1" dirty="0"/>
              <a:t>=60×14</a:t>
            </a:r>
            <a:endParaRPr lang="en-US" altLang="zh-CN" sz="3200" b="1" dirty="0"/>
          </a:p>
          <a:p>
            <a:r>
              <a:rPr lang="en-US" altLang="zh-CN" sz="3200" b="1" dirty="0"/>
              <a:t>= 840(</a:t>
            </a:r>
            <a:r>
              <a:rPr lang="zh-CN" altLang="en-US" sz="3200" b="1" dirty="0"/>
              <a:t>元</a:t>
            </a:r>
            <a:r>
              <a:rPr lang="en-US" altLang="zh-CN" sz="3200" b="1" dirty="0"/>
              <a:t>)</a:t>
            </a:r>
            <a:endParaRPr lang="en-US" altLang="zh-CN" sz="3200" b="1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63477" y="2715766"/>
            <a:ext cx="5401146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(40+20)×14=40×14+20×14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1042988" y="3508375"/>
            <a:ext cx="7058025" cy="1076325"/>
            <a:chOff x="353198" y="1624653"/>
            <a:chExt cx="7056784" cy="1077218"/>
          </a:xfrm>
        </p:grpSpPr>
        <p:sp>
          <p:nvSpPr>
            <p:cNvPr id="5126" name="AutoShape 27"/>
            <p:cNvSpPr>
              <a:spLocks noChangeArrowheads="1"/>
            </p:cNvSpPr>
            <p:nvPr/>
          </p:nvSpPr>
          <p:spPr bwMode="auto">
            <a:xfrm>
              <a:off x="353198" y="1635645"/>
              <a:ext cx="7056784" cy="1066225"/>
            </a:xfrm>
            <a:prstGeom prst="wedgeRoundRectCallout">
              <a:avLst>
                <a:gd name="adj1" fmla="val -6153"/>
                <a:gd name="adj2" fmla="val -7715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3198" y="1624653"/>
              <a:ext cx="6840922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+mn-lt"/>
                </a:rPr>
                <a:t>类比乘法结合律，你能说一说这个算式的规律吗</a:t>
              </a:r>
              <a:r>
                <a:rPr lang="en-US" altLang="zh-CN" sz="3200" b="1" dirty="0">
                  <a:solidFill>
                    <a:prstClr val="black"/>
                  </a:solidFill>
                  <a:latin typeface="+mn-lt"/>
                </a:rPr>
                <a:t>?</a:t>
              </a:r>
              <a:endParaRPr lang="en-US" altLang="zh-CN" sz="3200" b="1" dirty="0">
                <a:solidFill>
                  <a:prstClr val="black"/>
                </a:solidFill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2"/>
          <p:cNvGrpSpPr/>
          <p:nvPr/>
        </p:nvGrpSpPr>
        <p:grpSpPr bwMode="auto">
          <a:xfrm>
            <a:off x="1201738" y="842963"/>
            <a:ext cx="6538614" cy="1158875"/>
            <a:chOff x="1223147" y="1053478"/>
            <a:chExt cx="6540208" cy="1158232"/>
          </a:xfrm>
        </p:grpSpPr>
        <p:sp>
          <p:nvSpPr>
            <p:cNvPr id="3" name="Text Box 18"/>
            <p:cNvSpPr txBox="1">
              <a:spLocks noChangeArrowheads="1"/>
            </p:cNvSpPr>
            <p:nvPr/>
          </p:nvSpPr>
          <p:spPr bwMode="auto">
            <a:xfrm>
              <a:off x="1223147" y="1221660"/>
              <a:ext cx="6540208" cy="6828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3200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320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40</a:t>
              </a:r>
              <a:r>
                <a:rPr lang="en-US" altLang="zh-CN" sz="3200" dirty="0">
                  <a:latin typeface="+mj-lt"/>
                  <a:ea typeface="黑体" panose="02010609060101010101" pitchFamily="49" charset="-122"/>
                </a:rPr>
                <a:t>+</a:t>
              </a:r>
              <a:r>
                <a:rPr lang="en-US" altLang="zh-CN" sz="320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20</a:t>
              </a:r>
              <a:r>
                <a:rPr lang="zh-CN" altLang="en-US" sz="3200" dirty="0">
                  <a:latin typeface="+mj-lt"/>
                  <a:ea typeface="黑体" panose="02010609060101010101" pitchFamily="49" charset="-122"/>
                </a:rPr>
                <a:t>）</a:t>
              </a:r>
              <a:r>
                <a:rPr lang="en-US" altLang="zh-CN" sz="3200" dirty="0">
                  <a:latin typeface="+mj-lt"/>
                  <a:ea typeface="黑体" panose="02010609060101010101" pitchFamily="49" charset="-122"/>
                </a:rPr>
                <a:t>×</a:t>
              </a:r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黑体" panose="02010609060101010101" pitchFamily="49" charset="-122"/>
                </a:rPr>
                <a:t>14</a:t>
              </a:r>
              <a:r>
                <a:rPr lang="en-US" altLang="zh-CN" sz="3200" dirty="0">
                  <a:latin typeface="+mj-lt"/>
                  <a:ea typeface="黑体" panose="02010609060101010101" pitchFamily="49" charset="-122"/>
                </a:rPr>
                <a:t> </a:t>
              </a:r>
              <a:r>
                <a:rPr lang="zh-CN" altLang="en-US" sz="3200" dirty="0">
                  <a:latin typeface="+mj-lt"/>
                  <a:ea typeface="黑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40</a:t>
              </a:r>
              <a:r>
                <a:rPr lang="en-US" altLang="zh-CN" sz="3200" dirty="0">
                  <a:latin typeface="+mj-lt"/>
                  <a:ea typeface="黑体" panose="02010609060101010101" pitchFamily="49" charset="-122"/>
                </a:rPr>
                <a:t>×</a:t>
              </a:r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黑体" panose="02010609060101010101" pitchFamily="49" charset="-122"/>
                </a:rPr>
                <a:t>14</a:t>
              </a:r>
              <a:r>
                <a:rPr lang="en-US" altLang="zh-CN" sz="3200" dirty="0">
                  <a:latin typeface="+mj-lt"/>
                  <a:ea typeface="黑体" panose="02010609060101010101" pitchFamily="49" charset="-122"/>
                </a:rPr>
                <a:t> + </a:t>
              </a:r>
              <a:r>
                <a:rPr lang="en-US" altLang="zh-CN" sz="320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20</a:t>
              </a:r>
              <a:r>
                <a:rPr lang="en-US" altLang="zh-CN" sz="3200" dirty="0">
                  <a:latin typeface="+mj-lt"/>
                  <a:ea typeface="黑体" panose="02010609060101010101" pitchFamily="49" charset="-122"/>
                </a:rPr>
                <a:t>×</a:t>
              </a:r>
              <a:r>
                <a:rPr lang="en-US" altLang="zh-CN" sz="3200" dirty="0">
                  <a:solidFill>
                    <a:schemeClr val="accent1"/>
                  </a:solidFill>
                  <a:latin typeface="+mj-lt"/>
                  <a:ea typeface="黑体" panose="02010609060101010101" pitchFamily="49" charset="-122"/>
                </a:rPr>
                <a:t>14</a:t>
              </a:r>
              <a:endParaRPr lang="en-US" altLang="zh-CN" sz="3200" dirty="0">
                <a:solidFill>
                  <a:schemeClr val="accent1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pSp>
          <p:nvGrpSpPr>
            <p:cNvPr id="6152" name="组合 2"/>
            <p:cNvGrpSpPr/>
            <p:nvPr/>
          </p:nvGrpSpPr>
          <p:grpSpPr bwMode="auto">
            <a:xfrm>
              <a:off x="1978981" y="1773803"/>
              <a:ext cx="2184188" cy="287178"/>
              <a:chOff x="1978981" y="1851913"/>
              <a:chExt cx="2184188" cy="287178"/>
            </a:xfrm>
          </p:grpSpPr>
          <p:cxnSp>
            <p:nvCxnSpPr>
              <p:cNvPr id="20" name="直接连接符 19"/>
              <p:cNvCxnSpPr/>
              <p:nvPr/>
            </p:nvCxnSpPr>
            <p:spPr>
              <a:xfrm rot="16200000">
                <a:off x="1835391" y="1995502"/>
                <a:ext cx="28717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298514" y="1859846"/>
                <a:ext cx="865399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978981" y="2139091"/>
                <a:ext cx="1441801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3420782" y="1923310"/>
                <a:ext cx="0" cy="21578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53" name="组合 7"/>
            <p:cNvGrpSpPr/>
            <p:nvPr/>
          </p:nvGrpSpPr>
          <p:grpSpPr bwMode="auto">
            <a:xfrm>
              <a:off x="2684449" y="1845568"/>
              <a:ext cx="2391607" cy="366142"/>
              <a:chOff x="2684449" y="1923678"/>
              <a:chExt cx="2391607" cy="366142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2684003" y="2139091"/>
                <a:ext cx="0" cy="14438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84003" y="2289820"/>
                <a:ext cx="239135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5075361" y="1923310"/>
                <a:ext cx="0" cy="360163"/>
              </a:xfrm>
              <a:prstGeom prst="line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直接连接符 5"/>
            <p:cNvCxnSpPr/>
            <p:nvPr/>
          </p:nvCxnSpPr>
          <p:spPr>
            <a:xfrm>
              <a:off x="4427503" y="1773803"/>
              <a:ext cx="1368759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55" name="组合 12"/>
            <p:cNvGrpSpPr/>
            <p:nvPr/>
          </p:nvGrpSpPr>
          <p:grpSpPr bwMode="auto">
            <a:xfrm>
              <a:off x="2412473" y="1197861"/>
              <a:ext cx="1677083" cy="147555"/>
              <a:chOff x="2412473" y="1275971"/>
              <a:chExt cx="1677083" cy="14755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2412474" y="1275970"/>
                <a:ext cx="0" cy="14438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412474" y="1275970"/>
                <a:ext cx="1008309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225472" y="1423526"/>
                <a:ext cx="863811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420783" y="1275970"/>
                <a:ext cx="0" cy="14438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56" name="组合 17"/>
            <p:cNvGrpSpPr/>
            <p:nvPr/>
          </p:nvGrpSpPr>
          <p:grpSpPr bwMode="auto">
            <a:xfrm>
              <a:off x="2915816" y="1053478"/>
              <a:ext cx="3888432" cy="216026"/>
              <a:chOff x="2915816" y="1131588"/>
              <a:chExt cx="3888432" cy="216026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2915835" y="1131588"/>
                <a:ext cx="0" cy="144382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915835" y="1131588"/>
                <a:ext cx="388873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804570" y="1131588"/>
                <a:ext cx="0" cy="215780"/>
              </a:xfrm>
              <a:prstGeom prst="line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接连接符 8"/>
            <p:cNvCxnSpPr/>
            <p:nvPr/>
          </p:nvCxnSpPr>
          <p:spPr>
            <a:xfrm>
              <a:off x="6156711" y="1326376"/>
              <a:ext cx="1367171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5"/>
          <p:cNvGrpSpPr/>
          <p:nvPr/>
        </p:nvGrpSpPr>
        <p:grpSpPr bwMode="auto">
          <a:xfrm>
            <a:off x="909638" y="2535238"/>
            <a:ext cx="7058025" cy="1614487"/>
            <a:chOff x="910284" y="2535999"/>
            <a:chExt cx="7056784" cy="1614010"/>
          </a:xfrm>
        </p:grpSpPr>
        <p:sp>
          <p:nvSpPr>
            <p:cNvPr id="6149" name="AutoShape 27"/>
            <p:cNvSpPr>
              <a:spLocks noChangeArrowheads="1"/>
            </p:cNvSpPr>
            <p:nvPr/>
          </p:nvSpPr>
          <p:spPr bwMode="auto">
            <a:xfrm>
              <a:off x="910284" y="2580900"/>
              <a:ext cx="7056784" cy="1569109"/>
            </a:xfrm>
            <a:prstGeom prst="wedgeRoundRectCallout">
              <a:avLst>
                <a:gd name="adj1" fmla="val -6153"/>
                <a:gd name="adj2" fmla="val -7715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0" name="矩形 23"/>
            <p:cNvSpPr>
              <a:spLocks noChangeArrowheads="1"/>
            </p:cNvSpPr>
            <p:nvPr/>
          </p:nvSpPr>
          <p:spPr bwMode="auto">
            <a:xfrm>
              <a:off x="971600" y="2535999"/>
              <a:ext cx="6995453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两个数的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与一个数相乘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可以先把两个加数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分别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与这个数相乘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再将两个积相加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结果不变。这就是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乘法分配律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146175" y="2625725"/>
            <a:ext cx="6881813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+mn-lt"/>
              </a:rPr>
              <a:t>如果用</a:t>
            </a:r>
            <a:r>
              <a:rPr lang="en-US" altLang="zh-CN" sz="3200" b="1" i="1" dirty="0">
                <a:solidFill>
                  <a:prstClr val="black"/>
                </a:solidFill>
                <a:latin typeface="+mn-lt"/>
              </a:rPr>
              <a:t>a</a:t>
            </a:r>
            <a:r>
              <a:rPr lang="zh-CN" altLang="en-US" sz="3200" b="1" dirty="0">
                <a:solidFill>
                  <a:prstClr val="black"/>
                </a:solidFill>
                <a:latin typeface="+mn-lt"/>
              </a:rPr>
              <a:t>，</a:t>
            </a:r>
            <a:r>
              <a:rPr lang="en-US" altLang="zh-CN" sz="3200" b="1" i="1" dirty="0">
                <a:solidFill>
                  <a:prstClr val="black"/>
                </a:solidFill>
                <a:latin typeface="+mn-lt"/>
              </a:rPr>
              <a:t>b</a:t>
            </a:r>
            <a:r>
              <a:rPr lang="zh-CN" altLang="en-US" sz="3200" b="1" dirty="0">
                <a:solidFill>
                  <a:prstClr val="black"/>
                </a:solidFill>
                <a:latin typeface="+mn-lt"/>
              </a:rPr>
              <a:t>，</a:t>
            </a:r>
            <a:r>
              <a:rPr lang="en-US" altLang="zh-CN" sz="3200" b="1" i="1" dirty="0">
                <a:solidFill>
                  <a:prstClr val="black"/>
                </a:solidFill>
                <a:latin typeface="+mn-lt"/>
              </a:rPr>
              <a:t>c</a:t>
            </a:r>
            <a:r>
              <a:rPr lang="zh-CN" altLang="en-US" sz="3200" b="1" dirty="0">
                <a:solidFill>
                  <a:prstClr val="black"/>
                </a:solidFill>
                <a:latin typeface="+mn-lt"/>
              </a:rPr>
              <a:t>表示</a:t>
            </a:r>
            <a:r>
              <a:rPr lang="en-US" altLang="zh-CN" sz="3200" b="1" dirty="0">
                <a:solidFill>
                  <a:prstClr val="black"/>
                </a:solidFill>
                <a:latin typeface="+mn-lt"/>
              </a:rPr>
              <a:t>3</a:t>
            </a:r>
            <a:r>
              <a:rPr lang="zh-CN" altLang="en-US" sz="3200" b="1" dirty="0">
                <a:solidFill>
                  <a:prstClr val="black"/>
                </a:solidFill>
                <a:latin typeface="+mn-lt"/>
              </a:rPr>
              <a:t>个数，乘法分配律可以表示为</a:t>
            </a:r>
            <a:r>
              <a:rPr lang="en-US" altLang="zh-CN" sz="3200" b="1" dirty="0">
                <a:solidFill>
                  <a:prstClr val="black"/>
                </a:solidFill>
                <a:latin typeface="+mn-lt"/>
              </a:rPr>
              <a:t>:</a:t>
            </a:r>
            <a:endParaRPr lang="en-US" altLang="zh-CN" sz="3200" b="1" dirty="0">
              <a:solidFill>
                <a:prstClr val="black"/>
              </a:solidFill>
              <a:latin typeface="+mn-lt"/>
            </a:endParaRPr>
          </a:p>
          <a:p>
            <a:pPr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n-lt"/>
              </a:rPr>
              <a:t>	(</a:t>
            </a:r>
            <a:r>
              <a:rPr lang="en-US" altLang="zh-CN" sz="3200" b="1" i="1" dirty="0" err="1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3200" b="1" dirty="0" err="1">
                <a:solidFill>
                  <a:prstClr val="black"/>
                </a:solidFill>
                <a:latin typeface="+mn-lt"/>
              </a:rPr>
              <a:t>+</a:t>
            </a:r>
            <a:r>
              <a:rPr lang="en-US" altLang="zh-CN" sz="3200" b="1" i="1" dirty="0" err="1">
                <a:solidFill>
                  <a:prstClr val="black"/>
                </a:solidFill>
                <a:latin typeface="+mn-lt"/>
              </a:rPr>
              <a:t>b</a:t>
            </a:r>
            <a:r>
              <a:rPr lang="en-US" altLang="zh-CN" sz="3200" b="1" dirty="0">
                <a:solidFill>
                  <a:prstClr val="black"/>
                </a:solidFill>
                <a:latin typeface="+mn-lt"/>
              </a:rPr>
              <a:t>)×</a:t>
            </a:r>
            <a:r>
              <a:rPr lang="en-US" altLang="zh-CN" sz="3200" b="1" i="1" dirty="0">
                <a:solidFill>
                  <a:prstClr val="black"/>
                </a:solidFill>
                <a:latin typeface="+mn-lt"/>
              </a:rPr>
              <a:t>c</a:t>
            </a:r>
            <a:r>
              <a:rPr lang="en-US" altLang="zh-CN" sz="3200" b="1" dirty="0">
                <a:solidFill>
                  <a:prstClr val="black"/>
                </a:solidFill>
                <a:latin typeface="+mn-lt"/>
              </a:rPr>
              <a:t>=</a:t>
            </a:r>
            <a:r>
              <a:rPr lang="en-US" altLang="zh-CN" sz="3200" b="1" i="1" dirty="0" err="1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3200" b="1" dirty="0" err="1">
                <a:solidFill>
                  <a:prstClr val="black"/>
                </a:solidFill>
                <a:latin typeface="+mn-lt"/>
              </a:rPr>
              <a:t>×</a:t>
            </a:r>
            <a:r>
              <a:rPr lang="en-US" altLang="zh-CN" sz="3200" b="1" i="1" dirty="0" err="1">
                <a:solidFill>
                  <a:prstClr val="black"/>
                </a:solidFill>
                <a:latin typeface="+mn-lt"/>
              </a:rPr>
              <a:t>c</a:t>
            </a:r>
            <a:r>
              <a:rPr lang="en-US" altLang="zh-CN" sz="3200" b="1" dirty="0" err="1">
                <a:solidFill>
                  <a:prstClr val="black"/>
                </a:solidFill>
                <a:latin typeface="+mn-lt"/>
              </a:rPr>
              <a:t>+</a:t>
            </a:r>
            <a:r>
              <a:rPr lang="en-US" altLang="zh-CN" sz="3200" b="1" i="1" dirty="0" err="1">
                <a:solidFill>
                  <a:prstClr val="black"/>
                </a:solidFill>
                <a:latin typeface="+mn-lt"/>
              </a:rPr>
              <a:t>b</a:t>
            </a:r>
            <a:r>
              <a:rPr lang="en-US" altLang="zh-CN" sz="3200" b="1" dirty="0" err="1">
                <a:solidFill>
                  <a:prstClr val="black"/>
                </a:solidFill>
                <a:latin typeface="+mn-lt"/>
              </a:rPr>
              <a:t>×</a:t>
            </a:r>
            <a:r>
              <a:rPr lang="en-US" altLang="zh-CN" sz="3200" b="1" i="1" dirty="0" err="1">
                <a:solidFill>
                  <a:prstClr val="black"/>
                </a:solidFill>
                <a:latin typeface="+mn-lt"/>
              </a:rPr>
              <a:t>c</a:t>
            </a:r>
            <a:endParaRPr lang="en-US" altLang="zh-CN" sz="3200" b="1" i="1" dirty="0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755650" y="1349375"/>
            <a:ext cx="2736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smtClean="0"/>
              <a:t>(</a:t>
            </a:r>
            <a:r>
              <a:rPr lang="en-US" altLang="zh-CN" sz="3200" b="1" dirty="0"/>
              <a:t>100+2)×45</a:t>
            </a:r>
            <a:endParaRPr lang="en-US" altLang="zh-CN" sz="32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4213" y="2000250"/>
            <a:ext cx="3267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=100×45+2×45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=4500+90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=4590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755650" y="700088"/>
            <a:ext cx="3455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用简便方法计算。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4427538" y="1509713"/>
            <a:ext cx="4524375" cy="2251075"/>
            <a:chOff x="3856801" y="1510045"/>
            <a:chExt cx="4524479" cy="2251412"/>
          </a:xfrm>
        </p:grpSpPr>
        <p:grpSp>
          <p:nvGrpSpPr>
            <p:cNvPr id="7174" name="组合 4"/>
            <p:cNvGrpSpPr/>
            <p:nvPr/>
          </p:nvGrpSpPr>
          <p:grpSpPr bwMode="auto">
            <a:xfrm>
              <a:off x="3856801" y="1510045"/>
              <a:ext cx="3398654" cy="1580651"/>
              <a:chOff x="353198" y="1624653"/>
              <a:chExt cx="3398654" cy="1580651"/>
            </a:xfrm>
          </p:grpSpPr>
          <p:sp>
            <p:nvSpPr>
              <p:cNvPr id="7176" name="AutoShape 27"/>
              <p:cNvSpPr>
                <a:spLocks noChangeArrowheads="1"/>
              </p:cNvSpPr>
              <p:nvPr/>
            </p:nvSpPr>
            <p:spPr bwMode="auto">
              <a:xfrm>
                <a:off x="353198" y="1635645"/>
                <a:ext cx="3268420" cy="1569659"/>
              </a:xfrm>
              <a:prstGeom prst="wedgeRoundRectCallout">
                <a:avLst>
                  <a:gd name="adj1" fmla="val 61569"/>
                  <a:gd name="adj2" fmla="val 53347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53198" y="1624653"/>
                <a:ext cx="3398915" cy="157027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利用乘法分配律，用</a:t>
                </a:r>
                <a:r>
                  <a:rPr lang="en-US" altLang="zh-CN" sz="3200" b="1">
                    <a:solidFill>
                      <a:prstClr val="black"/>
                    </a:solidFill>
                    <a:latin typeface="+mn-lt"/>
                  </a:rPr>
                  <a:t>100</a:t>
                </a: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和</a:t>
                </a:r>
                <a:r>
                  <a:rPr lang="en-US" altLang="zh-CN" sz="3200" b="1">
                    <a:solidFill>
                      <a:prstClr val="black"/>
                    </a:solidFill>
                    <a:latin typeface="+mn-lt"/>
                  </a:rPr>
                  <a:t>2</a:t>
                </a: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分别乘</a:t>
                </a:r>
                <a:r>
                  <a:rPr lang="en-US" altLang="zh-CN" sz="3200" b="1">
                    <a:solidFill>
                      <a:prstClr val="black"/>
                    </a:solidFill>
                    <a:latin typeface="+mn-lt"/>
                  </a:rPr>
                  <a:t>45</a:t>
                </a: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，再相加。</a:t>
                </a:r>
                <a:endParaRPr lang="zh-CN" altLang="en-US" sz="3200" b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pic>
          <p:nvPicPr>
            <p:cNvPr id="7175" name="图片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80312" y="2529016"/>
              <a:ext cx="1000968" cy="123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611188" y="1196975"/>
            <a:ext cx="33210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/>
              <a:t>  32×27+32×73</a:t>
            </a:r>
            <a:endParaRPr lang="en-US" altLang="zh-CN" sz="3200" b="1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750" y="1782763"/>
            <a:ext cx="32686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=32×(27+73)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=32×100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=3200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>
            <a:off x="4284663" y="1292225"/>
            <a:ext cx="4456112" cy="2363788"/>
            <a:chOff x="3856801" y="1510045"/>
            <a:chExt cx="4457352" cy="2364965"/>
          </a:xfrm>
        </p:grpSpPr>
        <p:grpSp>
          <p:nvGrpSpPr>
            <p:cNvPr id="8197" name="组合 4"/>
            <p:cNvGrpSpPr/>
            <p:nvPr/>
          </p:nvGrpSpPr>
          <p:grpSpPr bwMode="auto">
            <a:xfrm>
              <a:off x="3856801" y="1510045"/>
              <a:ext cx="3398654" cy="1580651"/>
              <a:chOff x="353198" y="1624653"/>
              <a:chExt cx="3398654" cy="1580651"/>
            </a:xfrm>
          </p:grpSpPr>
          <p:sp>
            <p:nvSpPr>
              <p:cNvPr id="8199" name="AutoShape 27"/>
              <p:cNvSpPr>
                <a:spLocks noChangeArrowheads="1"/>
              </p:cNvSpPr>
              <p:nvPr/>
            </p:nvSpPr>
            <p:spPr bwMode="auto">
              <a:xfrm>
                <a:off x="353198" y="1635645"/>
                <a:ext cx="3268420" cy="1569659"/>
              </a:xfrm>
              <a:prstGeom prst="wedgeRoundRectCallout">
                <a:avLst>
                  <a:gd name="adj1" fmla="val 61569"/>
                  <a:gd name="adj2" fmla="val 53347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53198" y="1624653"/>
                <a:ext cx="3398195" cy="15692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利用乘法分配律，用</a:t>
                </a:r>
                <a:r>
                  <a:rPr lang="en-US" altLang="zh-CN" sz="3200" b="1">
                    <a:solidFill>
                      <a:prstClr val="black"/>
                    </a:solidFill>
                    <a:latin typeface="+mn-lt"/>
                  </a:rPr>
                  <a:t>100</a:t>
                </a: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和</a:t>
                </a:r>
                <a:r>
                  <a:rPr lang="en-US" altLang="zh-CN" sz="3200" b="1">
                    <a:solidFill>
                      <a:prstClr val="black"/>
                    </a:solidFill>
                    <a:latin typeface="+mn-lt"/>
                  </a:rPr>
                  <a:t>2</a:t>
                </a: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分别乘</a:t>
                </a:r>
                <a:r>
                  <a:rPr lang="en-US" altLang="zh-CN" sz="3200" b="1">
                    <a:solidFill>
                      <a:prstClr val="black"/>
                    </a:solidFill>
                    <a:latin typeface="+mn-lt"/>
                  </a:rPr>
                  <a:t>45</a:t>
                </a:r>
                <a:r>
                  <a:rPr lang="zh-CN" altLang="en-US" sz="3200" b="1">
                    <a:solidFill>
                      <a:prstClr val="black"/>
                    </a:solidFill>
                    <a:latin typeface="+mn-lt"/>
                  </a:rPr>
                  <a:t>，再相加。</a:t>
                </a:r>
                <a:endParaRPr lang="zh-CN" altLang="en-US" sz="3200" b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pic>
          <p:nvPicPr>
            <p:cNvPr id="8198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13185" y="2718230"/>
              <a:ext cx="1000968" cy="1156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 rot="660000">
            <a:off x="268288" y="728663"/>
            <a:ext cx="569912" cy="568325"/>
          </a:xfrm>
          <a:prstGeom prst="rect">
            <a:avLst/>
          </a:prstGeom>
          <a:solidFill>
            <a:srgbClr val="5C9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 rot="-300000">
            <a:off x="923925" y="723900"/>
            <a:ext cx="568325" cy="568325"/>
          </a:xfrm>
          <a:prstGeom prst="rect">
            <a:avLst/>
          </a:prstGeom>
          <a:solidFill>
            <a:srgbClr val="48C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堂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rot="300000">
            <a:off x="1558925" y="741363"/>
            <a:ext cx="569913" cy="568325"/>
          </a:xfrm>
          <a:prstGeom prst="rect">
            <a:avLst/>
          </a:prstGeom>
          <a:solidFill>
            <a:srgbClr val="FB6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rot="-180000">
            <a:off x="2205038" y="762000"/>
            <a:ext cx="568325" cy="568325"/>
          </a:xfrm>
          <a:prstGeom prst="rect">
            <a:avLst/>
          </a:prstGeom>
          <a:solidFill>
            <a:srgbClr val="FECC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动</a:t>
            </a:r>
            <a:endParaRPr lang="zh-CN" altLang="zh-CN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8000" y="555625"/>
            <a:ext cx="77788" cy="22066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7" name="椭圆 6"/>
          <p:cNvSpPr/>
          <p:nvPr/>
        </p:nvSpPr>
        <p:spPr>
          <a:xfrm rot="20763950">
            <a:off x="1104900" y="541338"/>
            <a:ext cx="96838" cy="207962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8" name="椭圆 7"/>
          <p:cNvSpPr/>
          <p:nvPr/>
        </p:nvSpPr>
        <p:spPr>
          <a:xfrm>
            <a:off x="1763713" y="495300"/>
            <a:ext cx="98425" cy="28416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9" name="椭圆 8"/>
          <p:cNvSpPr/>
          <p:nvPr/>
        </p:nvSpPr>
        <p:spPr>
          <a:xfrm>
            <a:off x="2341563" y="423863"/>
            <a:ext cx="160337" cy="35242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 b="1" noProof="1"/>
          </a:p>
        </p:txBody>
      </p:sp>
      <p:sp>
        <p:nvSpPr>
          <p:cNvPr id="9226" name="矩形 10"/>
          <p:cNvSpPr>
            <a:spLocks noChangeArrowheads="1"/>
          </p:cNvSpPr>
          <p:nvPr/>
        </p:nvSpPr>
        <p:spPr bwMode="auto">
          <a:xfrm>
            <a:off x="2163763" y="842963"/>
            <a:ext cx="57927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</a:rPr>
              <a:t>          议一议，下面的计算错在哪里，并改正。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9227" name="矩形 11"/>
          <p:cNvSpPr>
            <a:spLocks noChangeArrowheads="1"/>
          </p:cNvSpPr>
          <p:nvPr/>
        </p:nvSpPr>
        <p:spPr bwMode="auto">
          <a:xfrm>
            <a:off x="1152525" y="1987550"/>
            <a:ext cx="2771775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/>
              <a:t>  (25+11 )×4</a:t>
            </a:r>
            <a:endParaRPr lang="en-US" altLang="zh-CN" sz="3200" b="1" dirty="0"/>
          </a:p>
          <a:p>
            <a:pPr>
              <a:lnSpc>
                <a:spcPct val="120000"/>
              </a:lnSpc>
            </a:pPr>
            <a:r>
              <a:rPr lang="en-US" altLang="zh-CN" sz="3200" b="1" dirty="0"/>
              <a:t>=25×4+11</a:t>
            </a:r>
            <a:endParaRPr lang="en-US" altLang="zh-CN" sz="3200" b="1" dirty="0"/>
          </a:p>
          <a:p>
            <a:pPr>
              <a:lnSpc>
                <a:spcPct val="120000"/>
              </a:lnSpc>
            </a:pPr>
            <a:r>
              <a:rPr lang="en-US" altLang="zh-CN" sz="3200" b="1" dirty="0"/>
              <a:t>=100+11</a:t>
            </a:r>
            <a:endParaRPr lang="en-US" altLang="zh-CN" sz="3200" b="1" dirty="0"/>
          </a:p>
          <a:p>
            <a:pPr>
              <a:lnSpc>
                <a:spcPct val="120000"/>
              </a:lnSpc>
            </a:pPr>
            <a:r>
              <a:rPr lang="en-US" altLang="zh-CN" sz="3200" b="1" dirty="0"/>
              <a:t>=111</a:t>
            </a:r>
            <a:endParaRPr lang="en-US" altLang="zh-CN" sz="3200" b="1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1389063" y="3148013"/>
            <a:ext cx="1905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232150" y="2855913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859338" y="1987550"/>
            <a:ext cx="2808287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(25+11 )×4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=25×4+11×4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=100+44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=144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d788599d-33c5-4088-b232-f39e8b45041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演示</Application>
  <PresentationFormat>全屏显示(16:9)</PresentationFormat>
  <Paragraphs>204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华文楷体</vt:lpstr>
      <vt:lpstr>微软雅黑</vt:lpstr>
      <vt:lpstr>Times New Roman</vt:lpstr>
      <vt:lpstr>楷体</vt:lpstr>
      <vt:lpstr>楷体_GB2312</vt:lpstr>
      <vt:lpstr>新宋体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2023-02-07T03:47:38Z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29696C1E68884E6EA824C1689B33F04F</vt:lpwstr>
  </property>
</Properties>
</file>