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3" r:id="rId3"/>
    <p:sldId id="274" r:id="rId4"/>
    <p:sldId id="295" r:id="rId6"/>
    <p:sldId id="278" r:id="rId7"/>
    <p:sldId id="280" r:id="rId8"/>
    <p:sldId id="281" r:id="rId9"/>
    <p:sldId id="269" r:id="rId10"/>
    <p:sldId id="283" r:id="rId11"/>
    <p:sldId id="284" r:id="rId12"/>
    <p:sldId id="260" r:id="rId13"/>
    <p:sldId id="294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14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0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CECD57B-907D-4B91-BC23-F155E29004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2B9CC6D-C73E-4135-9012-C30E5FC5117E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AED32EFA-1529-4C3E-AAFF-24196C1F4184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EA71D35-DF35-4906-A865-01C34A5D26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EE800AB-140B-4445-ACF0-8AA694C93B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979D79B-58BF-4277-9A4E-0548EE6D45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028BA1-CF34-44B7-85B0-A359F097B8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4124C38-B3B6-4B6F-8C6D-D01B233D84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4391E7-82D3-4157-A821-20A2B02E8E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952810D-D131-45B6-9D69-7CC5A255A7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780B956-F2AC-4242-90E0-8E1A500BDD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7A50AA5-8C76-4B77-9765-4ABE5AB84F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28E5BDB-B86C-435D-B97D-694068AAB0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B42031F-04CD-420A-BB1B-871A16237F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FE6C59B-5C6B-49E3-AA90-61558D42B6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50BB6C0-6781-45A4-ACD8-215345208A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F7B6423-753D-4567-BBA1-22B2EC0E6B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C53B5D-3E60-48EC-A8EC-537230927B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B1F22E7-D4C7-4225-8C9A-46C2BB08B3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6B225DE-4B0B-4948-AA5C-9047FDE911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31BFABE-0151-4A90-A84C-F21465348D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0F2396-7640-43C8-80EB-D323154FC2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8448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EF060F8-3ED1-4158-A242-A598260561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221D3A7-39B0-4E46-98B5-F90813261E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69.xml"/><Relationship Id="rId26" Type="http://schemas.openxmlformats.org/officeDocument/2006/relationships/tags" Target="../tags/tag68.xml"/><Relationship Id="rId25" Type="http://schemas.openxmlformats.org/officeDocument/2006/relationships/tags" Target="../tags/tag67.xml"/><Relationship Id="rId24" Type="http://schemas.openxmlformats.org/officeDocument/2006/relationships/tags" Target="../tags/tag66.xml"/><Relationship Id="rId23" Type="http://schemas.openxmlformats.org/officeDocument/2006/relationships/tags" Target="../tags/tag65.xml"/><Relationship Id="rId22" Type="http://schemas.openxmlformats.org/officeDocument/2006/relationships/tags" Target="../tags/tag64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2"/>
            </p:custDataLst>
          </p:nvPr>
        </p:nvSpPr>
        <p:spPr bwMode="auto">
          <a:xfrm>
            <a:off x="455613" y="608013"/>
            <a:ext cx="82280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3"/>
            </p:custDataLst>
          </p:nvPr>
        </p:nvSpPr>
        <p:spPr bwMode="auto">
          <a:xfrm>
            <a:off x="455613" y="1516063"/>
            <a:ext cx="8228012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 noProof="1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00">
                <a:solidFill>
                  <a:srgbClr val="898989"/>
                </a:solidFill>
                <a:ea typeface="微软雅黑" panose="020B0503020204020204" charset="-122"/>
              </a:defRPr>
            </a:lvl1pPr>
          </a:lstStyle>
          <a:p>
            <a:fld id="{1631AB0B-A855-43CD-872B-B6FC92AEE0AB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7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>
          <a:solidFill>
            <a:srgbClr val="595959"/>
          </a:solidFill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4"/>
          <p:cNvSpPr/>
          <p:nvPr/>
        </p:nvSpPr>
        <p:spPr>
          <a:xfrm>
            <a:off x="0" y="1325835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>
            <a:off x="2251075" y="2024335"/>
            <a:ext cx="5816600" cy="22225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10721" y="2276872"/>
            <a:ext cx="9155113" cy="177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解 决</a:t>
            </a:r>
            <a:r>
              <a:rPr lang="en-US" altLang="zh-CN" sz="4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问 题</a:t>
            </a:r>
            <a:endParaRPr lang="en-US" altLang="zh-CN" sz="4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课时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-11113" y="1398860"/>
            <a:ext cx="8078788" cy="661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二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单元   </a:t>
            </a:r>
            <a:r>
              <a:rPr lang="zh-CN" altLang="en-US" sz="35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乘除法的关系和乘法运算律</a:t>
            </a:r>
            <a:endParaRPr lang="zh-CN" altLang="en-US" sz="35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同侧圆角矩形 5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charset="-122"/>
                <a:ea typeface="华文新魏" charset="-122"/>
                <a:cs typeface="黑体" panose="02010609060101010101" pitchFamily="49" charset="-122"/>
              </a:rPr>
              <a:t>课堂小结</a:t>
            </a:r>
            <a:endParaRPr lang="zh-CN" altLang="en-US" sz="3000" b="1" dirty="0">
              <a:latin typeface="华文新魏" charset="-122"/>
              <a:ea typeface="华文新魏" charset="-122"/>
              <a:cs typeface="黑体" panose="02010609060101010101" pitchFamily="49" charset="-122"/>
            </a:endParaRPr>
          </a:p>
        </p:txBody>
      </p:sp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971550" y="2420938"/>
            <a:ext cx="7056438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>
                <a:latin typeface="宋体" panose="02010600030101010101" pitchFamily="2" charset="-122"/>
              </a:rPr>
              <a:t>1.</a:t>
            </a:r>
            <a:r>
              <a:rPr lang="zh-CN" altLang="en-US" sz="2600" dirty="0">
                <a:latin typeface="宋体" panose="02010600030101010101" pitchFamily="2" charset="-122"/>
              </a:rPr>
              <a:t>相遇问题的等量关系是：相遇时两车走的距离等于全路程。</a:t>
            </a:r>
            <a:endParaRPr lang="en-US" altLang="zh-CN" sz="26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6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>
                <a:latin typeface="宋体" panose="02010600030101010101" pitchFamily="2" charset="-122"/>
              </a:rPr>
              <a:t>2.</a:t>
            </a:r>
            <a:r>
              <a:rPr lang="zh-CN" altLang="en-US" sz="2600" dirty="0">
                <a:latin typeface="宋体" panose="02010600030101010101" pitchFamily="2" charset="-122"/>
              </a:rPr>
              <a:t>行程问题一般用线段图表示出各数量之间的关系，以便列出算式。</a:t>
            </a:r>
            <a:endParaRPr lang="zh-CN" altLang="en-US" sz="2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未标题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10"/>
          <p:cNvGrpSpPr/>
          <p:nvPr/>
        </p:nvGrpSpPr>
        <p:grpSpPr bwMode="auto">
          <a:xfrm>
            <a:off x="484188" y="1196975"/>
            <a:ext cx="2255837" cy="569913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charset="-122"/>
                  <a:ea typeface="华文新魏" charset="-122"/>
                  <a:cs typeface="黑体" panose="02010609060101010101" pitchFamily="49" charset="-122"/>
                </a:rPr>
                <a:t>学习目标</a:t>
              </a:r>
              <a:endParaRPr lang="zh-CN" altLang="en-US" sz="3000" b="1" dirty="0">
                <a:latin typeface="华文新魏" charset="-122"/>
                <a:ea typeface="华文新魏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00113" y="2276475"/>
            <a:ext cx="748823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dirty="0">
                <a:latin typeface="宋体" panose="02010600030101010101" pitchFamily="2" charset="-122"/>
              </a:rPr>
              <a:t> </a:t>
            </a:r>
            <a:r>
              <a:rPr lang="en-US" altLang="zh-CN" sz="2600" dirty="0">
                <a:latin typeface="宋体" panose="02010600030101010101" pitchFamily="2" charset="-122"/>
              </a:rPr>
              <a:t>1.</a:t>
            </a:r>
            <a:r>
              <a:rPr lang="zh-CN" altLang="zh-CN" sz="2600" dirty="0">
                <a:latin typeface="宋体" panose="02010600030101010101" pitchFamily="2" charset="-122"/>
              </a:rPr>
              <a:t>尝试探索运用所学知识解决问题的方法</a:t>
            </a:r>
            <a:r>
              <a:rPr lang="zh-CN" altLang="en-US" sz="2600" dirty="0">
                <a:latin typeface="宋体" panose="02010600030101010101" pitchFamily="2" charset="-122"/>
              </a:rPr>
              <a:t>。</a:t>
            </a:r>
            <a:endParaRPr lang="zh-CN" altLang="zh-CN" sz="2600" dirty="0">
              <a:latin typeface="宋体" panose="02010600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84263" y="3243263"/>
            <a:ext cx="7200900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dirty="0">
                <a:latin typeface="宋体" panose="02010600030101010101" pitchFamily="2" charset="-122"/>
              </a:rPr>
              <a:t>2</a:t>
            </a:r>
            <a:r>
              <a:rPr lang="en-US" altLang="zh-CN" sz="2600" dirty="0">
                <a:latin typeface="宋体" panose="02010600030101010101" pitchFamily="2" charset="-122"/>
              </a:rPr>
              <a:t>.</a:t>
            </a:r>
            <a:r>
              <a:rPr lang="zh-CN" altLang="zh-CN" sz="2600" dirty="0">
                <a:latin typeface="宋体" panose="02010600030101010101" pitchFamily="2" charset="-122"/>
              </a:rPr>
              <a:t>进行反思和总结并形成解决具有</a:t>
            </a:r>
            <a:r>
              <a:rPr lang="zh-CN" altLang="zh-CN" sz="2600" dirty="0">
                <a:latin typeface="Calibri" panose="020F0502020204030204"/>
              </a:rPr>
              <a:t>“</a:t>
            </a:r>
            <a:r>
              <a:rPr lang="zh-CN" altLang="zh-CN" sz="2600" dirty="0">
                <a:latin typeface="宋体" panose="02010600030101010101" pitchFamily="2" charset="-122"/>
              </a:rPr>
              <a:t>相遇</a:t>
            </a:r>
            <a:r>
              <a:rPr lang="zh-CN" altLang="zh-CN" sz="2600" dirty="0">
                <a:latin typeface="Calibri" panose="020F0502020204030204"/>
              </a:rPr>
              <a:t>”</a:t>
            </a:r>
            <a:r>
              <a:rPr lang="zh-CN" altLang="zh-CN" sz="2600" dirty="0">
                <a:latin typeface="宋体" panose="02010600030101010101" pitchFamily="2" charset="-122"/>
              </a:rPr>
              <a:t>问题特征的数学问题的基本策略，同时体会解决问题策略的多样性。</a:t>
            </a:r>
            <a:endParaRPr lang="zh-CN" altLang="en-US" sz="26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>
            <a:spLocks noChangeArrowheads="1"/>
          </p:cNvSpPr>
          <p:nvPr/>
        </p:nvSpPr>
        <p:spPr bwMode="auto">
          <a:xfrm>
            <a:off x="557213" y="720725"/>
            <a:ext cx="8262937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00" dirty="0"/>
              <a:t>1.</a:t>
            </a:r>
            <a:r>
              <a:rPr lang="zh-CN" altLang="en-US" sz="2500" dirty="0"/>
              <a:t>余刚和苗苗约定同时从自己家出发去少年文化宫。经过</a:t>
            </a:r>
            <a:r>
              <a:rPr lang="en-US" altLang="zh-CN" sz="2500" dirty="0"/>
              <a:t>5</a:t>
            </a:r>
            <a:r>
              <a:rPr lang="zh-CN" altLang="en-US" sz="2500" dirty="0"/>
              <a:t>分钟两人正好在少年文化宫相遇，他们两家相距多少米？</a:t>
            </a:r>
            <a:endParaRPr lang="zh-CN" altLang="en-US" sz="2500" dirty="0"/>
          </a:p>
        </p:txBody>
      </p:sp>
      <p:pic>
        <p:nvPicPr>
          <p:cNvPr id="6146" name="图片 2" descr="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200" y="2130425"/>
            <a:ext cx="7975600" cy="4092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7"/>
          <p:cNvSpPr/>
          <p:nvPr/>
        </p:nvSpPr>
        <p:spPr>
          <a:xfrm>
            <a:off x="1763713" y="1270000"/>
            <a:ext cx="5903912" cy="936625"/>
          </a:xfrm>
          <a:prstGeom prst="cloudCallout">
            <a:avLst>
              <a:gd name="adj1" fmla="val -55660"/>
              <a:gd name="adj2" fmla="val 3235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zh-CN" dirty="0">
                <a:solidFill>
                  <a:schemeClr val="tx1"/>
                </a:solidFill>
                <a:latin typeface="+mn-ea"/>
                <a:cs typeface="宋体" panose="02010600030101010101" pitchFamily="2" charset="-122"/>
              </a:rPr>
              <a:t>相向而行，两人相遇时，他们所走的路程与两家相距多少米有什么联系？</a:t>
            </a:r>
            <a:endParaRPr lang="zh-CN" altLang="zh-CN" dirty="0">
              <a:solidFill>
                <a:schemeClr val="tx1"/>
              </a:solidFill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8194" name="组合 12"/>
          <p:cNvGrpSpPr/>
          <p:nvPr/>
        </p:nvGrpSpPr>
        <p:grpSpPr bwMode="auto">
          <a:xfrm>
            <a:off x="1908175" y="2781300"/>
            <a:ext cx="5184775" cy="792163"/>
            <a:chOff x="1835696" y="3573016"/>
            <a:chExt cx="5184576" cy="105119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835696" y="4624206"/>
              <a:ext cx="496868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196" name="TextBox 14"/>
            <p:cNvSpPr txBox="1">
              <a:spLocks noChangeArrowheads="1"/>
            </p:cNvSpPr>
            <p:nvPr/>
          </p:nvSpPr>
          <p:spPr bwMode="auto">
            <a:xfrm>
              <a:off x="1979712" y="3573016"/>
              <a:ext cx="50405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华文新魏" charset="-122"/>
                  <a:ea typeface="华文新魏" charset="-122"/>
                </a:rPr>
                <a:t>相向而行，</a:t>
              </a:r>
              <a:r>
                <a:rPr lang="en-US" altLang="zh-CN" sz="3200" dirty="0">
                  <a:solidFill>
                    <a:srgbClr val="FF0000"/>
                  </a:solidFill>
                  <a:latin typeface="华文新魏" charset="-122"/>
                  <a:ea typeface="华文新魏" charset="-122"/>
                </a:rPr>
                <a:t>5</a:t>
              </a:r>
              <a:r>
                <a:rPr lang="zh-CN" altLang="en-US" sz="3200" dirty="0">
                  <a:solidFill>
                    <a:srgbClr val="FF0000"/>
                  </a:solidFill>
                  <a:latin typeface="华文新魏" charset="-122"/>
                  <a:ea typeface="华文新魏" charset="-122"/>
                </a:rPr>
                <a:t>分钟后相遇</a:t>
              </a:r>
              <a:endParaRPr lang="zh-CN" altLang="en-US" sz="3200" dirty="0">
                <a:solidFill>
                  <a:srgbClr val="FF0000"/>
                </a:solidFill>
                <a:latin typeface="华文新魏" charset="-122"/>
                <a:ea typeface="华文新魏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 bwMode="auto">
          <a:xfrm>
            <a:off x="250825" y="3862388"/>
            <a:ext cx="7993063" cy="2251075"/>
            <a:chOff x="251520" y="3933056"/>
            <a:chExt cx="7992888" cy="2251412"/>
          </a:xfrm>
        </p:grpSpPr>
        <p:sp>
          <p:nvSpPr>
            <p:cNvPr id="70" name="左大括号 69"/>
            <p:cNvSpPr/>
            <p:nvPr/>
          </p:nvSpPr>
          <p:spPr>
            <a:xfrm rot="5400000">
              <a:off x="1943740" y="4330039"/>
              <a:ext cx="215932" cy="574662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8199" name="组合 81"/>
            <p:cNvGrpSpPr/>
            <p:nvPr/>
          </p:nvGrpSpPr>
          <p:grpSpPr bwMode="auto">
            <a:xfrm>
              <a:off x="251520" y="3933056"/>
              <a:ext cx="7992888" cy="2251412"/>
              <a:chOff x="251520" y="3933056"/>
              <a:chExt cx="7992888" cy="2251412"/>
            </a:xfrm>
          </p:grpSpPr>
          <p:grpSp>
            <p:nvGrpSpPr>
              <p:cNvPr id="8200" name="组合 66"/>
              <p:cNvGrpSpPr/>
              <p:nvPr/>
            </p:nvGrpSpPr>
            <p:grpSpPr bwMode="auto">
              <a:xfrm>
                <a:off x="1763688" y="4221088"/>
                <a:ext cx="5112568" cy="1440160"/>
                <a:chOff x="3131840" y="692696"/>
                <a:chExt cx="5112568" cy="1440160"/>
              </a:xfrm>
            </p:grpSpPr>
            <p:grpSp>
              <p:nvGrpSpPr>
                <p:cNvPr id="8201" name="组合 64"/>
                <p:cNvGrpSpPr/>
                <p:nvPr/>
              </p:nvGrpSpPr>
              <p:grpSpPr bwMode="auto">
                <a:xfrm>
                  <a:off x="3131840" y="692696"/>
                  <a:ext cx="5040560" cy="720080"/>
                  <a:chOff x="3131840" y="692696"/>
                  <a:chExt cx="5040560" cy="720080"/>
                </a:xfrm>
              </p:grpSpPr>
              <p:grpSp>
                <p:nvGrpSpPr>
                  <p:cNvPr id="8202" name="组合 58"/>
                  <p:cNvGrpSpPr/>
                  <p:nvPr/>
                </p:nvGrpSpPr>
                <p:grpSpPr bwMode="auto">
                  <a:xfrm>
                    <a:off x="3131840" y="1268760"/>
                    <a:ext cx="5040560" cy="144016"/>
                    <a:chOff x="3131840" y="1268760"/>
                    <a:chExt cx="5040560" cy="144016"/>
                  </a:xfrm>
                </p:grpSpPr>
                <p:grpSp>
                  <p:nvGrpSpPr>
                    <p:cNvPr id="8203" name="组合 55"/>
                    <p:cNvGrpSpPr/>
                    <p:nvPr/>
                  </p:nvGrpSpPr>
                  <p:grpSpPr bwMode="auto">
                    <a:xfrm>
                      <a:off x="3131840" y="1268760"/>
                      <a:ext cx="5040560" cy="144016"/>
                      <a:chOff x="3131840" y="1268760"/>
                      <a:chExt cx="5040560" cy="144016"/>
                    </a:xfrm>
                  </p:grpSpPr>
                  <p:grpSp>
                    <p:nvGrpSpPr>
                      <p:cNvPr id="8204" name="组合 21"/>
                      <p:cNvGrpSpPr/>
                      <p:nvPr/>
                    </p:nvGrpSpPr>
                    <p:grpSpPr bwMode="auto">
                      <a:xfrm>
                        <a:off x="3131840" y="1268760"/>
                        <a:ext cx="576064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18" name="直接连接符 17"/>
                        <p:cNvCxnSpPr/>
                        <p:nvPr/>
                      </p:nvCxnSpPr>
                      <p:spPr>
                        <a:xfrm>
                          <a:off x="3132527" y="1412877"/>
                          <a:ext cx="581012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0" name="直接连接符 19"/>
                        <p:cNvCxnSpPr/>
                        <p:nvPr/>
                      </p:nvCxnSpPr>
                      <p:spPr>
                        <a:xfrm>
                          <a:off x="3713539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07" name="组合 22"/>
                      <p:cNvGrpSpPr/>
                      <p:nvPr/>
                    </p:nvGrpSpPr>
                    <p:grpSpPr bwMode="auto">
                      <a:xfrm>
                        <a:off x="3707904" y="1268760"/>
                        <a:ext cx="576064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24" name="直接连接符 23"/>
                        <p:cNvCxnSpPr/>
                        <p:nvPr/>
                      </p:nvCxnSpPr>
                      <p:spPr>
                        <a:xfrm>
                          <a:off x="3137475" y="1412877"/>
                          <a:ext cx="576249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5" name="直接连接符 24"/>
                        <p:cNvCxnSpPr/>
                        <p:nvPr/>
                      </p:nvCxnSpPr>
                      <p:spPr>
                        <a:xfrm>
                          <a:off x="3713724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10" name="组合 25"/>
                      <p:cNvGrpSpPr/>
                      <p:nvPr/>
                    </p:nvGrpSpPr>
                    <p:grpSpPr bwMode="auto">
                      <a:xfrm>
                        <a:off x="4283968" y="1268760"/>
                        <a:ext cx="576064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27" name="直接连接符 26"/>
                        <p:cNvCxnSpPr/>
                        <p:nvPr/>
                      </p:nvCxnSpPr>
                      <p:spPr>
                        <a:xfrm>
                          <a:off x="3137661" y="1412877"/>
                          <a:ext cx="576250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8" name="直接连接符 27"/>
                        <p:cNvCxnSpPr/>
                        <p:nvPr/>
                      </p:nvCxnSpPr>
                      <p:spPr>
                        <a:xfrm>
                          <a:off x="3713911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13" name="组合 28"/>
                      <p:cNvGrpSpPr/>
                      <p:nvPr/>
                    </p:nvGrpSpPr>
                    <p:grpSpPr bwMode="auto">
                      <a:xfrm>
                        <a:off x="4860032" y="1268760"/>
                        <a:ext cx="576064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30" name="直接连接符 29"/>
                        <p:cNvCxnSpPr/>
                        <p:nvPr/>
                      </p:nvCxnSpPr>
                      <p:spPr>
                        <a:xfrm>
                          <a:off x="3137847" y="1412877"/>
                          <a:ext cx="569899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" name="直接连接符 30"/>
                        <p:cNvCxnSpPr/>
                        <p:nvPr/>
                      </p:nvCxnSpPr>
                      <p:spPr>
                        <a:xfrm>
                          <a:off x="3707746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16" name="组合 31"/>
                      <p:cNvGrpSpPr/>
                      <p:nvPr/>
                    </p:nvGrpSpPr>
                    <p:grpSpPr bwMode="auto">
                      <a:xfrm>
                        <a:off x="5436096" y="1268760"/>
                        <a:ext cx="576064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33" name="直接连接符 32"/>
                        <p:cNvCxnSpPr/>
                        <p:nvPr/>
                      </p:nvCxnSpPr>
                      <p:spPr>
                        <a:xfrm>
                          <a:off x="3131683" y="1412877"/>
                          <a:ext cx="576250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4" name="直接连接符 33"/>
                        <p:cNvCxnSpPr/>
                        <p:nvPr/>
                      </p:nvCxnSpPr>
                      <p:spPr>
                        <a:xfrm>
                          <a:off x="3707933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19" name="组合 34"/>
                      <p:cNvGrpSpPr/>
                      <p:nvPr/>
                    </p:nvGrpSpPr>
                    <p:grpSpPr bwMode="auto">
                      <a:xfrm>
                        <a:off x="6012160" y="1268760"/>
                        <a:ext cx="432048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36" name="直接连接符 35"/>
                        <p:cNvCxnSpPr/>
                        <p:nvPr/>
                      </p:nvCxnSpPr>
                      <p:spPr>
                        <a:xfrm>
                          <a:off x="3131879" y="1412877"/>
                          <a:ext cx="575721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7" name="直接连接符 36"/>
                        <p:cNvCxnSpPr/>
                        <p:nvPr/>
                      </p:nvCxnSpPr>
                      <p:spPr>
                        <a:xfrm>
                          <a:off x="3707600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22" name="组合 40"/>
                      <p:cNvGrpSpPr/>
                      <p:nvPr/>
                    </p:nvGrpSpPr>
                    <p:grpSpPr bwMode="auto">
                      <a:xfrm>
                        <a:off x="6444208" y="1268760"/>
                        <a:ext cx="432048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42" name="直接连接符 41"/>
                        <p:cNvCxnSpPr/>
                        <p:nvPr/>
                      </p:nvCxnSpPr>
                      <p:spPr>
                        <a:xfrm>
                          <a:off x="3131536" y="1412877"/>
                          <a:ext cx="584188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43" name="直接连接符 42"/>
                        <p:cNvCxnSpPr/>
                        <p:nvPr/>
                      </p:nvCxnSpPr>
                      <p:spPr>
                        <a:xfrm>
                          <a:off x="3715724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25" name="组合 46"/>
                      <p:cNvGrpSpPr/>
                      <p:nvPr/>
                    </p:nvGrpSpPr>
                    <p:grpSpPr bwMode="auto">
                      <a:xfrm>
                        <a:off x="6876256" y="1268760"/>
                        <a:ext cx="432048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48" name="直接连接符 47"/>
                        <p:cNvCxnSpPr/>
                        <p:nvPr/>
                      </p:nvCxnSpPr>
                      <p:spPr>
                        <a:xfrm>
                          <a:off x="3139659" y="1412877"/>
                          <a:ext cx="575721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49" name="直接连接符 48"/>
                        <p:cNvCxnSpPr/>
                        <p:nvPr/>
                      </p:nvCxnSpPr>
                      <p:spPr>
                        <a:xfrm>
                          <a:off x="3715380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28" name="组合 49"/>
                      <p:cNvGrpSpPr/>
                      <p:nvPr/>
                    </p:nvGrpSpPr>
                    <p:grpSpPr bwMode="auto">
                      <a:xfrm>
                        <a:off x="7308304" y="1268760"/>
                        <a:ext cx="432048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51" name="直接连接符 50"/>
                        <p:cNvCxnSpPr/>
                        <p:nvPr/>
                      </p:nvCxnSpPr>
                      <p:spPr>
                        <a:xfrm>
                          <a:off x="3139316" y="1412877"/>
                          <a:ext cx="569371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52" name="直接连接符 51"/>
                        <p:cNvCxnSpPr/>
                        <p:nvPr/>
                      </p:nvCxnSpPr>
                      <p:spPr>
                        <a:xfrm>
                          <a:off x="3708687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8231" name="组合 52"/>
                      <p:cNvGrpSpPr/>
                      <p:nvPr/>
                    </p:nvGrpSpPr>
                    <p:grpSpPr bwMode="auto">
                      <a:xfrm>
                        <a:off x="7740352" y="1268760"/>
                        <a:ext cx="432048" cy="144016"/>
                        <a:chOff x="3131840" y="1268760"/>
                        <a:chExt cx="576064" cy="144016"/>
                      </a:xfrm>
                    </p:grpSpPr>
                    <p:cxnSp>
                      <p:nvCxnSpPr>
                        <p:cNvPr id="54" name="直接连接符 53"/>
                        <p:cNvCxnSpPr/>
                        <p:nvPr/>
                      </p:nvCxnSpPr>
                      <p:spPr>
                        <a:xfrm>
                          <a:off x="3132621" y="1412877"/>
                          <a:ext cx="575721" cy="0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55" name="直接连接符 54"/>
                        <p:cNvCxnSpPr/>
                        <p:nvPr/>
                      </p:nvCxnSpPr>
                      <p:spPr>
                        <a:xfrm>
                          <a:off x="3708343" y="1268393"/>
                          <a:ext cx="0" cy="144484"/>
                        </a:xfrm>
                        <a:prstGeom prst="line">
                          <a:avLst/>
                        </a:prstGeom>
                      </p:spPr>
                      <p:style>
                        <a:lnRef idx="2">
                          <a:schemeClr val="dk1">
                            <a:shade val="50000"/>
                          </a:schemeClr>
                        </a:lnRef>
                        <a:fillRef idx="1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cxnSp>
                  <p:nvCxnSpPr>
                    <p:cNvPr id="58" name="直接连接符 57"/>
                    <p:cNvCxnSpPr/>
                    <p:nvPr/>
                  </p:nvCxnSpPr>
                  <p:spPr>
                    <a:xfrm>
                      <a:off x="3132527" y="1268393"/>
                      <a:ext cx="0" cy="144484"/>
                    </a:xfrm>
                    <a:prstGeom prst="line">
                      <a:avLst/>
                    </a:prstGeom>
                  </p:spPr>
                  <p:style>
                    <a:lnRef idx="2">
                      <a:schemeClr val="dk1">
                        <a:shade val="50000"/>
                      </a:schemeClr>
                    </a:lnRef>
                    <a:fillRef idx="1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lt1"/>
                    </a:fontRef>
                  </p:style>
                </p:cxnSp>
              </p:grp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12189" y="836529"/>
                    <a:ext cx="0" cy="576348"/>
                  </a:xfrm>
                  <a:prstGeom prst="lin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64" name="直角三角形 63"/>
                  <p:cNvSpPr/>
                  <p:nvPr/>
                </p:nvSpPr>
                <p:spPr>
                  <a:xfrm>
                    <a:off x="6012189" y="692044"/>
                    <a:ext cx="360354" cy="288968"/>
                  </a:xfrm>
                  <a:prstGeom prst="rtTriangl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66" name="左大括号 65"/>
                <p:cNvSpPr/>
                <p:nvPr/>
              </p:nvSpPr>
              <p:spPr>
                <a:xfrm rot="16200000">
                  <a:off x="5400171" y="-711870"/>
                  <a:ext cx="576349" cy="5111638"/>
                </a:xfrm>
                <a:prstGeom prst="leftBrac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8238" name="TextBox 70"/>
              <p:cNvSpPr txBox="1">
                <a:spLocks noChangeArrowheads="1"/>
              </p:cNvSpPr>
              <p:nvPr/>
            </p:nvSpPr>
            <p:spPr bwMode="auto">
              <a:xfrm>
                <a:off x="1691680" y="4149080"/>
                <a:ext cx="79208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华文新魏" charset="-122"/>
                    <a:ea typeface="华文新魏" charset="-122"/>
                  </a:rPr>
                  <a:t>75</a:t>
                </a:r>
                <a:r>
                  <a:rPr lang="zh-CN" altLang="en-US" sz="2000">
                    <a:latin typeface="华文新魏" charset="-122"/>
                    <a:ea typeface="华文新魏" charset="-122"/>
                  </a:rPr>
                  <a:t>米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72" name="左大括号 71"/>
              <p:cNvSpPr/>
              <p:nvPr/>
            </p:nvSpPr>
            <p:spPr>
              <a:xfrm rot="5400000">
                <a:off x="6480715" y="4401475"/>
                <a:ext cx="215932" cy="431791"/>
              </a:xfrm>
              <a:prstGeom prst="lef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40" name="TextBox 72"/>
              <p:cNvSpPr txBox="1">
                <a:spLocks noChangeArrowheads="1"/>
              </p:cNvSpPr>
              <p:nvPr/>
            </p:nvSpPr>
            <p:spPr bwMode="auto">
              <a:xfrm>
                <a:off x="6228184" y="4156095"/>
                <a:ext cx="79208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华文新魏" charset="-122"/>
                    <a:ea typeface="华文新魏" charset="-122"/>
                  </a:rPr>
                  <a:t>60</a:t>
                </a:r>
                <a:r>
                  <a:rPr lang="zh-CN" altLang="en-US" sz="2000">
                    <a:latin typeface="华文新魏" charset="-122"/>
                    <a:ea typeface="华文新魏" charset="-122"/>
                  </a:rPr>
                  <a:t>米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8241" name="TextBox 73"/>
              <p:cNvSpPr txBox="1">
                <a:spLocks noChangeArrowheads="1"/>
              </p:cNvSpPr>
              <p:nvPr/>
            </p:nvSpPr>
            <p:spPr bwMode="auto">
              <a:xfrm>
                <a:off x="3995936" y="5661248"/>
                <a:ext cx="115212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华文新魏" charset="-122"/>
                    <a:ea typeface="华文新魏" charset="-122"/>
                  </a:rPr>
                  <a:t>  </a:t>
                </a:r>
                <a:r>
                  <a:rPr lang="en-US" altLang="zh-CN" sz="2800">
                    <a:latin typeface="华文新魏" charset="-122"/>
                    <a:ea typeface="华文新魏" charset="-122"/>
                  </a:rPr>
                  <a:t>?</a:t>
                </a:r>
                <a:r>
                  <a:rPr lang="zh-CN" altLang="en-US" sz="2800">
                    <a:latin typeface="华文新魏" charset="-122"/>
                    <a:ea typeface="华文新魏" charset="-122"/>
                  </a:rPr>
                  <a:t>米</a:t>
                </a:r>
                <a:endParaRPr lang="zh-CN" altLang="en-US" sz="28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8242" name="TextBox 74"/>
              <p:cNvSpPr txBox="1">
                <a:spLocks noChangeArrowheads="1"/>
              </p:cNvSpPr>
              <p:nvPr/>
            </p:nvSpPr>
            <p:spPr bwMode="auto">
              <a:xfrm>
                <a:off x="251520" y="3933056"/>
                <a:ext cx="13681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latin typeface="华文新魏" charset="-122"/>
                    <a:ea typeface="华文新魏" charset="-122"/>
                  </a:rPr>
                  <a:t>线段图</a:t>
                </a:r>
                <a:r>
                  <a:rPr lang="en-US" altLang="zh-CN" sz="2800">
                    <a:latin typeface="华文新魏" charset="-122"/>
                    <a:ea typeface="华文新魏" charset="-122"/>
                  </a:rPr>
                  <a:t>:</a:t>
                </a:r>
                <a:endParaRPr lang="zh-CN" altLang="en-US" sz="28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76" name="流程图: 联系 75"/>
              <p:cNvSpPr/>
              <p:nvPr/>
            </p:nvSpPr>
            <p:spPr>
              <a:xfrm>
                <a:off x="1740562" y="4880935"/>
                <a:ext cx="46037" cy="71449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" name="流程图: 联系 76"/>
              <p:cNvSpPr/>
              <p:nvPr/>
            </p:nvSpPr>
            <p:spPr>
              <a:xfrm>
                <a:off x="4610700" y="4892050"/>
                <a:ext cx="44449" cy="71448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" name="流程图: 联系 77"/>
              <p:cNvSpPr/>
              <p:nvPr/>
            </p:nvSpPr>
            <p:spPr>
              <a:xfrm>
                <a:off x="6782352" y="4892050"/>
                <a:ext cx="44449" cy="71448"/>
              </a:xfrm>
              <a:prstGeom prst="flowChartConnector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46" name="TextBox 78"/>
              <p:cNvSpPr txBox="1">
                <a:spLocks noChangeArrowheads="1"/>
              </p:cNvSpPr>
              <p:nvPr/>
            </p:nvSpPr>
            <p:spPr bwMode="auto">
              <a:xfrm>
                <a:off x="4139952" y="4005064"/>
                <a:ext cx="136815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华文新魏" charset="-122"/>
                    <a:ea typeface="华文新魏" charset="-122"/>
                  </a:rPr>
                  <a:t>文化宫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8247" name="TextBox 79"/>
              <p:cNvSpPr txBox="1">
                <a:spLocks noChangeArrowheads="1"/>
              </p:cNvSpPr>
              <p:nvPr/>
            </p:nvSpPr>
            <p:spPr bwMode="auto">
              <a:xfrm>
                <a:off x="683569" y="4720870"/>
                <a:ext cx="100811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华文新魏" charset="-122"/>
                    <a:ea typeface="华文新魏" charset="-122"/>
                  </a:rPr>
                  <a:t>余刚家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8248" name="TextBox 80"/>
              <p:cNvSpPr txBox="1">
                <a:spLocks noChangeArrowheads="1"/>
              </p:cNvSpPr>
              <p:nvPr/>
            </p:nvSpPr>
            <p:spPr bwMode="auto">
              <a:xfrm>
                <a:off x="6876256" y="4653136"/>
                <a:ext cx="136815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华文新魏" charset="-122"/>
                    <a:ea typeface="华文新魏" charset="-122"/>
                  </a:rPr>
                  <a:t>苗苗家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云形标注 18"/>
          <p:cNvSpPr/>
          <p:nvPr/>
        </p:nvSpPr>
        <p:spPr>
          <a:xfrm>
            <a:off x="2987675" y="765175"/>
            <a:ext cx="2736850" cy="647700"/>
          </a:xfrm>
          <a:prstGeom prst="cloudCallout">
            <a:avLst>
              <a:gd name="adj1" fmla="val -61543"/>
              <a:gd name="adj2" fmla="val 362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+mn-ea"/>
              </a:rPr>
              <a:t>如何解答？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7" name="云形标注 26"/>
          <p:cNvSpPr/>
          <p:nvPr/>
        </p:nvSpPr>
        <p:spPr>
          <a:xfrm>
            <a:off x="900113" y="3860800"/>
            <a:ext cx="2884487" cy="1368425"/>
          </a:xfrm>
          <a:prstGeom prst="cloudCallout">
            <a:avLst>
              <a:gd name="adj1" fmla="val -54000"/>
              <a:gd name="adj2" fmla="val 5365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latin typeface="+mn-ea"/>
              </a:rPr>
              <a:t>两家相距的路程，正好是他俩</a:t>
            </a:r>
            <a:r>
              <a:rPr lang="en-US" altLang="zh-CN" dirty="0">
                <a:latin typeface="+mn-ea"/>
              </a:rPr>
              <a:t>5</a:t>
            </a:r>
            <a:r>
              <a:rPr lang="zh-CN" altLang="en-US" dirty="0">
                <a:latin typeface="+mn-ea"/>
              </a:rPr>
              <a:t>分所走的路程之和。</a:t>
            </a:r>
            <a:endParaRPr lang="zh-CN" altLang="en-US" dirty="0">
              <a:latin typeface="+mn-ea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932363" y="3932238"/>
            <a:ext cx="2879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新魏" charset="-122"/>
                <a:ea typeface="华文新魏" charset="-122"/>
              </a:rPr>
              <a:t>75×5+60×5</a:t>
            </a:r>
            <a:endParaRPr lang="zh-CN" altLang="en-US" sz="3200" dirty="0">
              <a:solidFill>
                <a:srgbClr val="FF0000"/>
              </a:solidFill>
              <a:latin typeface="华文新魏" charset="-122"/>
              <a:ea typeface="华文新魏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716463" y="4579938"/>
            <a:ext cx="2879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</a:rPr>
              <a:t>=375+300</a:t>
            </a:r>
            <a:endParaRPr lang="en-US" altLang="zh-CN" sz="3200" dirty="0">
              <a:latin typeface="宋体" panose="02010600030101010101" pitchFamily="2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716463" y="5165725"/>
            <a:ext cx="28797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</a:rPr>
              <a:t>=675</a:t>
            </a:r>
            <a:r>
              <a:rPr lang="zh-CN" altLang="en-US" sz="3200" dirty="0">
                <a:latin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</a:rPr>
              <a:t>m</a:t>
            </a:r>
            <a:r>
              <a:rPr lang="zh-CN" altLang="en-US" sz="3200" dirty="0">
                <a:latin typeface="宋体" panose="02010600030101010101" pitchFamily="2" charset="-122"/>
              </a:rPr>
              <a:t>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995738" y="5795963"/>
            <a:ext cx="49688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</a:rPr>
              <a:t>答：他们两家相距</a:t>
            </a:r>
            <a:r>
              <a:rPr lang="en-US" altLang="zh-CN" sz="3200" dirty="0">
                <a:latin typeface="宋体" panose="02010600030101010101" pitchFamily="2" charset="-122"/>
              </a:rPr>
              <a:t>675</a:t>
            </a:r>
            <a:r>
              <a:rPr lang="zh-CN" altLang="en-US" sz="3200" dirty="0">
                <a:latin typeface="宋体" panose="02010600030101010101" pitchFamily="2" charset="-122"/>
              </a:rPr>
              <a:t>米。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9223" name="组合 32"/>
          <p:cNvGrpSpPr/>
          <p:nvPr/>
        </p:nvGrpSpPr>
        <p:grpSpPr bwMode="auto">
          <a:xfrm>
            <a:off x="468313" y="1557338"/>
            <a:ext cx="7991475" cy="2251075"/>
            <a:chOff x="251520" y="3933056"/>
            <a:chExt cx="7992888" cy="2251412"/>
          </a:xfrm>
        </p:grpSpPr>
        <p:grpSp>
          <p:nvGrpSpPr>
            <p:cNvPr id="9224" name="组合 66"/>
            <p:cNvGrpSpPr/>
            <p:nvPr/>
          </p:nvGrpSpPr>
          <p:grpSpPr bwMode="auto">
            <a:xfrm>
              <a:off x="1763688" y="4221088"/>
              <a:ext cx="5112568" cy="1440160"/>
              <a:chOff x="3131840" y="692696"/>
              <a:chExt cx="5112568" cy="1440160"/>
            </a:xfrm>
          </p:grpSpPr>
          <p:grpSp>
            <p:nvGrpSpPr>
              <p:cNvPr id="9225" name="组合 64"/>
              <p:cNvGrpSpPr/>
              <p:nvPr/>
            </p:nvGrpSpPr>
            <p:grpSpPr bwMode="auto">
              <a:xfrm>
                <a:off x="3131840" y="692696"/>
                <a:ext cx="5040560" cy="720080"/>
                <a:chOff x="3131840" y="692696"/>
                <a:chExt cx="5040560" cy="720080"/>
              </a:xfrm>
            </p:grpSpPr>
            <p:grpSp>
              <p:nvGrpSpPr>
                <p:cNvPr id="9226" name="组合 58"/>
                <p:cNvGrpSpPr/>
                <p:nvPr/>
              </p:nvGrpSpPr>
              <p:grpSpPr bwMode="auto">
                <a:xfrm>
                  <a:off x="3131840" y="1268760"/>
                  <a:ext cx="5040560" cy="144016"/>
                  <a:chOff x="3131840" y="1268760"/>
                  <a:chExt cx="5040560" cy="144016"/>
                </a:xfrm>
              </p:grpSpPr>
              <p:grpSp>
                <p:nvGrpSpPr>
                  <p:cNvPr id="9227" name="组合 55"/>
                  <p:cNvGrpSpPr/>
                  <p:nvPr/>
                </p:nvGrpSpPr>
                <p:grpSpPr bwMode="auto">
                  <a:xfrm>
                    <a:off x="3131840" y="1268760"/>
                    <a:ext cx="5040560" cy="144016"/>
                    <a:chOff x="3131840" y="1268760"/>
                    <a:chExt cx="5040560" cy="144016"/>
                  </a:xfrm>
                </p:grpSpPr>
                <p:grpSp>
                  <p:nvGrpSpPr>
                    <p:cNvPr id="9228" name="组合 52"/>
                    <p:cNvGrpSpPr/>
                    <p:nvPr/>
                  </p:nvGrpSpPr>
                  <p:grpSpPr bwMode="auto">
                    <a:xfrm>
                      <a:off x="3131840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81" name="直接连接符 80"/>
                      <p:cNvCxnSpPr/>
                      <p:nvPr/>
                    </p:nvCxnSpPr>
                    <p:spPr>
                      <a:xfrm>
                        <a:off x="3131239" y="1412877"/>
                        <a:ext cx="576364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82" name="直接连接符 19"/>
                      <p:cNvCxnSpPr/>
                      <p:nvPr/>
                    </p:nvCxnSpPr>
                    <p:spPr>
                      <a:xfrm>
                        <a:off x="3707603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31" name="组合 53"/>
                    <p:cNvGrpSpPr/>
                    <p:nvPr/>
                  </p:nvGrpSpPr>
                  <p:grpSpPr bwMode="auto">
                    <a:xfrm>
                      <a:off x="3707904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79" name="直接连接符 23"/>
                      <p:cNvCxnSpPr/>
                      <p:nvPr/>
                    </p:nvCxnSpPr>
                    <p:spPr>
                      <a:xfrm>
                        <a:off x="3131539" y="1412877"/>
                        <a:ext cx="576365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80" name="直接连接符 24"/>
                      <p:cNvCxnSpPr/>
                      <p:nvPr/>
                    </p:nvCxnSpPr>
                    <p:spPr>
                      <a:xfrm>
                        <a:off x="3707904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34" name="组合 25"/>
                    <p:cNvGrpSpPr/>
                    <p:nvPr/>
                  </p:nvGrpSpPr>
                  <p:grpSpPr bwMode="auto">
                    <a:xfrm>
                      <a:off x="4283968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77" name="直接连接符 26"/>
                      <p:cNvCxnSpPr/>
                      <p:nvPr/>
                    </p:nvCxnSpPr>
                    <p:spPr>
                      <a:xfrm>
                        <a:off x="3131840" y="1412877"/>
                        <a:ext cx="576364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8" name="直接连接符 27"/>
                      <p:cNvCxnSpPr/>
                      <p:nvPr/>
                    </p:nvCxnSpPr>
                    <p:spPr>
                      <a:xfrm>
                        <a:off x="3708204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37" name="组合 28"/>
                    <p:cNvGrpSpPr/>
                    <p:nvPr/>
                  </p:nvGrpSpPr>
                  <p:grpSpPr bwMode="auto">
                    <a:xfrm>
                      <a:off x="4860032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75" name="直接连接符 29"/>
                      <p:cNvCxnSpPr/>
                      <p:nvPr/>
                    </p:nvCxnSpPr>
                    <p:spPr>
                      <a:xfrm>
                        <a:off x="3132139" y="1412877"/>
                        <a:ext cx="570014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6" name="直接连接符 30"/>
                      <p:cNvCxnSpPr/>
                      <p:nvPr/>
                    </p:nvCxnSpPr>
                    <p:spPr>
                      <a:xfrm>
                        <a:off x="3702153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40" name="组合 31"/>
                    <p:cNvGrpSpPr/>
                    <p:nvPr/>
                  </p:nvGrpSpPr>
                  <p:grpSpPr bwMode="auto">
                    <a:xfrm>
                      <a:off x="5436096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73" name="直接连接符 72"/>
                      <p:cNvCxnSpPr/>
                      <p:nvPr/>
                    </p:nvCxnSpPr>
                    <p:spPr>
                      <a:xfrm>
                        <a:off x="3126089" y="1412877"/>
                        <a:ext cx="581128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4" name="直接连接符 73"/>
                      <p:cNvCxnSpPr/>
                      <p:nvPr/>
                    </p:nvCxnSpPr>
                    <p:spPr>
                      <a:xfrm>
                        <a:off x="3707217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43" name="组合 34"/>
                    <p:cNvGrpSpPr/>
                    <p:nvPr/>
                  </p:nvGrpSpPr>
                  <p:grpSpPr bwMode="auto">
                    <a:xfrm>
                      <a:off x="6012160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71" name="直接连接符 70"/>
                      <p:cNvCxnSpPr/>
                      <p:nvPr/>
                    </p:nvCxnSpPr>
                    <p:spPr>
                      <a:xfrm>
                        <a:off x="3130924" y="1412877"/>
                        <a:ext cx="569483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2" name="直接连接符 71"/>
                      <p:cNvCxnSpPr/>
                      <p:nvPr/>
                    </p:nvCxnSpPr>
                    <p:spPr>
                      <a:xfrm>
                        <a:off x="3700407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46" name="组合 40"/>
                    <p:cNvGrpSpPr/>
                    <p:nvPr/>
                  </p:nvGrpSpPr>
                  <p:grpSpPr bwMode="auto">
                    <a:xfrm>
                      <a:off x="6444208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9" name="直接连接符 68"/>
                      <p:cNvCxnSpPr/>
                      <p:nvPr/>
                    </p:nvCxnSpPr>
                    <p:spPr>
                      <a:xfrm>
                        <a:off x="3124344" y="1412877"/>
                        <a:ext cx="584303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0" name="直接连接符 69"/>
                      <p:cNvCxnSpPr/>
                      <p:nvPr/>
                    </p:nvCxnSpPr>
                    <p:spPr>
                      <a:xfrm>
                        <a:off x="3708647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49" name="组合 46"/>
                    <p:cNvGrpSpPr/>
                    <p:nvPr/>
                  </p:nvGrpSpPr>
                  <p:grpSpPr bwMode="auto">
                    <a:xfrm>
                      <a:off x="6876256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7" name="直接连接符 66"/>
                      <p:cNvCxnSpPr/>
                      <p:nvPr/>
                    </p:nvCxnSpPr>
                    <p:spPr>
                      <a:xfrm>
                        <a:off x="3132583" y="1412877"/>
                        <a:ext cx="575835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8" name="直接连接符 67"/>
                      <p:cNvCxnSpPr/>
                      <p:nvPr/>
                    </p:nvCxnSpPr>
                    <p:spPr>
                      <a:xfrm>
                        <a:off x="3708417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52" name="组合 49"/>
                    <p:cNvGrpSpPr/>
                    <p:nvPr/>
                  </p:nvGrpSpPr>
                  <p:grpSpPr bwMode="auto">
                    <a:xfrm>
                      <a:off x="7308304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5" name="直接连接符 64"/>
                      <p:cNvCxnSpPr/>
                      <p:nvPr/>
                    </p:nvCxnSpPr>
                    <p:spPr>
                      <a:xfrm>
                        <a:off x="3132353" y="1412877"/>
                        <a:ext cx="575835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6" name="直接连接符 65"/>
                      <p:cNvCxnSpPr/>
                      <p:nvPr/>
                    </p:nvCxnSpPr>
                    <p:spPr>
                      <a:xfrm>
                        <a:off x="3708188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9255" name="组合 52"/>
                    <p:cNvGrpSpPr/>
                    <p:nvPr/>
                  </p:nvGrpSpPr>
                  <p:grpSpPr bwMode="auto">
                    <a:xfrm>
                      <a:off x="7740352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3" name="直接连接符 62"/>
                      <p:cNvCxnSpPr/>
                      <p:nvPr/>
                    </p:nvCxnSpPr>
                    <p:spPr>
                      <a:xfrm>
                        <a:off x="3132125" y="1412877"/>
                        <a:ext cx="575835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4" name="直接连接符 63"/>
                      <p:cNvCxnSpPr/>
                      <p:nvPr/>
                    </p:nvCxnSpPr>
                    <p:spPr>
                      <a:xfrm>
                        <a:off x="3707960" y="1268393"/>
                        <a:ext cx="0" cy="144484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</p:grpSp>
              <p:cxnSp>
                <p:nvCxnSpPr>
                  <p:cNvPr id="52" name="直接连接符 51"/>
                  <p:cNvCxnSpPr/>
                  <p:nvPr/>
                </p:nvCxnSpPr>
                <p:spPr>
                  <a:xfrm>
                    <a:off x="3131239" y="1268393"/>
                    <a:ext cx="0" cy="144484"/>
                  </a:xfrm>
                  <a:prstGeom prst="lin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</p:grpSp>
            <p:cxnSp>
              <p:nvCxnSpPr>
                <p:cNvPr id="49" name="直接连接符 48"/>
                <p:cNvCxnSpPr/>
                <p:nvPr/>
              </p:nvCxnSpPr>
              <p:spPr>
                <a:xfrm>
                  <a:off x="6011473" y="836529"/>
                  <a:ext cx="0" cy="576348"/>
                </a:xfrm>
                <a:prstGeom prst="lin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</p:cxnSp>
            <p:sp>
              <p:nvSpPr>
                <p:cNvPr id="50" name="直角三角形 49"/>
                <p:cNvSpPr/>
                <p:nvPr/>
              </p:nvSpPr>
              <p:spPr>
                <a:xfrm>
                  <a:off x="6011473" y="692044"/>
                  <a:ext cx="360426" cy="288968"/>
                </a:xfrm>
                <a:prstGeom prst="rt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7" name="左大括号 46"/>
              <p:cNvSpPr/>
              <p:nvPr/>
            </p:nvSpPr>
            <p:spPr>
              <a:xfrm rot="16200000">
                <a:off x="5399391" y="-712378"/>
                <a:ext cx="576349" cy="5112654"/>
              </a:xfrm>
              <a:prstGeom prst="leftBrac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9262" name="TextBox 34"/>
            <p:cNvSpPr txBox="1">
              <a:spLocks noChangeArrowheads="1"/>
            </p:cNvSpPr>
            <p:nvPr/>
          </p:nvSpPr>
          <p:spPr bwMode="auto">
            <a:xfrm>
              <a:off x="1691680" y="4149080"/>
              <a:ext cx="7920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华文新魏" charset="-122"/>
                  <a:ea typeface="华文新魏" charset="-122"/>
                </a:rPr>
                <a:t>75</a:t>
              </a:r>
              <a:r>
                <a:rPr lang="zh-CN" altLang="en-US" sz="2000">
                  <a:latin typeface="华文新魏" charset="-122"/>
                  <a:ea typeface="华文新魏" charset="-122"/>
                </a:rPr>
                <a:t>米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36" name="左大括号 35"/>
            <p:cNvSpPr/>
            <p:nvPr/>
          </p:nvSpPr>
          <p:spPr>
            <a:xfrm rot="5400000">
              <a:off x="6480386" y="4401432"/>
              <a:ext cx="215932" cy="431876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64" name="TextBox 36"/>
            <p:cNvSpPr txBox="1">
              <a:spLocks noChangeArrowheads="1"/>
            </p:cNvSpPr>
            <p:nvPr/>
          </p:nvSpPr>
          <p:spPr bwMode="auto">
            <a:xfrm>
              <a:off x="6228184" y="4156095"/>
              <a:ext cx="7920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华文新魏" charset="-122"/>
                  <a:ea typeface="华文新魏" charset="-122"/>
                </a:rPr>
                <a:t>60</a:t>
              </a:r>
              <a:r>
                <a:rPr lang="zh-CN" altLang="en-US" sz="2000">
                  <a:latin typeface="华文新魏" charset="-122"/>
                  <a:ea typeface="华文新魏" charset="-122"/>
                </a:rPr>
                <a:t>米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9265" name="TextBox 37"/>
            <p:cNvSpPr txBox="1">
              <a:spLocks noChangeArrowheads="1"/>
            </p:cNvSpPr>
            <p:nvPr/>
          </p:nvSpPr>
          <p:spPr bwMode="auto">
            <a:xfrm>
              <a:off x="3995936" y="5661248"/>
              <a:ext cx="115212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华文新魏" charset="-122"/>
                  <a:ea typeface="华文新魏" charset="-122"/>
                </a:rPr>
                <a:t>  </a:t>
              </a:r>
              <a:r>
                <a:rPr lang="en-US" altLang="zh-CN" sz="2800">
                  <a:latin typeface="华文新魏" charset="-122"/>
                  <a:ea typeface="华文新魏" charset="-122"/>
                </a:rPr>
                <a:t>?</a:t>
              </a:r>
              <a:r>
                <a:rPr lang="zh-CN" altLang="en-US" sz="2800">
                  <a:latin typeface="华文新魏" charset="-122"/>
                  <a:ea typeface="华文新魏" charset="-122"/>
                </a:rPr>
                <a:t>米</a:t>
              </a:r>
              <a:endParaRPr lang="zh-CN" altLang="en-US" sz="28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9266" name="TextBox 38"/>
            <p:cNvSpPr txBox="1">
              <a:spLocks noChangeArrowheads="1"/>
            </p:cNvSpPr>
            <p:nvPr/>
          </p:nvSpPr>
          <p:spPr bwMode="auto">
            <a:xfrm>
              <a:off x="251520" y="3933056"/>
              <a:ext cx="13681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charset="-122"/>
                  <a:ea typeface="华文新魏" charset="-122"/>
                </a:rPr>
                <a:t>线段图</a:t>
              </a:r>
              <a:r>
                <a:rPr lang="en-US" altLang="zh-CN" sz="2800">
                  <a:latin typeface="华文新魏" charset="-122"/>
                  <a:ea typeface="华文新魏" charset="-122"/>
                </a:rPr>
                <a:t>:</a:t>
              </a:r>
              <a:endParaRPr lang="zh-CN" altLang="en-US" sz="28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40" name="流程图: 联系 39"/>
            <p:cNvSpPr/>
            <p:nvPr/>
          </p:nvSpPr>
          <p:spPr>
            <a:xfrm>
              <a:off x="1740858" y="4880935"/>
              <a:ext cx="46045" cy="71449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流程图: 联系 40"/>
            <p:cNvSpPr/>
            <p:nvPr/>
          </p:nvSpPr>
          <p:spPr>
            <a:xfrm>
              <a:off x="4609977" y="4892050"/>
              <a:ext cx="46046" cy="7144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流程图: 联系 41"/>
            <p:cNvSpPr/>
            <p:nvPr/>
          </p:nvSpPr>
          <p:spPr>
            <a:xfrm>
              <a:off x="6782061" y="4892050"/>
              <a:ext cx="46046" cy="7144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70" name="TextBox 42"/>
            <p:cNvSpPr txBox="1">
              <a:spLocks noChangeArrowheads="1"/>
            </p:cNvSpPr>
            <p:nvPr/>
          </p:nvSpPr>
          <p:spPr bwMode="auto">
            <a:xfrm>
              <a:off x="4087017" y="3974625"/>
              <a:ext cx="13681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文化宫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9271" name="TextBox 43"/>
            <p:cNvSpPr txBox="1">
              <a:spLocks noChangeArrowheads="1"/>
            </p:cNvSpPr>
            <p:nvPr/>
          </p:nvSpPr>
          <p:spPr bwMode="auto">
            <a:xfrm>
              <a:off x="683569" y="4720870"/>
              <a:ext cx="10081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余刚家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9272" name="TextBox 44"/>
            <p:cNvSpPr txBox="1">
              <a:spLocks noChangeArrowheads="1"/>
            </p:cNvSpPr>
            <p:nvPr/>
          </p:nvSpPr>
          <p:spPr bwMode="auto">
            <a:xfrm>
              <a:off x="6876256" y="4653136"/>
              <a:ext cx="13681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苗苗家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</p:grpSp>
      <p:sp>
        <p:nvSpPr>
          <p:cNvPr id="83" name="左大括号 82"/>
          <p:cNvSpPr/>
          <p:nvPr/>
        </p:nvSpPr>
        <p:spPr>
          <a:xfrm rot="5400000">
            <a:off x="2159794" y="2024857"/>
            <a:ext cx="215900" cy="57626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云形标注 18"/>
          <p:cNvSpPr/>
          <p:nvPr/>
        </p:nvSpPr>
        <p:spPr>
          <a:xfrm>
            <a:off x="3132138" y="981075"/>
            <a:ext cx="2909887" cy="647700"/>
          </a:xfrm>
          <a:prstGeom prst="cloudCallout">
            <a:avLst>
              <a:gd name="adj1" fmla="val -65589"/>
              <a:gd name="adj2" fmla="val 4843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+mn-ea"/>
              </a:rPr>
              <a:t>如何解答？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7" name="云形标注 26"/>
          <p:cNvSpPr/>
          <p:nvPr/>
        </p:nvSpPr>
        <p:spPr>
          <a:xfrm>
            <a:off x="971550" y="4005263"/>
            <a:ext cx="2670175" cy="1511300"/>
          </a:xfrm>
          <a:prstGeom prst="cloudCallout">
            <a:avLst>
              <a:gd name="adj1" fmla="val -54000"/>
              <a:gd name="adj2" fmla="val 5365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latin typeface="+mn-ea"/>
              </a:rPr>
              <a:t>还可以先算两人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分共走的路程和，再算</a:t>
            </a:r>
            <a:r>
              <a:rPr lang="en-US" altLang="zh-CN" dirty="0">
                <a:latin typeface="+mn-ea"/>
              </a:rPr>
              <a:t>5</a:t>
            </a:r>
            <a:r>
              <a:rPr lang="zh-CN" altLang="en-US" dirty="0">
                <a:latin typeface="+mn-ea"/>
              </a:rPr>
              <a:t>分走的路程。</a:t>
            </a:r>
            <a:endParaRPr lang="zh-CN" altLang="en-US" dirty="0">
              <a:latin typeface="+mn-ea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932363" y="3789363"/>
            <a:ext cx="2879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75+60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×5</a:t>
            </a:r>
            <a:endParaRPr lang="zh-CN" altLang="en-US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716463" y="4437063"/>
            <a:ext cx="2879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</a:rPr>
              <a:t>=135 ×5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716463" y="5076825"/>
            <a:ext cx="2879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</a:rPr>
              <a:t>=675</a:t>
            </a:r>
            <a:r>
              <a:rPr lang="zh-CN" altLang="en-US" sz="3200">
                <a:latin typeface="宋体" panose="02010600030101010101" pitchFamily="2" charset="-122"/>
              </a:rPr>
              <a:t>（米）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995738" y="5795963"/>
            <a:ext cx="49688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</a:rPr>
              <a:t>答：他们两家相距</a:t>
            </a:r>
            <a:r>
              <a:rPr lang="en-US" altLang="zh-CN" sz="3200">
                <a:latin typeface="宋体" panose="02010600030101010101" pitchFamily="2" charset="-122"/>
              </a:rPr>
              <a:t>675</a:t>
            </a:r>
            <a:r>
              <a:rPr lang="zh-CN" altLang="en-US" sz="3200">
                <a:latin typeface="宋体" panose="02010600030101010101" pitchFamily="2" charset="-122"/>
              </a:rPr>
              <a:t>米。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0247" name="组合 16"/>
          <p:cNvGrpSpPr/>
          <p:nvPr/>
        </p:nvGrpSpPr>
        <p:grpSpPr bwMode="auto">
          <a:xfrm>
            <a:off x="611188" y="1844675"/>
            <a:ext cx="7993062" cy="2251075"/>
            <a:chOff x="251520" y="3933056"/>
            <a:chExt cx="7992888" cy="2251412"/>
          </a:xfrm>
        </p:grpSpPr>
        <p:grpSp>
          <p:nvGrpSpPr>
            <p:cNvPr id="10248" name="组合 66"/>
            <p:cNvGrpSpPr/>
            <p:nvPr/>
          </p:nvGrpSpPr>
          <p:grpSpPr bwMode="auto">
            <a:xfrm>
              <a:off x="1763688" y="4221088"/>
              <a:ext cx="5112568" cy="1440160"/>
              <a:chOff x="3131840" y="692696"/>
              <a:chExt cx="5112568" cy="1440160"/>
            </a:xfrm>
          </p:grpSpPr>
          <p:grpSp>
            <p:nvGrpSpPr>
              <p:cNvPr id="10249" name="组合 64"/>
              <p:cNvGrpSpPr/>
              <p:nvPr/>
            </p:nvGrpSpPr>
            <p:grpSpPr bwMode="auto">
              <a:xfrm>
                <a:off x="3131840" y="692696"/>
                <a:ext cx="5040560" cy="720080"/>
                <a:chOff x="3131840" y="692696"/>
                <a:chExt cx="5040560" cy="720080"/>
              </a:xfrm>
            </p:grpSpPr>
            <p:grpSp>
              <p:nvGrpSpPr>
                <p:cNvPr id="10250" name="组合 58"/>
                <p:cNvGrpSpPr/>
                <p:nvPr/>
              </p:nvGrpSpPr>
              <p:grpSpPr bwMode="auto">
                <a:xfrm>
                  <a:off x="3131840" y="1268760"/>
                  <a:ext cx="5040560" cy="144016"/>
                  <a:chOff x="3131840" y="1268760"/>
                  <a:chExt cx="5040560" cy="144016"/>
                </a:xfrm>
              </p:grpSpPr>
              <p:grpSp>
                <p:nvGrpSpPr>
                  <p:cNvPr id="10251" name="组合 55"/>
                  <p:cNvGrpSpPr/>
                  <p:nvPr/>
                </p:nvGrpSpPr>
                <p:grpSpPr bwMode="auto">
                  <a:xfrm>
                    <a:off x="3131840" y="1268760"/>
                    <a:ext cx="5040560" cy="144016"/>
                    <a:chOff x="3131840" y="1268760"/>
                    <a:chExt cx="5040560" cy="144016"/>
                  </a:xfrm>
                </p:grpSpPr>
                <p:grpSp>
                  <p:nvGrpSpPr>
                    <p:cNvPr id="10252" name="组合 44"/>
                    <p:cNvGrpSpPr/>
                    <p:nvPr/>
                  </p:nvGrpSpPr>
                  <p:grpSpPr bwMode="auto">
                    <a:xfrm>
                      <a:off x="3131840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73" name="直接连接符 72"/>
                      <p:cNvCxnSpPr/>
                      <p:nvPr/>
                    </p:nvCxnSpPr>
                    <p:spPr>
                      <a:xfrm>
                        <a:off x="3132526" y="1412878"/>
                        <a:ext cx="581013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4" name="直接连接符 19"/>
                      <p:cNvCxnSpPr/>
                      <p:nvPr/>
                    </p:nvCxnSpPr>
                    <p:spPr>
                      <a:xfrm>
                        <a:off x="3713539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55" name="组合 45"/>
                    <p:cNvGrpSpPr/>
                    <p:nvPr/>
                  </p:nvGrpSpPr>
                  <p:grpSpPr bwMode="auto">
                    <a:xfrm>
                      <a:off x="3707904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71" name="直接连接符 23"/>
                      <p:cNvCxnSpPr/>
                      <p:nvPr/>
                    </p:nvCxnSpPr>
                    <p:spPr>
                      <a:xfrm>
                        <a:off x="3137475" y="1412878"/>
                        <a:ext cx="576251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2" name="直接连接符 24"/>
                      <p:cNvCxnSpPr/>
                      <p:nvPr/>
                    </p:nvCxnSpPr>
                    <p:spPr>
                      <a:xfrm>
                        <a:off x="3713726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58" name="组合 25"/>
                    <p:cNvGrpSpPr/>
                    <p:nvPr/>
                  </p:nvGrpSpPr>
                  <p:grpSpPr bwMode="auto">
                    <a:xfrm>
                      <a:off x="4283968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9" name="直接连接符 26"/>
                      <p:cNvCxnSpPr/>
                      <p:nvPr/>
                    </p:nvCxnSpPr>
                    <p:spPr>
                      <a:xfrm>
                        <a:off x="3137661" y="1412878"/>
                        <a:ext cx="576250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70" name="直接连接符 27"/>
                      <p:cNvCxnSpPr/>
                      <p:nvPr/>
                    </p:nvCxnSpPr>
                    <p:spPr>
                      <a:xfrm>
                        <a:off x="3713911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61" name="组合 28"/>
                    <p:cNvGrpSpPr/>
                    <p:nvPr/>
                  </p:nvGrpSpPr>
                  <p:grpSpPr bwMode="auto">
                    <a:xfrm>
                      <a:off x="4860032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7" name="直接连接符 29"/>
                      <p:cNvCxnSpPr/>
                      <p:nvPr/>
                    </p:nvCxnSpPr>
                    <p:spPr>
                      <a:xfrm>
                        <a:off x="3137847" y="1412878"/>
                        <a:ext cx="569901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8" name="直接连接符 30"/>
                      <p:cNvCxnSpPr/>
                      <p:nvPr/>
                    </p:nvCxnSpPr>
                    <p:spPr>
                      <a:xfrm>
                        <a:off x="3707748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64" name="组合 31"/>
                    <p:cNvGrpSpPr/>
                    <p:nvPr/>
                  </p:nvGrpSpPr>
                  <p:grpSpPr bwMode="auto">
                    <a:xfrm>
                      <a:off x="5436096" y="1268760"/>
                      <a:ext cx="576064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5" name="直接连接符 64"/>
                      <p:cNvCxnSpPr/>
                      <p:nvPr/>
                    </p:nvCxnSpPr>
                    <p:spPr>
                      <a:xfrm>
                        <a:off x="3131683" y="1412878"/>
                        <a:ext cx="576250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6" name="直接连接符 65"/>
                      <p:cNvCxnSpPr/>
                      <p:nvPr/>
                    </p:nvCxnSpPr>
                    <p:spPr>
                      <a:xfrm>
                        <a:off x="3707933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67" name="组合 34"/>
                    <p:cNvGrpSpPr/>
                    <p:nvPr/>
                  </p:nvGrpSpPr>
                  <p:grpSpPr bwMode="auto">
                    <a:xfrm>
                      <a:off x="6012160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3" name="直接连接符 62"/>
                      <p:cNvCxnSpPr/>
                      <p:nvPr/>
                    </p:nvCxnSpPr>
                    <p:spPr>
                      <a:xfrm>
                        <a:off x="3131879" y="1412878"/>
                        <a:ext cx="575721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4" name="直接连接符 63"/>
                      <p:cNvCxnSpPr/>
                      <p:nvPr/>
                    </p:nvCxnSpPr>
                    <p:spPr>
                      <a:xfrm>
                        <a:off x="3707600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70" name="组合 40"/>
                    <p:cNvGrpSpPr/>
                    <p:nvPr/>
                  </p:nvGrpSpPr>
                  <p:grpSpPr bwMode="auto">
                    <a:xfrm>
                      <a:off x="6444208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61" name="直接连接符 60"/>
                      <p:cNvCxnSpPr/>
                      <p:nvPr/>
                    </p:nvCxnSpPr>
                    <p:spPr>
                      <a:xfrm>
                        <a:off x="3131535" y="1412878"/>
                        <a:ext cx="584188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2" name="直接连接符 61"/>
                      <p:cNvCxnSpPr/>
                      <p:nvPr/>
                    </p:nvCxnSpPr>
                    <p:spPr>
                      <a:xfrm>
                        <a:off x="3715723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73" name="组合 46"/>
                    <p:cNvGrpSpPr/>
                    <p:nvPr/>
                  </p:nvGrpSpPr>
                  <p:grpSpPr bwMode="auto">
                    <a:xfrm>
                      <a:off x="6876256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59" name="直接连接符 58"/>
                      <p:cNvCxnSpPr/>
                      <p:nvPr/>
                    </p:nvCxnSpPr>
                    <p:spPr>
                      <a:xfrm>
                        <a:off x="3139659" y="1412878"/>
                        <a:ext cx="575721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60" name="直接连接符 59"/>
                      <p:cNvCxnSpPr/>
                      <p:nvPr/>
                    </p:nvCxnSpPr>
                    <p:spPr>
                      <a:xfrm>
                        <a:off x="3715380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76" name="组合 49"/>
                    <p:cNvGrpSpPr/>
                    <p:nvPr/>
                  </p:nvGrpSpPr>
                  <p:grpSpPr bwMode="auto">
                    <a:xfrm>
                      <a:off x="7308304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57" name="直接连接符 56"/>
                      <p:cNvCxnSpPr/>
                      <p:nvPr/>
                    </p:nvCxnSpPr>
                    <p:spPr>
                      <a:xfrm>
                        <a:off x="3139316" y="1412878"/>
                        <a:ext cx="569372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58" name="直接连接符 57"/>
                      <p:cNvCxnSpPr/>
                      <p:nvPr/>
                    </p:nvCxnSpPr>
                    <p:spPr>
                      <a:xfrm>
                        <a:off x="3708688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  <p:grpSp>
                  <p:nvGrpSpPr>
                    <p:cNvPr id="10279" name="组合 52"/>
                    <p:cNvGrpSpPr/>
                    <p:nvPr/>
                  </p:nvGrpSpPr>
                  <p:grpSpPr bwMode="auto">
                    <a:xfrm>
                      <a:off x="7740352" y="1268760"/>
                      <a:ext cx="432048" cy="144016"/>
                      <a:chOff x="3131840" y="1268760"/>
                      <a:chExt cx="576064" cy="144016"/>
                    </a:xfrm>
                  </p:grpSpPr>
                  <p:cxnSp>
                    <p:nvCxnSpPr>
                      <p:cNvPr id="55" name="直接连接符 54"/>
                      <p:cNvCxnSpPr/>
                      <p:nvPr/>
                    </p:nvCxnSpPr>
                    <p:spPr>
                      <a:xfrm>
                        <a:off x="3132623" y="1412878"/>
                        <a:ext cx="575721" cy="0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  <p:cxnSp>
                    <p:nvCxnSpPr>
                      <p:cNvPr id="56" name="直接连接符 55"/>
                      <p:cNvCxnSpPr/>
                      <p:nvPr/>
                    </p:nvCxnSpPr>
                    <p:spPr>
                      <a:xfrm>
                        <a:off x="3708344" y="1268393"/>
                        <a:ext cx="0" cy="144485"/>
                      </a:xfrm>
                      <a:prstGeom prst="line">
                        <a:avLst/>
                      </a:prstGeom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</p:cxnSp>
                </p:grpSp>
              </p:grp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3132526" y="1268393"/>
                    <a:ext cx="0" cy="144485"/>
                  </a:xfrm>
                  <a:prstGeom prst="lin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</p:cxnSp>
            </p:grpSp>
            <p:cxnSp>
              <p:nvCxnSpPr>
                <p:cNvPr id="41" name="直接连接符 40"/>
                <p:cNvCxnSpPr/>
                <p:nvPr/>
              </p:nvCxnSpPr>
              <p:spPr>
                <a:xfrm>
                  <a:off x="6012189" y="836529"/>
                  <a:ext cx="0" cy="576349"/>
                </a:xfrm>
                <a:prstGeom prst="lin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</p:cxnSp>
            <p:sp>
              <p:nvSpPr>
                <p:cNvPr id="42" name="直角三角形 41"/>
                <p:cNvSpPr/>
                <p:nvPr/>
              </p:nvSpPr>
              <p:spPr>
                <a:xfrm>
                  <a:off x="6012189" y="692045"/>
                  <a:ext cx="360355" cy="288968"/>
                </a:xfrm>
                <a:prstGeom prst="rt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9" name="左大括号 38"/>
              <p:cNvSpPr/>
              <p:nvPr/>
            </p:nvSpPr>
            <p:spPr>
              <a:xfrm rot="16200000">
                <a:off x="5400171" y="-711871"/>
                <a:ext cx="576348" cy="5111639"/>
              </a:xfrm>
              <a:prstGeom prst="leftBrac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0286" name="TextBox 19"/>
            <p:cNvSpPr txBox="1">
              <a:spLocks noChangeArrowheads="1"/>
            </p:cNvSpPr>
            <p:nvPr/>
          </p:nvSpPr>
          <p:spPr bwMode="auto">
            <a:xfrm>
              <a:off x="1691680" y="4149080"/>
              <a:ext cx="7920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华文新魏" charset="-122"/>
                  <a:ea typeface="华文新魏" charset="-122"/>
                </a:rPr>
                <a:t>75</a:t>
              </a:r>
              <a:r>
                <a:rPr lang="zh-CN" altLang="en-US" sz="2000">
                  <a:latin typeface="华文新魏" charset="-122"/>
                  <a:ea typeface="华文新魏" charset="-122"/>
                </a:rPr>
                <a:t>米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21" name="左大括号 20"/>
            <p:cNvSpPr/>
            <p:nvPr/>
          </p:nvSpPr>
          <p:spPr>
            <a:xfrm rot="5400000">
              <a:off x="6480716" y="4401476"/>
              <a:ext cx="215932" cy="431791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88" name="TextBox 21"/>
            <p:cNvSpPr txBox="1">
              <a:spLocks noChangeArrowheads="1"/>
            </p:cNvSpPr>
            <p:nvPr/>
          </p:nvSpPr>
          <p:spPr bwMode="auto">
            <a:xfrm>
              <a:off x="6228184" y="4156095"/>
              <a:ext cx="7920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华文新魏" charset="-122"/>
                  <a:ea typeface="华文新魏" charset="-122"/>
                </a:rPr>
                <a:t>60</a:t>
              </a:r>
              <a:r>
                <a:rPr lang="zh-CN" altLang="en-US" sz="2000">
                  <a:latin typeface="华文新魏" charset="-122"/>
                  <a:ea typeface="华文新魏" charset="-122"/>
                </a:rPr>
                <a:t>米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10289" name="TextBox 22"/>
            <p:cNvSpPr txBox="1">
              <a:spLocks noChangeArrowheads="1"/>
            </p:cNvSpPr>
            <p:nvPr/>
          </p:nvSpPr>
          <p:spPr bwMode="auto">
            <a:xfrm>
              <a:off x="3995936" y="5661248"/>
              <a:ext cx="115212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latin typeface="华文新魏" charset="-122"/>
                  <a:ea typeface="华文新魏" charset="-122"/>
                </a:rPr>
                <a:t>  </a:t>
              </a:r>
              <a:r>
                <a:rPr lang="en-US" altLang="zh-CN" sz="2800">
                  <a:latin typeface="华文新魏" charset="-122"/>
                  <a:ea typeface="华文新魏" charset="-122"/>
                </a:rPr>
                <a:t>?</a:t>
              </a:r>
              <a:r>
                <a:rPr lang="zh-CN" altLang="en-US" sz="2800">
                  <a:latin typeface="华文新魏" charset="-122"/>
                  <a:ea typeface="华文新魏" charset="-122"/>
                </a:rPr>
                <a:t>米</a:t>
              </a:r>
              <a:endParaRPr lang="zh-CN" altLang="en-US" sz="28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10290" name="TextBox 23"/>
            <p:cNvSpPr txBox="1">
              <a:spLocks noChangeArrowheads="1"/>
            </p:cNvSpPr>
            <p:nvPr/>
          </p:nvSpPr>
          <p:spPr bwMode="auto">
            <a:xfrm>
              <a:off x="251520" y="3933056"/>
              <a:ext cx="13681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charset="-122"/>
                  <a:ea typeface="华文新魏" charset="-122"/>
                </a:rPr>
                <a:t>线段图</a:t>
              </a:r>
              <a:r>
                <a:rPr lang="en-US" altLang="zh-CN" sz="2800">
                  <a:latin typeface="华文新魏" charset="-122"/>
                  <a:ea typeface="华文新魏" charset="-122"/>
                </a:rPr>
                <a:t>:</a:t>
              </a:r>
              <a:endParaRPr lang="zh-CN" altLang="en-US" sz="28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32" name="流程图: 联系 31"/>
            <p:cNvSpPr/>
            <p:nvPr/>
          </p:nvSpPr>
          <p:spPr>
            <a:xfrm>
              <a:off x="1740563" y="4880936"/>
              <a:ext cx="46036" cy="71448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4610700" y="4892050"/>
              <a:ext cx="44449" cy="71449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流程图: 联系 33"/>
            <p:cNvSpPr/>
            <p:nvPr/>
          </p:nvSpPr>
          <p:spPr>
            <a:xfrm>
              <a:off x="6782353" y="4892050"/>
              <a:ext cx="44449" cy="71449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94" name="TextBox 34"/>
            <p:cNvSpPr txBox="1">
              <a:spLocks noChangeArrowheads="1"/>
            </p:cNvSpPr>
            <p:nvPr/>
          </p:nvSpPr>
          <p:spPr bwMode="auto">
            <a:xfrm>
              <a:off x="4139952" y="4005064"/>
              <a:ext cx="13681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文化宫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10295" name="TextBox 35"/>
            <p:cNvSpPr txBox="1">
              <a:spLocks noChangeArrowheads="1"/>
            </p:cNvSpPr>
            <p:nvPr/>
          </p:nvSpPr>
          <p:spPr bwMode="auto">
            <a:xfrm>
              <a:off x="683569" y="4720870"/>
              <a:ext cx="10081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余刚家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10296" name="TextBox 36"/>
            <p:cNvSpPr txBox="1">
              <a:spLocks noChangeArrowheads="1"/>
            </p:cNvSpPr>
            <p:nvPr/>
          </p:nvSpPr>
          <p:spPr bwMode="auto">
            <a:xfrm>
              <a:off x="6876256" y="4653136"/>
              <a:ext cx="13681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苗苗家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</p:grpSp>
      <p:sp>
        <p:nvSpPr>
          <p:cNvPr id="75" name="左大括号 74"/>
          <p:cNvSpPr/>
          <p:nvPr/>
        </p:nvSpPr>
        <p:spPr>
          <a:xfrm rot="5400000">
            <a:off x="2304257" y="2312193"/>
            <a:ext cx="215900" cy="57626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7" grpId="0" bldLvl="0" animBg="1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6"/>
          <p:cNvSpPr txBox="1">
            <a:spLocks noChangeArrowheads="1"/>
          </p:cNvSpPr>
          <p:nvPr/>
        </p:nvSpPr>
        <p:spPr bwMode="auto">
          <a:xfrm>
            <a:off x="611188" y="1917700"/>
            <a:ext cx="7777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华文新魏" charset="-122"/>
                <a:ea typeface="华文新魏" charset="-122"/>
              </a:rPr>
              <a:t>       甲、乙两辆汽车同时从车站出发，向相反的方向行驶，甲车每时行</a:t>
            </a:r>
            <a:r>
              <a:rPr lang="en-US" altLang="zh-CN" sz="2400" dirty="0">
                <a:latin typeface="华文新魏" charset="-122"/>
                <a:ea typeface="华文新魏" charset="-122"/>
              </a:rPr>
              <a:t>45km</a:t>
            </a:r>
            <a:r>
              <a:rPr lang="zh-CN" altLang="en-US" sz="2400" dirty="0">
                <a:latin typeface="华文新魏" charset="-122"/>
                <a:ea typeface="华文新魏" charset="-122"/>
              </a:rPr>
              <a:t>，乙车每时行</a:t>
            </a:r>
            <a:r>
              <a:rPr lang="en-US" altLang="zh-CN" sz="2400" dirty="0">
                <a:latin typeface="华文新魏" charset="-122"/>
                <a:ea typeface="华文新魏" charset="-122"/>
              </a:rPr>
              <a:t>52km</a:t>
            </a:r>
            <a:r>
              <a:rPr lang="zh-CN" altLang="en-US" sz="2400" dirty="0">
                <a:latin typeface="华文新魏" charset="-122"/>
                <a:ea typeface="华文新魏" charset="-122"/>
              </a:rPr>
              <a:t>，两车开出</a:t>
            </a:r>
            <a:r>
              <a:rPr lang="en-US" altLang="zh-CN" sz="2400" dirty="0">
                <a:latin typeface="华文新魏" charset="-122"/>
                <a:ea typeface="华文新魏" charset="-122"/>
              </a:rPr>
              <a:t>3</a:t>
            </a:r>
            <a:r>
              <a:rPr lang="zh-CN" altLang="en-US" sz="2400" dirty="0">
                <a:latin typeface="华文新魏" charset="-122"/>
                <a:ea typeface="华文新魏" charset="-122"/>
              </a:rPr>
              <a:t>时后相距多少千米？</a:t>
            </a:r>
            <a:endParaRPr lang="zh-CN" altLang="en-US" sz="2400" dirty="0">
              <a:latin typeface="华文新魏" charset="-122"/>
              <a:ea typeface="华文新魏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1403350" y="3429000"/>
            <a:ext cx="3240088" cy="936625"/>
          </a:xfrm>
          <a:prstGeom prst="cloudCallout">
            <a:avLst>
              <a:gd name="adj1" fmla="val -58863"/>
              <a:gd name="adj2" fmla="val 4320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华文新魏" charset="-122"/>
                <a:ea typeface="华文新魏" charset="-122"/>
              </a:rPr>
              <a:t>两车行走的方向是怎样的？</a:t>
            </a:r>
            <a:endParaRPr lang="zh-CN" altLang="en-US" sz="2400" dirty="0">
              <a:latin typeface="华文新魏" charset="-122"/>
              <a:ea typeface="华文新魏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2124075" y="4778375"/>
            <a:ext cx="4751388" cy="1098550"/>
            <a:chOff x="2123728" y="4777988"/>
            <a:chExt cx="4752528" cy="1099284"/>
          </a:xfrm>
        </p:grpSpPr>
        <p:grpSp>
          <p:nvGrpSpPr>
            <p:cNvPr id="11268" name="组合 25"/>
            <p:cNvGrpSpPr/>
            <p:nvPr/>
          </p:nvGrpSpPr>
          <p:grpSpPr bwMode="auto">
            <a:xfrm>
              <a:off x="2123728" y="5157192"/>
              <a:ext cx="4752528" cy="720080"/>
              <a:chOff x="2123728" y="4437112"/>
              <a:chExt cx="4752528" cy="72008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2123728" y="5157192"/>
                <a:ext cx="4752528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1270" name="组合 15"/>
              <p:cNvGrpSpPr/>
              <p:nvPr/>
            </p:nvGrpSpPr>
            <p:grpSpPr bwMode="auto">
              <a:xfrm>
                <a:off x="4211960" y="4437112"/>
                <a:ext cx="360040" cy="720080"/>
                <a:chOff x="4211960" y="4437112"/>
                <a:chExt cx="360040" cy="720080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4211792" y="4437574"/>
                  <a:ext cx="0" cy="71961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4" name="直角三角形 13"/>
                <p:cNvSpPr/>
                <p:nvPr/>
              </p:nvSpPr>
              <p:spPr>
                <a:xfrm>
                  <a:off x="4211792" y="4437574"/>
                  <a:ext cx="360448" cy="287529"/>
                </a:xfrm>
                <a:prstGeom prst="rtTriangl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cxnSp>
            <p:nvCxnSpPr>
              <p:cNvPr id="18" name="直接箭头连接符 17"/>
              <p:cNvCxnSpPr/>
              <p:nvPr/>
            </p:nvCxnSpPr>
            <p:spPr>
              <a:xfrm flipH="1">
                <a:off x="3635391" y="4941148"/>
                <a:ext cx="576401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直接箭头连接符 22"/>
              <p:cNvCxnSpPr/>
              <p:nvPr/>
            </p:nvCxnSpPr>
            <p:spPr>
              <a:xfrm>
                <a:off x="4211792" y="4941148"/>
                <a:ext cx="5764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275" name="TextBox 26"/>
            <p:cNvSpPr txBox="1">
              <a:spLocks noChangeArrowheads="1"/>
            </p:cNvSpPr>
            <p:nvPr/>
          </p:nvSpPr>
          <p:spPr bwMode="auto">
            <a:xfrm>
              <a:off x="3779912" y="4777988"/>
              <a:ext cx="936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charset="-122"/>
                  <a:ea typeface="华文新魏" charset="-122"/>
                </a:rPr>
                <a:t>车站</a:t>
              </a:r>
              <a:endParaRPr lang="zh-CN" altLang="en-US" sz="28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11276" name="TextBox 28"/>
            <p:cNvSpPr txBox="1">
              <a:spLocks noChangeArrowheads="1"/>
            </p:cNvSpPr>
            <p:nvPr/>
          </p:nvSpPr>
          <p:spPr bwMode="auto">
            <a:xfrm>
              <a:off x="2987824" y="5445224"/>
              <a:ext cx="9361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甲车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  <p:sp>
          <p:nvSpPr>
            <p:cNvPr id="11277" name="TextBox 29"/>
            <p:cNvSpPr txBox="1">
              <a:spLocks noChangeArrowheads="1"/>
            </p:cNvSpPr>
            <p:nvPr/>
          </p:nvSpPr>
          <p:spPr bwMode="auto">
            <a:xfrm>
              <a:off x="4860032" y="5445224"/>
              <a:ext cx="9361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>
                  <a:latin typeface="华文新魏" charset="-122"/>
                  <a:ea typeface="华文新魏" charset="-122"/>
                </a:rPr>
                <a:t>乙车</a:t>
              </a:r>
              <a:endParaRPr lang="zh-CN" altLang="en-US" sz="2000">
                <a:latin typeface="华文新魏" charset="-122"/>
                <a:ea typeface="华文新魏" charset="-122"/>
              </a:endParaRPr>
            </a:p>
          </p:txBody>
        </p: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238500" y="4329113"/>
            <a:ext cx="2663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charset="-122"/>
                <a:ea typeface="华文新魏" charset="-122"/>
              </a:rPr>
              <a:t>相对而行</a:t>
            </a:r>
            <a:endParaRPr lang="zh-CN" altLang="en-US" sz="3200">
              <a:solidFill>
                <a:srgbClr val="FF0000"/>
              </a:solidFill>
              <a:latin typeface="华文新魏" charset="-122"/>
              <a:ea typeface="华文新魏" charset="-122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4211638" y="836613"/>
            <a:ext cx="2232025" cy="647700"/>
          </a:xfrm>
          <a:prstGeom prst="cloudCallout">
            <a:avLst>
              <a:gd name="adj1" fmla="val 57806"/>
              <a:gd name="adj2" fmla="val 4843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华文新魏" charset="-122"/>
                <a:ea typeface="华文新魏" charset="-122"/>
              </a:rPr>
              <a:t>画线段图</a:t>
            </a:r>
            <a:endParaRPr lang="zh-CN" altLang="en-US" sz="2400" dirty="0">
              <a:latin typeface="华文新魏" charset="-122"/>
              <a:ea typeface="华文新魏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" grpId="0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62"/>
          <p:cNvGrpSpPr/>
          <p:nvPr/>
        </p:nvGrpSpPr>
        <p:grpSpPr bwMode="auto">
          <a:xfrm>
            <a:off x="2195513" y="1414463"/>
            <a:ext cx="4248150" cy="1079500"/>
            <a:chOff x="2555776" y="3140968"/>
            <a:chExt cx="3888432" cy="1099284"/>
          </a:xfrm>
        </p:grpSpPr>
        <p:grpSp>
          <p:nvGrpSpPr>
            <p:cNvPr id="12290" name="组合 19"/>
            <p:cNvGrpSpPr/>
            <p:nvPr/>
          </p:nvGrpSpPr>
          <p:grpSpPr bwMode="auto">
            <a:xfrm>
              <a:off x="2753493" y="3140968"/>
              <a:ext cx="3357525" cy="1099284"/>
              <a:chOff x="2681485" y="4777988"/>
              <a:chExt cx="3357525" cy="1099284"/>
            </a:xfrm>
          </p:grpSpPr>
          <p:grpSp>
            <p:nvGrpSpPr>
              <p:cNvPr id="12291" name="组合 25"/>
              <p:cNvGrpSpPr/>
              <p:nvPr/>
            </p:nvGrpSpPr>
            <p:grpSpPr bwMode="auto">
              <a:xfrm>
                <a:off x="3635896" y="5157192"/>
                <a:ext cx="1152128" cy="720080"/>
                <a:chOff x="3635896" y="4437112"/>
                <a:chExt cx="1152128" cy="720080"/>
              </a:xfrm>
            </p:grpSpPr>
            <p:grpSp>
              <p:nvGrpSpPr>
                <p:cNvPr id="12292" name="组合 15"/>
                <p:cNvGrpSpPr/>
                <p:nvPr/>
              </p:nvGrpSpPr>
              <p:grpSpPr bwMode="auto">
                <a:xfrm>
                  <a:off x="4211960" y="4437112"/>
                  <a:ext cx="360040" cy="720080"/>
                  <a:chOff x="4211960" y="4437112"/>
                  <a:chExt cx="360040" cy="720080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4217288" y="4437808"/>
                    <a:ext cx="0" cy="719384"/>
                  </a:xfrm>
                  <a:prstGeom prst="line">
                    <a:avLst/>
                  </a:prstGeom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直角三角形 34"/>
                  <p:cNvSpPr/>
                  <p:nvPr/>
                </p:nvSpPr>
                <p:spPr>
                  <a:xfrm>
                    <a:off x="4217288" y="4437808"/>
                    <a:ext cx="354551" cy="287754"/>
                  </a:xfrm>
                  <a:prstGeom prst="rtTriangl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cxnSp>
              <p:nvCxnSpPr>
                <p:cNvPr id="32" name="直接箭头连接符 31"/>
                <p:cNvCxnSpPr/>
                <p:nvPr/>
              </p:nvCxnSpPr>
              <p:spPr>
                <a:xfrm flipH="1">
                  <a:off x="3636057" y="4942185"/>
                  <a:ext cx="576872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箭头连接符 32"/>
                <p:cNvCxnSpPr/>
                <p:nvPr/>
              </p:nvCxnSpPr>
              <p:spPr>
                <a:xfrm>
                  <a:off x="4212929" y="4942185"/>
                  <a:ext cx="575418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97" name="TextBox 21"/>
              <p:cNvSpPr txBox="1">
                <a:spLocks noChangeArrowheads="1"/>
              </p:cNvSpPr>
              <p:nvPr/>
            </p:nvSpPr>
            <p:spPr bwMode="auto">
              <a:xfrm>
                <a:off x="3779912" y="4777988"/>
                <a:ext cx="93610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latin typeface="华文新魏" charset="-122"/>
                    <a:ea typeface="华文新魏" charset="-122"/>
                  </a:rPr>
                  <a:t>车站</a:t>
                </a:r>
                <a:endParaRPr lang="zh-CN" altLang="en-US" sz="28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12298" name="TextBox 23"/>
              <p:cNvSpPr txBox="1">
                <a:spLocks noChangeArrowheads="1"/>
              </p:cNvSpPr>
              <p:nvPr/>
            </p:nvSpPr>
            <p:spPr bwMode="auto">
              <a:xfrm>
                <a:off x="2681485" y="5144416"/>
                <a:ext cx="1120396" cy="720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华文新魏" charset="-122"/>
                    <a:ea typeface="华文新魏" charset="-122"/>
                  </a:rPr>
                  <a:t>甲车  </a:t>
                </a:r>
                <a:r>
                  <a:rPr lang="en-US" altLang="zh-CN" sz="2000">
                    <a:latin typeface="华文新魏" charset="-122"/>
                    <a:ea typeface="华文新魏" charset="-122"/>
                  </a:rPr>
                  <a:t>45km/h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12299" name="TextBox 24"/>
              <p:cNvSpPr txBox="1">
                <a:spLocks noChangeArrowheads="1"/>
              </p:cNvSpPr>
              <p:nvPr/>
            </p:nvSpPr>
            <p:spPr bwMode="auto">
              <a:xfrm>
                <a:off x="4856371" y="5144417"/>
                <a:ext cx="1182639" cy="720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华文新魏" charset="-122"/>
                    <a:ea typeface="华文新魏" charset="-122"/>
                  </a:rPr>
                  <a:t>乙车  </a:t>
                </a:r>
                <a:r>
                  <a:rPr lang="en-US" altLang="zh-CN" sz="2000">
                    <a:latin typeface="华文新魏" charset="-122"/>
                    <a:ea typeface="华文新魏" charset="-122"/>
                  </a:rPr>
                  <a:t>52km/h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</p:grpSp>
        <p:grpSp>
          <p:nvGrpSpPr>
            <p:cNvPr id="12300" name="组合 57"/>
            <p:cNvGrpSpPr/>
            <p:nvPr/>
          </p:nvGrpSpPr>
          <p:grpSpPr bwMode="auto">
            <a:xfrm>
              <a:off x="2555776" y="4077072"/>
              <a:ext cx="3888432" cy="148290"/>
              <a:chOff x="1475656" y="4648862"/>
              <a:chExt cx="3888432" cy="148290"/>
            </a:xfrm>
          </p:grpSpPr>
          <p:grpSp>
            <p:nvGrpSpPr>
              <p:cNvPr id="12301" name="组合 39"/>
              <p:cNvGrpSpPr/>
              <p:nvPr/>
            </p:nvGrpSpPr>
            <p:grpSpPr bwMode="auto">
              <a:xfrm>
                <a:off x="3203848" y="4653136"/>
                <a:ext cx="720080" cy="144016"/>
                <a:chOff x="3203848" y="4653136"/>
                <a:chExt cx="720080" cy="144016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3203363" y="4797492"/>
                  <a:ext cx="720726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flipV="1">
                  <a:off x="3924089" y="465361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04" name="组合 40"/>
              <p:cNvGrpSpPr/>
              <p:nvPr/>
            </p:nvGrpSpPr>
            <p:grpSpPr bwMode="auto">
              <a:xfrm>
                <a:off x="3923928" y="4653136"/>
                <a:ext cx="720080" cy="144016"/>
                <a:chOff x="3203848" y="4653136"/>
                <a:chExt cx="720080" cy="144016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3204009" y="4797492"/>
                  <a:ext cx="719274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flipV="1">
                  <a:off x="3923283" y="465361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07" name="组合 43"/>
              <p:cNvGrpSpPr/>
              <p:nvPr/>
            </p:nvGrpSpPr>
            <p:grpSpPr bwMode="auto">
              <a:xfrm>
                <a:off x="4644008" y="4653136"/>
                <a:ext cx="720080" cy="144016"/>
                <a:chOff x="3203848" y="4653136"/>
                <a:chExt cx="720080" cy="144016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>
                  <a:off x="3203202" y="4797492"/>
                  <a:ext cx="720726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V="1">
                  <a:off x="3923928" y="465361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10" name="组合 50"/>
              <p:cNvGrpSpPr/>
              <p:nvPr/>
            </p:nvGrpSpPr>
            <p:grpSpPr bwMode="auto">
              <a:xfrm>
                <a:off x="2627784" y="4653136"/>
                <a:ext cx="576064" cy="144016"/>
                <a:chOff x="2483768" y="5013176"/>
                <a:chExt cx="576064" cy="144016"/>
              </a:xfrm>
            </p:grpSpPr>
            <p:cxnSp>
              <p:nvCxnSpPr>
                <p:cNvPr id="48" name="直接连接符 47"/>
                <p:cNvCxnSpPr/>
                <p:nvPr/>
              </p:nvCxnSpPr>
              <p:spPr>
                <a:xfrm>
                  <a:off x="2483929" y="5157532"/>
                  <a:ext cx="575418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V="1">
                  <a:off x="2483929" y="501365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13" name="组合 51"/>
              <p:cNvGrpSpPr/>
              <p:nvPr/>
            </p:nvGrpSpPr>
            <p:grpSpPr bwMode="auto">
              <a:xfrm>
                <a:off x="2051720" y="4653136"/>
                <a:ext cx="576064" cy="144016"/>
                <a:chOff x="2483768" y="5013176"/>
                <a:chExt cx="576064" cy="144016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>
                  <a:off x="2483122" y="5157532"/>
                  <a:ext cx="576870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2483122" y="501365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16" name="组合 54"/>
              <p:cNvGrpSpPr/>
              <p:nvPr/>
            </p:nvGrpSpPr>
            <p:grpSpPr bwMode="auto">
              <a:xfrm>
                <a:off x="1475656" y="4648862"/>
                <a:ext cx="576064" cy="144016"/>
                <a:chOff x="2483768" y="5013176"/>
                <a:chExt cx="576064" cy="144016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>
                  <a:off x="2483768" y="5156957"/>
                  <a:ext cx="575418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V="1">
                  <a:off x="2483768" y="5013079"/>
                  <a:ext cx="0" cy="14387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6" name="云形标注 65"/>
          <p:cNvSpPr/>
          <p:nvPr/>
        </p:nvSpPr>
        <p:spPr>
          <a:xfrm>
            <a:off x="395288" y="3429000"/>
            <a:ext cx="3332162" cy="1103313"/>
          </a:xfrm>
          <a:prstGeom prst="cloudCallout">
            <a:avLst>
              <a:gd name="adj1" fmla="val -41126"/>
              <a:gd name="adj2" fmla="val 5979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latin typeface="华文新魏" charset="-122"/>
                <a:ea typeface="华文新魏" charset="-122"/>
              </a:rPr>
              <a:t>甲乙两车</a:t>
            </a:r>
            <a:r>
              <a:rPr lang="en-US" altLang="zh-CN" dirty="0">
                <a:latin typeface="华文新魏" charset="-122"/>
                <a:ea typeface="华文新魏" charset="-122"/>
              </a:rPr>
              <a:t>3</a:t>
            </a:r>
            <a:r>
              <a:rPr lang="zh-CN" altLang="en-US" dirty="0">
                <a:latin typeface="华文新魏" charset="-122"/>
                <a:ea typeface="华文新魏" charset="-122"/>
              </a:rPr>
              <a:t>小时所走的路程之和就是甲乙两车的距离。</a:t>
            </a:r>
            <a:endParaRPr lang="zh-CN" altLang="en-US" dirty="0">
              <a:latin typeface="华文新魏" charset="-122"/>
              <a:ea typeface="华文新魏" charset="-122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500563" y="3500438"/>
            <a:ext cx="2879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45×3+52×3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211638" y="4076700"/>
            <a:ext cx="2881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</a:rPr>
              <a:t>=135 +156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211638" y="4716463"/>
            <a:ext cx="2881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</a:rPr>
              <a:t>=291</a:t>
            </a:r>
            <a:r>
              <a:rPr lang="zh-CN" altLang="en-US" sz="3200">
                <a:latin typeface="宋体" panose="02010600030101010101" pitchFamily="2" charset="-122"/>
              </a:rPr>
              <a:t>（米）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140200" y="5373688"/>
            <a:ext cx="309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</a:rPr>
              <a:t>答：相距</a:t>
            </a:r>
            <a:r>
              <a:rPr lang="en-US" altLang="zh-CN" sz="3200">
                <a:latin typeface="宋体" panose="02010600030101010101" pitchFamily="2" charset="-122"/>
              </a:rPr>
              <a:t>291</a:t>
            </a:r>
            <a:r>
              <a:rPr lang="zh-CN" altLang="en-US" sz="3200">
                <a:latin typeface="宋体" panose="02010600030101010101" pitchFamily="2" charset="-122"/>
              </a:rPr>
              <a:t>米</a:t>
            </a:r>
            <a:r>
              <a:rPr lang="zh-CN" altLang="en-US" sz="3600">
                <a:latin typeface="宋体" panose="02010600030101010101" pitchFamily="2" charset="-122"/>
              </a:rPr>
              <a:t>。</a:t>
            </a:r>
            <a:endParaRPr lang="zh-CN" altLang="en-US" sz="36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8" grpId="0"/>
      <p:bldP spid="69" grpId="0"/>
      <p:bldP spid="70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62"/>
          <p:cNvGrpSpPr/>
          <p:nvPr/>
        </p:nvGrpSpPr>
        <p:grpSpPr bwMode="auto">
          <a:xfrm>
            <a:off x="2195513" y="1989138"/>
            <a:ext cx="4248150" cy="1079500"/>
            <a:chOff x="2555776" y="3140968"/>
            <a:chExt cx="3888432" cy="1099284"/>
          </a:xfrm>
        </p:grpSpPr>
        <p:grpSp>
          <p:nvGrpSpPr>
            <p:cNvPr id="13314" name="组合 19"/>
            <p:cNvGrpSpPr/>
            <p:nvPr/>
          </p:nvGrpSpPr>
          <p:grpSpPr bwMode="auto">
            <a:xfrm>
              <a:off x="2753493" y="3140968"/>
              <a:ext cx="3357525" cy="1099284"/>
              <a:chOff x="2681485" y="4777988"/>
              <a:chExt cx="3357525" cy="1099284"/>
            </a:xfrm>
          </p:grpSpPr>
          <p:grpSp>
            <p:nvGrpSpPr>
              <p:cNvPr id="13315" name="组合 25"/>
              <p:cNvGrpSpPr/>
              <p:nvPr/>
            </p:nvGrpSpPr>
            <p:grpSpPr bwMode="auto">
              <a:xfrm>
                <a:off x="3635896" y="5157192"/>
                <a:ext cx="1152128" cy="720080"/>
                <a:chOff x="3635896" y="4437112"/>
                <a:chExt cx="1152128" cy="720080"/>
              </a:xfrm>
            </p:grpSpPr>
            <p:grpSp>
              <p:nvGrpSpPr>
                <p:cNvPr id="13316" name="组合 15"/>
                <p:cNvGrpSpPr/>
                <p:nvPr/>
              </p:nvGrpSpPr>
              <p:grpSpPr bwMode="auto">
                <a:xfrm>
                  <a:off x="4211960" y="4437112"/>
                  <a:ext cx="360040" cy="720080"/>
                  <a:chOff x="4211960" y="4437112"/>
                  <a:chExt cx="360040" cy="720080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4217288" y="4437808"/>
                    <a:ext cx="0" cy="719384"/>
                  </a:xfrm>
                  <a:prstGeom prst="line">
                    <a:avLst/>
                  </a:prstGeom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直角三角形 34"/>
                  <p:cNvSpPr/>
                  <p:nvPr/>
                </p:nvSpPr>
                <p:spPr>
                  <a:xfrm>
                    <a:off x="4217288" y="4437808"/>
                    <a:ext cx="354551" cy="287754"/>
                  </a:xfrm>
                  <a:prstGeom prst="rtTriangle">
                    <a:avLst/>
                  </a:prstGeom>
                </p:spPr>
                <p:style>
                  <a:lnRef idx="2">
                    <a:schemeClr val="accent2">
                      <a:shade val="50000"/>
                    </a:schemeClr>
                  </a:lnRef>
                  <a:fillRef idx="1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cxnSp>
              <p:nvCxnSpPr>
                <p:cNvPr id="32" name="直接箭头连接符 31"/>
                <p:cNvCxnSpPr/>
                <p:nvPr/>
              </p:nvCxnSpPr>
              <p:spPr>
                <a:xfrm flipH="1">
                  <a:off x="3636057" y="4942185"/>
                  <a:ext cx="576872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箭头连接符 32"/>
                <p:cNvCxnSpPr/>
                <p:nvPr/>
              </p:nvCxnSpPr>
              <p:spPr>
                <a:xfrm>
                  <a:off x="4212929" y="4942185"/>
                  <a:ext cx="575418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321" name="TextBox 21"/>
              <p:cNvSpPr txBox="1">
                <a:spLocks noChangeArrowheads="1"/>
              </p:cNvSpPr>
              <p:nvPr/>
            </p:nvSpPr>
            <p:spPr bwMode="auto">
              <a:xfrm>
                <a:off x="3779912" y="4777988"/>
                <a:ext cx="93610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latin typeface="华文新魏" charset="-122"/>
                    <a:ea typeface="华文新魏" charset="-122"/>
                  </a:rPr>
                  <a:t>车站</a:t>
                </a:r>
                <a:endParaRPr lang="zh-CN" altLang="en-US" sz="28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13322" name="TextBox 23"/>
              <p:cNvSpPr txBox="1">
                <a:spLocks noChangeArrowheads="1"/>
              </p:cNvSpPr>
              <p:nvPr/>
            </p:nvSpPr>
            <p:spPr bwMode="auto">
              <a:xfrm>
                <a:off x="2681485" y="5144416"/>
                <a:ext cx="1120396" cy="720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华文新魏" charset="-122"/>
                    <a:ea typeface="华文新魏" charset="-122"/>
                  </a:rPr>
                  <a:t>甲车  </a:t>
                </a:r>
                <a:r>
                  <a:rPr lang="en-US" altLang="zh-CN" sz="2000">
                    <a:latin typeface="华文新魏" charset="-122"/>
                    <a:ea typeface="华文新魏" charset="-122"/>
                  </a:rPr>
                  <a:t>45km/h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  <p:sp>
            <p:nvSpPr>
              <p:cNvPr id="13323" name="TextBox 24"/>
              <p:cNvSpPr txBox="1">
                <a:spLocks noChangeArrowheads="1"/>
              </p:cNvSpPr>
              <p:nvPr/>
            </p:nvSpPr>
            <p:spPr bwMode="auto">
              <a:xfrm>
                <a:off x="4856371" y="5144417"/>
                <a:ext cx="1182639" cy="720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>
                    <a:latin typeface="华文新魏" charset="-122"/>
                    <a:ea typeface="华文新魏" charset="-122"/>
                  </a:rPr>
                  <a:t>乙车  </a:t>
                </a:r>
                <a:r>
                  <a:rPr lang="en-US" altLang="zh-CN" sz="2000">
                    <a:latin typeface="华文新魏" charset="-122"/>
                    <a:ea typeface="华文新魏" charset="-122"/>
                  </a:rPr>
                  <a:t>52km/h</a:t>
                </a:r>
                <a:endParaRPr lang="zh-CN" altLang="en-US" sz="2000">
                  <a:latin typeface="华文新魏" charset="-122"/>
                  <a:ea typeface="华文新魏" charset="-122"/>
                </a:endParaRPr>
              </a:p>
            </p:txBody>
          </p:sp>
        </p:grpSp>
        <p:grpSp>
          <p:nvGrpSpPr>
            <p:cNvPr id="13324" name="组合 57"/>
            <p:cNvGrpSpPr/>
            <p:nvPr/>
          </p:nvGrpSpPr>
          <p:grpSpPr bwMode="auto">
            <a:xfrm>
              <a:off x="2555776" y="4077072"/>
              <a:ext cx="3888432" cy="151691"/>
              <a:chOff x="1475656" y="4648862"/>
              <a:chExt cx="3888432" cy="151691"/>
            </a:xfrm>
          </p:grpSpPr>
          <p:grpSp>
            <p:nvGrpSpPr>
              <p:cNvPr id="13325" name="组合 39"/>
              <p:cNvGrpSpPr/>
              <p:nvPr/>
            </p:nvGrpSpPr>
            <p:grpSpPr bwMode="auto">
              <a:xfrm>
                <a:off x="3203848" y="4653136"/>
                <a:ext cx="720080" cy="144016"/>
                <a:chOff x="3203848" y="4653136"/>
                <a:chExt cx="720080" cy="144016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3203363" y="4797492"/>
                  <a:ext cx="720726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flipV="1">
                  <a:off x="3924089" y="465361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28" name="组合 40"/>
              <p:cNvGrpSpPr/>
              <p:nvPr/>
            </p:nvGrpSpPr>
            <p:grpSpPr bwMode="auto">
              <a:xfrm>
                <a:off x="3923928" y="4653136"/>
                <a:ext cx="720080" cy="144016"/>
                <a:chOff x="3203848" y="4653136"/>
                <a:chExt cx="720080" cy="144016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3204009" y="4797492"/>
                  <a:ext cx="719274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flipV="1">
                  <a:off x="3923283" y="465361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31" name="组合 43"/>
              <p:cNvGrpSpPr/>
              <p:nvPr/>
            </p:nvGrpSpPr>
            <p:grpSpPr bwMode="auto">
              <a:xfrm>
                <a:off x="4644008" y="4653136"/>
                <a:ext cx="720080" cy="144016"/>
                <a:chOff x="3203848" y="4653136"/>
                <a:chExt cx="720080" cy="144016"/>
              </a:xfrm>
            </p:grpSpPr>
            <p:cxnSp>
              <p:nvCxnSpPr>
                <p:cNvPr id="45" name="直接连接符 44"/>
                <p:cNvCxnSpPr/>
                <p:nvPr/>
              </p:nvCxnSpPr>
              <p:spPr>
                <a:xfrm>
                  <a:off x="3203202" y="4797492"/>
                  <a:ext cx="720726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 flipV="1">
                  <a:off x="3923928" y="465361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34" name="组合 50"/>
              <p:cNvGrpSpPr/>
              <p:nvPr/>
            </p:nvGrpSpPr>
            <p:grpSpPr bwMode="auto">
              <a:xfrm>
                <a:off x="2627784" y="4653136"/>
                <a:ext cx="576064" cy="144016"/>
                <a:chOff x="2483768" y="5013176"/>
                <a:chExt cx="576064" cy="144016"/>
              </a:xfrm>
            </p:grpSpPr>
            <p:cxnSp>
              <p:nvCxnSpPr>
                <p:cNvPr id="48" name="直接连接符 47"/>
                <p:cNvCxnSpPr/>
                <p:nvPr/>
              </p:nvCxnSpPr>
              <p:spPr>
                <a:xfrm>
                  <a:off x="2483929" y="5157532"/>
                  <a:ext cx="575418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V="1">
                  <a:off x="2483929" y="501365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37" name="组合 51"/>
              <p:cNvGrpSpPr/>
              <p:nvPr/>
            </p:nvGrpSpPr>
            <p:grpSpPr bwMode="auto">
              <a:xfrm>
                <a:off x="2051720" y="4653136"/>
                <a:ext cx="576064" cy="144016"/>
                <a:chOff x="2483768" y="5013176"/>
                <a:chExt cx="576064" cy="144016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>
                  <a:off x="2483122" y="5157532"/>
                  <a:ext cx="576870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2483122" y="5013656"/>
                  <a:ext cx="0" cy="143876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40" name="组合 54"/>
              <p:cNvGrpSpPr/>
              <p:nvPr/>
            </p:nvGrpSpPr>
            <p:grpSpPr bwMode="auto">
              <a:xfrm>
                <a:off x="1475656" y="4648862"/>
                <a:ext cx="576064" cy="151691"/>
                <a:chOff x="2483768" y="5013176"/>
                <a:chExt cx="576064" cy="151691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>
                  <a:off x="2483768" y="5165039"/>
                  <a:ext cx="575418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V="1">
                  <a:off x="2483768" y="5013079"/>
                  <a:ext cx="0" cy="143877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500563" y="3500438"/>
            <a:ext cx="2879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</a:rPr>
              <a:t>(45+52)×3</a:t>
            </a:r>
            <a:endParaRPr lang="en-US" altLang="zh-CN" sz="32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211638" y="4076700"/>
            <a:ext cx="28813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</a:rPr>
              <a:t>=97 ×3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211638" y="4716463"/>
            <a:ext cx="2881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</a:rPr>
              <a:t>=291</a:t>
            </a:r>
            <a:r>
              <a:rPr lang="zh-CN" altLang="en-US" sz="3200">
                <a:latin typeface="宋体" panose="02010600030101010101" pitchFamily="2" charset="-122"/>
              </a:rPr>
              <a:t>（米）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140200" y="5373688"/>
            <a:ext cx="309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</a:rPr>
              <a:t>答：相距</a:t>
            </a:r>
            <a:r>
              <a:rPr lang="en-US" altLang="zh-CN" sz="3200">
                <a:latin typeface="宋体" panose="02010600030101010101" pitchFamily="2" charset="-122"/>
              </a:rPr>
              <a:t>291</a:t>
            </a:r>
            <a:r>
              <a:rPr lang="zh-CN" altLang="en-US" sz="3200">
                <a:latin typeface="宋体" panose="02010600030101010101" pitchFamily="2" charset="-122"/>
              </a:rPr>
              <a:t>米</a:t>
            </a:r>
            <a:r>
              <a:rPr lang="zh-CN" altLang="en-US" sz="3600">
                <a:latin typeface="宋体" panose="02010600030101010101" pitchFamily="2" charset="-122"/>
              </a:rPr>
              <a:t>。</a:t>
            </a:r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66" name="云形标注 65"/>
          <p:cNvSpPr/>
          <p:nvPr/>
        </p:nvSpPr>
        <p:spPr>
          <a:xfrm>
            <a:off x="395288" y="3429000"/>
            <a:ext cx="3529012" cy="1103313"/>
          </a:xfrm>
          <a:prstGeom prst="cloudCallout">
            <a:avLst>
              <a:gd name="adj1" fmla="val -41126"/>
              <a:gd name="adj2" fmla="val 5979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latin typeface="华文新魏" charset="-122"/>
                <a:ea typeface="华文新魏" charset="-122"/>
              </a:rPr>
              <a:t>也可以先算甲乙两车</a:t>
            </a:r>
            <a:r>
              <a:rPr lang="en-US" altLang="zh-CN" dirty="0">
                <a:latin typeface="华文新魏" charset="-122"/>
                <a:ea typeface="华文新魏" charset="-122"/>
              </a:rPr>
              <a:t>1</a:t>
            </a:r>
            <a:r>
              <a:rPr lang="zh-CN" altLang="en-US" dirty="0">
                <a:latin typeface="华文新魏" charset="-122"/>
                <a:ea typeface="华文新魏" charset="-122"/>
              </a:rPr>
              <a:t>小时所走的路程</a:t>
            </a:r>
            <a:r>
              <a:rPr lang="en-US" altLang="zh-CN" dirty="0">
                <a:latin typeface="华文新魏" charset="-122"/>
                <a:ea typeface="华文新魏" charset="-122"/>
              </a:rPr>
              <a:t>,</a:t>
            </a:r>
            <a:r>
              <a:rPr lang="zh-CN" altLang="en-US" dirty="0">
                <a:latin typeface="华文新魏" charset="-122"/>
                <a:ea typeface="华文新魏" charset="-122"/>
              </a:rPr>
              <a:t>再算</a:t>
            </a:r>
            <a:r>
              <a:rPr lang="en-US" altLang="zh-CN" dirty="0">
                <a:latin typeface="华文新魏" charset="-122"/>
                <a:ea typeface="华文新魏" charset="-122"/>
              </a:rPr>
              <a:t>3</a:t>
            </a:r>
            <a:r>
              <a:rPr lang="zh-CN" altLang="en-US" dirty="0">
                <a:latin typeface="华文新魏" charset="-122"/>
                <a:ea typeface="华文新魏" charset="-122"/>
              </a:rPr>
              <a:t>小时所走的路程</a:t>
            </a:r>
            <a:r>
              <a:rPr lang="en-US" altLang="zh-CN" dirty="0">
                <a:latin typeface="华文新魏" charset="-122"/>
                <a:ea typeface="华文新魏" charset="-122"/>
              </a:rPr>
              <a:t>.</a:t>
            </a:r>
            <a:endParaRPr lang="zh-CN" altLang="en-US" dirty="0">
              <a:latin typeface="华文新魏" charset="-122"/>
              <a:ea typeface="华文新魏" charset="-122"/>
            </a:endParaRPr>
          </a:p>
        </p:txBody>
      </p:sp>
      <p:sp>
        <p:nvSpPr>
          <p:cNvPr id="50" name="云形标注 49"/>
          <p:cNvSpPr/>
          <p:nvPr/>
        </p:nvSpPr>
        <p:spPr>
          <a:xfrm>
            <a:off x="4211638" y="836613"/>
            <a:ext cx="2232025" cy="647700"/>
          </a:xfrm>
          <a:prstGeom prst="cloudCallout">
            <a:avLst>
              <a:gd name="adj1" fmla="val 57806"/>
              <a:gd name="adj2" fmla="val 4843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华文新魏" charset="-122"/>
                <a:ea typeface="华文新魏" charset="-122"/>
              </a:rPr>
              <a:t>画线段图</a:t>
            </a:r>
            <a:endParaRPr lang="zh-CN" altLang="en-US" sz="2400" dirty="0">
              <a:latin typeface="华文新魏" charset="-122"/>
              <a:ea typeface="华文新魏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66" grpId="0" animBg="1"/>
      <p:bldP spid="50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PP_MARK_KEY" val="5e1bd90b-7538-4d77-85f7-1d34d6ea244e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WPS 演示</Application>
  <PresentationFormat>全屏显示(4:3)</PresentationFormat>
  <Paragraphs>137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Calibri</vt:lpstr>
      <vt:lpstr>华文新魏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2023-02-07T03:49:18Z</dcterms:created>
  <dcterms:modified xsi:type="dcterms:W3CDTF">2023-02-07T03:49:18Z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E1DA586C1FAC48D8921868D90101D950</vt:lpwstr>
  </property>
</Properties>
</file>