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3" r:id="rId3"/>
    <p:sldId id="274" r:id="rId4"/>
    <p:sldId id="263" r:id="rId6"/>
    <p:sldId id="295" r:id="rId7"/>
    <p:sldId id="277" r:id="rId8"/>
    <p:sldId id="278" r:id="rId9"/>
    <p:sldId id="258" r:id="rId10"/>
    <p:sldId id="269" r:id="rId11"/>
    <p:sldId id="259" r:id="rId12"/>
    <p:sldId id="294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14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7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7121AF4A-D8FB-42C1-8C6F-154DC629DC1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4542F2F-712C-4AB0-B501-E688661A745A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B8CCAC1-3179-4CF7-A965-3248A9ACF2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23AC633-8521-4901-895A-A82E0BF137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97DD58E-B86D-41B4-8EB0-331046CF5B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89617C9-4477-4E19-8D62-8C67492983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CED565E-0CD7-4B2D-B4AE-0D81327517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CCD62D-3F8D-4103-A509-B0D73FF8E0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8B5C5B2-95E8-458F-815D-326412EDDD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636663-86F4-48D4-84F4-095A6E1434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E55A50D-A658-4763-BE5C-7C5B5C90AF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963533F-FB5C-4205-8A37-3EA1BBC9E8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398FFBB-6139-4EE1-99EC-9762710FD3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A791D3-B3B8-49F6-855A-DA6357A9D4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641119E-3CCE-4676-88F7-F9C1DA4A85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E179B9D-C45C-4CEF-ABAD-79796B8435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E44551E-182D-451C-860B-C6718452C0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753944F-2F1C-4309-B812-518F82B92F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0518A06-54E9-4CAA-912D-3F7A18EA4C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E56B319-BA9B-43BE-8FB4-E008493B6C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8448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8D47286-B4CA-4561-B6A5-21170C7486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B0BA31F-CA9E-42B4-A249-3899F04637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6.xml"/><Relationship Id="rId25" Type="http://schemas.openxmlformats.org/officeDocument/2006/relationships/tags" Target="../tags/tag65.xml"/><Relationship Id="rId24" Type="http://schemas.openxmlformats.org/officeDocument/2006/relationships/tags" Target="../tags/tag64.xml"/><Relationship Id="rId23" Type="http://schemas.openxmlformats.org/officeDocument/2006/relationships/tags" Target="../tags/tag63.xml"/><Relationship Id="rId22" Type="http://schemas.openxmlformats.org/officeDocument/2006/relationships/tags" Target="../tags/tag62.xml"/><Relationship Id="rId21" Type="http://schemas.openxmlformats.org/officeDocument/2006/relationships/tags" Target="../tags/tag6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1"/>
            </p:custDataLst>
          </p:nvPr>
        </p:nvSpPr>
        <p:spPr bwMode="auto">
          <a:xfrm>
            <a:off x="455613" y="608013"/>
            <a:ext cx="82280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2"/>
            </p:custDataLst>
          </p:nvPr>
        </p:nvSpPr>
        <p:spPr bwMode="auto">
          <a:xfrm>
            <a:off x="455613" y="1516063"/>
            <a:ext cx="8228012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00">
                <a:solidFill>
                  <a:srgbClr val="898989"/>
                </a:solidFill>
                <a:ea typeface="微软雅黑" panose="020B0503020204020204" charset="-122"/>
              </a:defRPr>
            </a:lvl1pPr>
          </a:lstStyle>
          <a:p>
            <a:fld id="{A7362D86-03D3-4C47-AF77-361C756E3B36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hyperlink" Target="http://www.xkb1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单圆角矩形 6"/>
          <p:cNvSpPr/>
          <p:nvPr/>
        </p:nvSpPr>
        <p:spPr>
          <a:xfrm>
            <a:off x="0" y="1325835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251075" y="2024335"/>
            <a:ext cx="5816600" cy="22225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-10721" y="2276872"/>
            <a:ext cx="9155113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解 决</a:t>
            </a:r>
            <a:r>
              <a:rPr lang="en-US" altLang="zh-CN" sz="4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问 题</a:t>
            </a:r>
            <a:endParaRPr lang="en-US" altLang="zh-CN" sz="4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-11113" y="1398860"/>
            <a:ext cx="8078788" cy="661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二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单元   </a:t>
            </a:r>
            <a:r>
              <a:rPr lang="zh-CN" altLang="en-US" sz="35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乘除法的关系和乘法运算律</a:t>
            </a:r>
            <a:endParaRPr lang="zh-CN" altLang="en-US" sz="35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10"/>
          <p:cNvGrpSpPr/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charset="-122"/>
                  <a:ea typeface="华文新魏" charset="-122"/>
                  <a:cs typeface="黑体" panose="02010609060101010101" pitchFamily="49" charset="-122"/>
                </a:rPr>
                <a:t>学习目标</a:t>
              </a:r>
              <a:endParaRPr lang="zh-CN" altLang="en-US" sz="3000" b="1" dirty="0">
                <a:latin typeface="华文新魏" charset="-122"/>
                <a:ea typeface="华文新魏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5800" y="2347913"/>
            <a:ext cx="7488238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500" dirty="0">
                <a:latin typeface="宋体" panose="02010600030101010101" pitchFamily="2" charset="-122"/>
              </a:rPr>
              <a:t> </a:t>
            </a:r>
            <a:r>
              <a:rPr lang="en-US" altLang="zh-CN" sz="2500" dirty="0">
                <a:latin typeface="宋体" panose="02010600030101010101" pitchFamily="2" charset="-122"/>
              </a:rPr>
              <a:t>1.</a:t>
            </a:r>
            <a:r>
              <a:rPr lang="zh-CN" altLang="zh-CN" sz="2500" dirty="0">
                <a:latin typeface="宋体" panose="02010600030101010101" pitchFamily="2" charset="-122"/>
              </a:rPr>
              <a:t>进一步体会具有相遇问题特征的数学问题在实际工作中的应用。</a:t>
            </a:r>
            <a:endParaRPr lang="zh-CN" altLang="zh-CN" sz="2500" dirty="0">
              <a:latin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5800" y="4221163"/>
            <a:ext cx="7200900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dirty="0">
                <a:latin typeface="宋体" panose="02010600030101010101" pitchFamily="2" charset="-122"/>
              </a:rPr>
              <a:t>⒉</a:t>
            </a:r>
            <a:r>
              <a:rPr lang="zh-CN" altLang="zh-CN" sz="2500" dirty="0">
                <a:latin typeface="宋体" panose="02010600030101010101" pitchFamily="2" charset="-122"/>
              </a:rPr>
              <a:t>体会解决问题策略的多样性。</a:t>
            </a:r>
            <a:r>
              <a:rPr lang="zh-CN" altLang="en-US" sz="2500" dirty="0">
                <a:latin typeface="宋体" panose="02010600030101010101" pitchFamily="2" charset="-122"/>
              </a:rPr>
              <a:t>培养灵活运用所学知识解决实际问题的能力。</a:t>
            </a:r>
            <a:endParaRPr lang="zh-CN" altLang="en-US" sz="25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0525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charset="-122"/>
                <a:ea typeface="华文新魏" charset="-122"/>
                <a:cs typeface="黑体" panose="02010609060101010101" pitchFamily="49" charset="-122"/>
              </a:rPr>
              <a:t>复习导入</a:t>
            </a:r>
            <a:endParaRPr lang="zh-CN" altLang="en-US" sz="3000" b="1" dirty="0">
              <a:latin typeface="华文新魏" charset="-122"/>
              <a:ea typeface="华文新魏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7081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47" name="TextBox 8"/>
          <p:cNvSpPr txBox="1">
            <a:spLocks noChangeArrowheads="1"/>
          </p:cNvSpPr>
          <p:nvPr/>
        </p:nvSpPr>
        <p:spPr bwMode="auto">
          <a:xfrm>
            <a:off x="755650" y="2062163"/>
            <a:ext cx="77041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       </a:t>
            </a:r>
            <a:r>
              <a:rPr lang="zh-CN" altLang="zh-CN" sz="2400" dirty="0">
                <a:latin typeface="宋体" panose="02010600030101010101" pitchFamily="2" charset="-122"/>
              </a:rPr>
              <a:t>甲、乙两队</a:t>
            </a:r>
            <a:r>
              <a:rPr lang="zh-CN" altLang="en-US" sz="2400" dirty="0">
                <a:latin typeface="宋体" panose="02010600030101010101" pitchFamily="2" charset="-122"/>
              </a:rPr>
              <a:t>合作修复一条公</a:t>
            </a:r>
            <a:r>
              <a:rPr lang="zh-CN" altLang="zh-CN" sz="2400" dirty="0">
                <a:latin typeface="宋体" panose="02010600030101010101" pitchFamily="2" charset="-122"/>
              </a:rPr>
              <a:t>路</a:t>
            </a:r>
            <a:r>
              <a:rPr lang="zh-CN" altLang="en-US" sz="2400" dirty="0">
                <a:latin typeface="宋体" panose="02010600030101010101" pitchFamily="2" charset="-122"/>
              </a:rPr>
              <a:t>，从</a:t>
            </a:r>
            <a:r>
              <a:rPr lang="zh-CN" altLang="zh-CN" sz="2400" dirty="0">
                <a:latin typeface="宋体" panose="02010600030101010101" pitchFamily="2" charset="-122"/>
              </a:rPr>
              <a:t>A、B两端同时开工，</a:t>
            </a:r>
            <a:r>
              <a:rPr lang="zh-CN" altLang="en-US" sz="2400" dirty="0">
                <a:latin typeface="宋体" panose="02010600030101010101" pitchFamily="2" charset="-122"/>
              </a:rPr>
              <a:t>甲队每天修</a:t>
            </a:r>
            <a:r>
              <a:rPr lang="en-US" altLang="zh-CN" sz="2400" dirty="0">
                <a:latin typeface="宋体" panose="02010600030101010101" pitchFamily="2" charset="-122"/>
              </a:rPr>
              <a:t>45</a:t>
            </a:r>
            <a:r>
              <a:rPr lang="zh-CN" altLang="en-US" sz="2400" dirty="0">
                <a:latin typeface="宋体" panose="02010600030101010101" pitchFamily="2" charset="-122"/>
              </a:rPr>
              <a:t>米，乙队每天修</a:t>
            </a:r>
            <a:r>
              <a:rPr lang="en-US" altLang="zh-CN" sz="2400" dirty="0">
                <a:latin typeface="宋体" panose="02010600030101010101" pitchFamily="2" charset="-122"/>
              </a:rPr>
              <a:t>40</a:t>
            </a:r>
            <a:r>
              <a:rPr lang="zh-CN" altLang="en-US" sz="2400" dirty="0">
                <a:latin typeface="宋体" panose="02010600030101010101" pitchFamily="2" charset="-122"/>
              </a:rPr>
              <a:t>米，</a:t>
            </a:r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</a:rPr>
              <a:t>天</a:t>
            </a:r>
            <a:r>
              <a:rPr lang="zh-CN" altLang="zh-CN" sz="2400" dirty="0">
                <a:latin typeface="宋体" panose="02010600030101010101" pitchFamily="2" charset="-122"/>
              </a:rPr>
              <a:t>修</a:t>
            </a:r>
            <a:r>
              <a:rPr lang="zh-CN" altLang="en-US" sz="2400" dirty="0">
                <a:latin typeface="宋体" panose="02010600030101010101" pitchFamily="2" charset="-122"/>
              </a:rPr>
              <a:t>复</a:t>
            </a:r>
            <a:r>
              <a:rPr lang="zh-CN" altLang="zh-CN" sz="2400" dirty="0">
                <a:latin typeface="宋体" panose="02010600030101010101" pitchFamily="2" charset="-122"/>
              </a:rPr>
              <a:t>这段路</a:t>
            </a:r>
            <a:r>
              <a:rPr lang="zh-CN" altLang="en-US" sz="2400" dirty="0">
                <a:latin typeface="宋体" panose="02010600030101010101" pitchFamily="2" charset="-122"/>
              </a:rPr>
              <a:t>。</a:t>
            </a:r>
            <a:r>
              <a:rPr lang="zh-CN" altLang="zh-CN" sz="2400" dirty="0">
                <a:latin typeface="宋体" panose="02010600030101010101" pitchFamily="2" charset="-122"/>
              </a:rPr>
              <a:t>这段路</a:t>
            </a:r>
            <a:r>
              <a:rPr lang="zh-CN" altLang="en-US" sz="2400" dirty="0">
                <a:latin typeface="宋体" panose="02010600030101010101" pitchFamily="2" charset="-122"/>
              </a:rPr>
              <a:t>长</a:t>
            </a:r>
            <a:r>
              <a:rPr lang="zh-CN" altLang="zh-CN" sz="2400" dirty="0">
                <a:latin typeface="宋体" panose="02010600030101010101" pitchFamily="2" charset="-122"/>
              </a:rPr>
              <a:t>多少米？</a:t>
            </a:r>
            <a:endParaRPr lang="zh-CN" altLang="zh-CN" sz="2400" dirty="0">
              <a:latin typeface="宋体" panose="0201060003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71775" y="3933825"/>
            <a:ext cx="2952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</a:rPr>
              <a:t>45+40</a:t>
            </a:r>
            <a:r>
              <a:rPr lang="zh-CN" altLang="en-US" sz="2800" dirty="0">
                <a:latin typeface="宋体" panose="02010600030101010101" pitchFamily="2" charset="-122"/>
              </a:rPr>
              <a:t>）</a:t>
            </a:r>
            <a:r>
              <a:rPr lang="en-US" altLang="zh-CN" sz="2800" dirty="0">
                <a:latin typeface="宋体" panose="02010600030101010101" pitchFamily="2" charset="-122"/>
              </a:rPr>
              <a:t>×6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51050" y="3357563"/>
            <a:ext cx="51133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工作效率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工作时间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工作总量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55875" y="4365625"/>
            <a:ext cx="2952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</a:rPr>
              <a:t>=85×6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55875" y="4868863"/>
            <a:ext cx="2952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</a:rPr>
              <a:t>=510</a:t>
            </a:r>
            <a:r>
              <a:rPr lang="zh-CN" altLang="en-US" sz="2800" dirty="0">
                <a:latin typeface="宋体" panose="02010600030101010101" pitchFamily="2" charset="-122"/>
              </a:rPr>
              <a:t>（米）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68538" y="5516563"/>
            <a:ext cx="417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</a:rPr>
              <a:t>答：这段路长</a:t>
            </a:r>
            <a:r>
              <a:rPr lang="en-US" altLang="zh-CN" sz="2800" dirty="0">
                <a:latin typeface="宋体" panose="02010600030101010101" pitchFamily="2" charset="-122"/>
              </a:rPr>
              <a:t>510</a:t>
            </a:r>
            <a:r>
              <a:rPr lang="zh-CN" altLang="en-US" sz="2800" dirty="0">
                <a:latin typeface="宋体" panose="02010600030101010101" pitchFamily="2" charset="-122"/>
              </a:rPr>
              <a:t>米。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3"/>
          <p:cNvSpPr txBox="1">
            <a:spLocks noChangeArrowheads="1"/>
          </p:cNvSpPr>
          <p:nvPr/>
        </p:nvSpPr>
        <p:spPr bwMode="auto">
          <a:xfrm>
            <a:off x="514350" y="647700"/>
            <a:ext cx="79454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/>
              <a:t>甲、乙两个工程队修复一段</a:t>
            </a:r>
            <a:r>
              <a:rPr lang="en-US" altLang="zh-CN" sz="2500"/>
              <a:t>510m</a:t>
            </a:r>
            <a:r>
              <a:rPr lang="zh-CN" altLang="en-US" sz="2500"/>
              <a:t>长的公路，两队同时各从一端开工。</a:t>
            </a:r>
            <a:r>
              <a:rPr lang="en-US" altLang="zh-CN" sz="2500"/>
              <a:t>8</a:t>
            </a:r>
            <a:r>
              <a:rPr lang="zh-CN" altLang="en-US" sz="2500"/>
              <a:t>天能否修复这段公路？</a:t>
            </a:r>
            <a:endParaRPr lang="zh-CN" altLang="en-US" sz="2500"/>
          </a:p>
        </p:txBody>
      </p:sp>
      <p:pic>
        <p:nvPicPr>
          <p:cNvPr id="7170" name="图片 4" descr="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0363" y="1430338"/>
            <a:ext cx="8099425" cy="4835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67013" y="4735513"/>
            <a:ext cx="398462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500">
                <a:solidFill>
                  <a:srgbClr val="FF0000"/>
                </a:solidFill>
              </a:rPr>
              <a:t>  510</a:t>
            </a:r>
            <a:r>
              <a:rPr lang="zh-CN" altLang="en-US" sz="2500">
                <a:solidFill>
                  <a:srgbClr val="FF0000"/>
                </a:solidFill>
              </a:rPr>
              <a:t>÷（</a:t>
            </a:r>
            <a:r>
              <a:rPr lang="en-US" altLang="zh-CN" sz="2500">
                <a:solidFill>
                  <a:srgbClr val="FF0000"/>
                </a:solidFill>
              </a:rPr>
              <a:t>45+40</a:t>
            </a:r>
            <a:r>
              <a:rPr lang="zh-CN" altLang="en-US" sz="2500">
                <a:solidFill>
                  <a:srgbClr val="FF0000"/>
                </a:solidFill>
              </a:rPr>
              <a:t>）</a:t>
            </a:r>
            <a:endParaRPr lang="zh-CN" altLang="en-US" sz="2500">
              <a:solidFill>
                <a:srgbClr val="FF0000"/>
              </a:solidFill>
            </a:endParaRPr>
          </a:p>
          <a:p>
            <a:r>
              <a:rPr lang="en-US" altLang="zh-CN" sz="2500">
                <a:solidFill>
                  <a:srgbClr val="FF0000"/>
                </a:solidFill>
              </a:rPr>
              <a:t>=510</a:t>
            </a:r>
            <a:r>
              <a:rPr lang="zh-CN" altLang="en-US" sz="2500">
                <a:solidFill>
                  <a:srgbClr val="FF0000"/>
                </a:solidFill>
              </a:rPr>
              <a:t>÷</a:t>
            </a:r>
            <a:r>
              <a:rPr lang="en-US" altLang="zh-CN" sz="2500">
                <a:solidFill>
                  <a:srgbClr val="FF0000"/>
                </a:solidFill>
              </a:rPr>
              <a:t>85</a:t>
            </a:r>
            <a:endParaRPr lang="en-US" altLang="zh-CN" sz="2500">
              <a:solidFill>
                <a:srgbClr val="FF0000"/>
              </a:solidFill>
            </a:endParaRPr>
          </a:p>
          <a:p>
            <a:r>
              <a:rPr lang="en-US" altLang="zh-CN" sz="2500">
                <a:solidFill>
                  <a:srgbClr val="FF0000"/>
                </a:solidFill>
              </a:rPr>
              <a:t>=6</a:t>
            </a:r>
            <a:r>
              <a:rPr lang="zh-CN" altLang="en-US" sz="2500">
                <a:solidFill>
                  <a:srgbClr val="FF0000"/>
                </a:solidFill>
              </a:rPr>
              <a:t>（天）</a:t>
            </a:r>
            <a:endParaRPr lang="zh-CN" altLang="en-US" sz="2500">
              <a:solidFill>
                <a:srgbClr val="FF0000"/>
              </a:solidFill>
            </a:endParaRPr>
          </a:p>
          <a:p>
            <a:r>
              <a:rPr lang="zh-CN" altLang="en-US" sz="2500">
                <a:solidFill>
                  <a:srgbClr val="FF0000"/>
                </a:solidFill>
              </a:rPr>
              <a:t>答：</a:t>
            </a:r>
            <a:r>
              <a:rPr lang="en-US" altLang="zh-CN" sz="2500">
                <a:solidFill>
                  <a:srgbClr val="FF0000"/>
                </a:solidFill>
              </a:rPr>
              <a:t>8</a:t>
            </a:r>
            <a:r>
              <a:rPr lang="zh-CN" altLang="en-US" sz="2500">
                <a:solidFill>
                  <a:srgbClr val="FF0000"/>
                </a:solidFill>
              </a:rPr>
              <a:t>天能修复这条公路。</a:t>
            </a:r>
            <a:endParaRPr lang="zh-CN" altLang="en-US" sz="25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云形标注 10"/>
          <p:cNvSpPr/>
          <p:nvPr/>
        </p:nvSpPr>
        <p:spPr>
          <a:xfrm>
            <a:off x="1476375" y="1181100"/>
            <a:ext cx="5400675" cy="863600"/>
          </a:xfrm>
          <a:prstGeom prst="cloudCallout">
            <a:avLst>
              <a:gd name="adj1" fmla="val 55310"/>
              <a:gd name="adj2" fmla="val 3767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+mn-ea"/>
              </a:rPr>
              <a:t>可以先算出两队合修这条公路，需要多少天？再判断。</a:t>
            </a:r>
            <a:endParaRPr lang="zh-CN" altLang="en-US" sz="2000" dirty="0">
              <a:latin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87450" y="2709863"/>
            <a:ext cx="6121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工作时间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工作总量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÷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工作效率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260475" y="3575050"/>
            <a:ext cx="4895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               510÷(45+40)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4572000" y="3430588"/>
            <a:ext cx="3786188" cy="663575"/>
            <a:chOff x="4788024" y="3789040"/>
            <a:chExt cx="3785817" cy="663635"/>
          </a:xfrm>
        </p:grpSpPr>
        <p:sp>
          <p:nvSpPr>
            <p:cNvPr id="23" name="线形标注 2(带边框和强调线) 22"/>
            <p:cNvSpPr/>
            <p:nvPr/>
          </p:nvSpPr>
          <p:spPr>
            <a:xfrm>
              <a:off x="6875382" y="3789040"/>
              <a:ext cx="1698459" cy="576314"/>
            </a:xfrm>
            <a:prstGeom prst="accentBorderCallout2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latin typeface="+mn-ea"/>
                </a:rPr>
                <a:t>算的是什么？</a:t>
              </a:r>
              <a:endParaRPr lang="zh-CN" altLang="en-US" dirty="0">
                <a:latin typeface="+mn-ea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4788024" y="4452675"/>
              <a:ext cx="1368291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87450" y="4149725"/>
            <a:ext cx="4897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              =510÷85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187450" y="4718050"/>
            <a:ext cx="4897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              =6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（天）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-215900" y="5230813"/>
            <a:ext cx="4895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charset="-122"/>
                <a:ea typeface="华文新魏" charset="-122"/>
              </a:rPr>
              <a:t> </a:t>
            </a:r>
            <a:endParaRPr lang="zh-CN" altLang="en-US" sz="3200">
              <a:latin typeface="华文新魏" charset="-122"/>
              <a:ea typeface="华文新魏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032250" y="4725988"/>
            <a:ext cx="4895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           8 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天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157277" y="4791392"/>
            <a:ext cx="431800" cy="4318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&lt;</a:t>
            </a:r>
            <a:endParaRPr lang="en-US" altLang="zh-CN" sz="40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993900" y="5222875"/>
            <a:ext cx="4883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</a:rPr>
              <a:t>答：</a:t>
            </a:r>
            <a:r>
              <a:rPr lang="en-US" altLang="zh-CN" sz="2800">
                <a:latin typeface="宋体" panose="02010600030101010101" pitchFamily="2" charset="-122"/>
              </a:rPr>
              <a:t>8</a:t>
            </a:r>
            <a:r>
              <a:rPr lang="zh-CN" altLang="en-US" sz="2800">
                <a:latin typeface="宋体" panose="02010600030101010101" pitchFamily="2" charset="-122"/>
              </a:rPr>
              <a:t>天能修复这条公路。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/>
      <p:bldP spid="22" grpId="0"/>
      <p:bldP spid="27" grpId="0"/>
      <p:bldP spid="28" grpId="0"/>
      <p:bldP spid="29" grpId="0"/>
      <p:bldP spid="30" grpId="0"/>
      <p:bldP spid="31" grpId="0" bldLvl="0" animBg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03350" y="2422525"/>
            <a:ext cx="6121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工作总量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工作效率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工作时间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189038" y="3503613"/>
            <a:ext cx="4895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                 (45+40) ×8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组合 25"/>
          <p:cNvGrpSpPr/>
          <p:nvPr/>
        </p:nvGrpSpPr>
        <p:grpSpPr bwMode="auto">
          <a:xfrm>
            <a:off x="1001713" y="3286125"/>
            <a:ext cx="3930650" cy="792163"/>
            <a:chOff x="1001594" y="3645024"/>
            <a:chExt cx="3930446" cy="792088"/>
          </a:xfrm>
        </p:grpSpPr>
        <p:sp>
          <p:nvSpPr>
            <p:cNvPr id="23" name="线形标注 2(带边框和强调线) 22"/>
            <p:cNvSpPr/>
            <p:nvPr/>
          </p:nvSpPr>
          <p:spPr>
            <a:xfrm flipH="1">
              <a:off x="1001594" y="3645024"/>
              <a:ext cx="1625516" cy="576208"/>
            </a:xfrm>
            <a:prstGeom prst="accent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36016"/>
                <a:gd name="adj6" fmla="val -67244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dirty="0">
                  <a:latin typeface="+mn-ea"/>
                </a:rPr>
                <a:t>算的是什么？</a:t>
              </a:r>
              <a:endParaRPr lang="zh-CN" altLang="en-US" dirty="0">
                <a:latin typeface="+mn-ea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563686" y="4437112"/>
              <a:ext cx="1368354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311275" y="4400550"/>
            <a:ext cx="4897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=85×8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403350" y="4718050"/>
            <a:ext cx="53070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              680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224" name="TextBox 28"/>
          <p:cNvSpPr txBox="1">
            <a:spLocks noChangeArrowheads="1"/>
          </p:cNvSpPr>
          <p:nvPr/>
        </p:nvSpPr>
        <p:spPr bwMode="auto">
          <a:xfrm>
            <a:off x="0" y="5589588"/>
            <a:ext cx="4895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charset="-122"/>
                <a:ea typeface="华文新魏" charset="-122"/>
              </a:rPr>
              <a:t> </a:t>
            </a:r>
            <a:endParaRPr lang="zh-CN" altLang="en-US" sz="3200">
              <a:latin typeface="华文新魏" charset="-122"/>
              <a:ea typeface="华文新魏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6513" y="4718050"/>
            <a:ext cx="48958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   =680 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（米） 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510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498975" y="4795838"/>
            <a:ext cx="433388" cy="43180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endParaRPr lang="en-US" altLang="zh-CN" sz="4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979613" y="5518150"/>
            <a:ext cx="48958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</a:rPr>
              <a:t>答：</a:t>
            </a:r>
            <a:r>
              <a:rPr lang="en-US" altLang="zh-CN" sz="2800">
                <a:latin typeface="宋体" panose="02010600030101010101" pitchFamily="2" charset="-122"/>
              </a:rPr>
              <a:t>8</a:t>
            </a:r>
            <a:r>
              <a:rPr lang="zh-CN" altLang="en-US" sz="2800">
                <a:latin typeface="宋体" panose="02010600030101010101" pitchFamily="2" charset="-122"/>
              </a:rPr>
              <a:t>天能修复这条公路。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1476375" y="1181100"/>
            <a:ext cx="5400675" cy="863600"/>
          </a:xfrm>
          <a:prstGeom prst="cloudCallout">
            <a:avLst>
              <a:gd name="adj1" fmla="val 55310"/>
              <a:gd name="adj2" fmla="val 3767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+mn-ea"/>
              </a:rPr>
              <a:t>也可以先算出两队</a:t>
            </a:r>
            <a:r>
              <a:rPr lang="en-US" altLang="zh-CN" sz="2000" dirty="0">
                <a:latin typeface="+mn-ea"/>
              </a:rPr>
              <a:t>8</a:t>
            </a:r>
            <a:r>
              <a:rPr lang="zh-CN" altLang="en-US" sz="2000" dirty="0">
                <a:latin typeface="+mn-ea"/>
              </a:rPr>
              <a:t>天能修复多少米？再判断。</a:t>
            </a:r>
            <a:endParaRPr lang="zh-CN" altLang="en-US" sz="20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7" grpId="0"/>
      <p:bldP spid="28" grpId="0"/>
      <p:bldP spid="30" grpId="0"/>
      <p:bldP spid="31" grpId="0" bldLvl="0" animBg="1"/>
      <p:bldP spid="32" grpId="0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6"/>
          <p:cNvSpPr txBox="1">
            <a:spLocks noChangeArrowheads="1"/>
          </p:cNvSpPr>
          <p:nvPr/>
        </p:nvSpPr>
        <p:spPr bwMode="auto">
          <a:xfrm>
            <a:off x="755650" y="1055688"/>
            <a:ext cx="17287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</a:rPr>
              <a:t>算一算：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10242" name="TextBox 7"/>
          <p:cNvSpPr txBox="1">
            <a:spLocks noChangeArrowheads="1"/>
          </p:cNvSpPr>
          <p:nvPr/>
        </p:nvSpPr>
        <p:spPr bwMode="auto">
          <a:xfrm>
            <a:off x="755650" y="1704975"/>
            <a:ext cx="78533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</a:rPr>
              <a:t>修复完这段公路时，甲队比乙队多修了多少米？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" name="云形标注 9"/>
          <p:cNvSpPr/>
          <p:nvPr/>
        </p:nvSpPr>
        <p:spPr>
          <a:xfrm>
            <a:off x="1260475" y="2428875"/>
            <a:ext cx="5748338" cy="930275"/>
          </a:xfrm>
          <a:prstGeom prst="cloudCallout">
            <a:avLst>
              <a:gd name="adj1" fmla="val -49205"/>
              <a:gd name="adj2" fmla="val 4943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+mn-ea"/>
              </a:rPr>
              <a:t>可以先算出两队各修了多少米，再比较。</a:t>
            </a:r>
            <a:endParaRPr lang="zh-CN" altLang="en-US" sz="2000" dirty="0">
              <a:latin typeface="+mn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55875" y="3646488"/>
            <a:ext cx="2808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45×6-40 ×6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39975" y="4213225"/>
            <a:ext cx="2808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=270-240 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339975" y="4718050"/>
            <a:ext cx="2808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=30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（米）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71550" y="5373688"/>
            <a:ext cx="6408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答：甲队比乙队多修了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30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米。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2"/>
          <p:cNvSpPr txBox="1">
            <a:spLocks noChangeArrowheads="1"/>
          </p:cNvSpPr>
          <p:nvPr/>
        </p:nvSpPr>
        <p:spPr bwMode="auto">
          <a:xfrm>
            <a:off x="517525" y="1041400"/>
            <a:ext cx="80867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500" dirty="0"/>
              <a:t>3.</a:t>
            </a:r>
            <a:r>
              <a:rPr lang="zh-CN" altLang="en-US" sz="2500" dirty="0"/>
              <a:t>小剧院共有甲票座位</a:t>
            </a:r>
            <a:r>
              <a:rPr lang="en-US" altLang="zh-CN" sz="2500" dirty="0"/>
              <a:t>50</a:t>
            </a:r>
            <a:r>
              <a:rPr lang="zh-CN" altLang="en-US" sz="2500" dirty="0"/>
              <a:t>个，乙票座位</a:t>
            </a:r>
            <a:r>
              <a:rPr lang="en-US" altLang="zh-CN" sz="2500" dirty="0"/>
              <a:t>100</a:t>
            </a:r>
            <a:r>
              <a:rPr lang="zh-CN" altLang="en-US" sz="2500" dirty="0"/>
              <a:t>个。本场票房收入为</a:t>
            </a:r>
            <a:r>
              <a:rPr lang="en-US" altLang="zh-CN" sz="2500" dirty="0"/>
              <a:t>2300</a:t>
            </a:r>
            <a:r>
              <a:rPr lang="zh-CN" altLang="en-US" sz="2500" dirty="0"/>
              <a:t>元。本场观众最少有多少人？</a:t>
            </a:r>
            <a:endParaRPr lang="zh-CN" altLang="en-US" sz="2500" dirty="0"/>
          </a:p>
        </p:txBody>
      </p:sp>
      <p:pic>
        <p:nvPicPr>
          <p:cNvPr id="11266" name="图片 3" descr="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6025" y="2114550"/>
            <a:ext cx="5695950" cy="2362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3550" y="4435475"/>
            <a:ext cx="6918325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FF0000"/>
                </a:solidFill>
              </a:rPr>
              <a:t>乙票卖的张数：（</a:t>
            </a:r>
            <a:r>
              <a:rPr lang="en-US" altLang="zh-CN" sz="2500" dirty="0">
                <a:solidFill>
                  <a:srgbClr val="FF0000"/>
                </a:solidFill>
              </a:rPr>
              <a:t>2300-30</a:t>
            </a:r>
            <a:r>
              <a:rPr lang="zh-CN" altLang="en-US" sz="2500" dirty="0">
                <a:solidFill>
                  <a:srgbClr val="FF0000"/>
                </a:solidFill>
              </a:rPr>
              <a:t>×</a:t>
            </a:r>
            <a:r>
              <a:rPr lang="en-US" altLang="zh-CN" sz="2500" dirty="0">
                <a:solidFill>
                  <a:srgbClr val="FF0000"/>
                </a:solidFill>
              </a:rPr>
              <a:t>50</a:t>
            </a:r>
            <a:r>
              <a:rPr lang="zh-CN" altLang="en-US" sz="2500" dirty="0">
                <a:solidFill>
                  <a:srgbClr val="FF0000"/>
                </a:solidFill>
              </a:rPr>
              <a:t>）÷</a:t>
            </a:r>
            <a:r>
              <a:rPr lang="en-US" altLang="zh-CN" sz="2500" dirty="0">
                <a:solidFill>
                  <a:srgbClr val="FF0000"/>
                </a:solidFill>
              </a:rPr>
              <a:t>10=80</a:t>
            </a:r>
            <a:r>
              <a:rPr lang="zh-CN" altLang="en-US" sz="2500" dirty="0">
                <a:solidFill>
                  <a:srgbClr val="FF0000"/>
                </a:solidFill>
              </a:rPr>
              <a:t>（张）</a:t>
            </a:r>
            <a:endParaRPr lang="zh-CN" altLang="en-US" sz="25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FF0000"/>
                </a:solidFill>
              </a:rPr>
              <a:t>观众最少有：</a:t>
            </a:r>
            <a:r>
              <a:rPr lang="en-US" altLang="zh-CN" sz="2500" dirty="0">
                <a:solidFill>
                  <a:srgbClr val="FF0000"/>
                </a:solidFill>
              </a:rPr>
              <a:t>50+80=130</a:t>
            </a:r>
            <a:r>
              <a:rPr lang="zh-CN" altLang="en-US" sz="2500" dirty="0">
                <a:solidFill>
                  <a:srgbClr val="FF0000"/>
                </a:solidFill>
              </a:rPr>
              <a:t>（人）</a:t>
            </a:r>
            <a:endParaRPr lang="zh-CN" altLang="en-US" sz="25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FF0000"/>
                </a:solidFill>
              </a:rPr>
              <a:t>答：本场观众最少有</a:t>
            </a:r>
            <a:r>
              <a:rPr lang="en-US" altLang="zh-CN" sz="2500" dirty="0">
                <a:solidFill>
                  <a:srgbClr val="FF0000"/>
                </a:solidFill>
              </a:rPr>
              <a:t>130</a:t>
            </a:r>
            <a:r>
              <a:rPr lang="zh-CN" altLang="en-US" sz="2500" dirty="0">
                <a:solidFill>
                  <a:srgbClr val="FF0000"/>
                </a:solidFill>
              </a:rPr>
              <a:t>人。</a:t>
            </a:r>
            <a:endParaRPr lang="zh-CN" altLang="en-US" sz="2500" dirty="0">
              <a:solidFill>
                <a:srgbClr val="FF0000"/>
              </a:solidFill>
            </a:endParaRPr>
          </a:p>
        </p:txBody>
      </p:sp>
      <p:pic>
        <p:nvPicPr>
          <p:cNvPr id="8" name="图片 7" descr="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5" y="5143500"/>
            <a:ext cx="3863975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8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28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69862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charset="-122"/>
                <a:ea typeface="华文新魏" charset="-122"/>
                <a:cs typeface="黑体" panose="02010609060101010101" pitchFamily="49" charset="-122"/>
              </a:rPr>
              <a:t>课堂小结</a:t>
            </a:r>
            <a:endParaRPr lang="zh-CN" altLang="en-US" sz="3000" b="1" dirty="0">
              <a:latin typeface="华文新魏" charset="-122"/>
              <a:ea typeface="华文新魏" charset="-122"/>
              <a:cs typeface="黑体" panose="02010609060101010101" pitchFamily="49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22748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250825" y="2819247"/>
            <a:ext cx="856932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500" dirty="0">
                <a:latin typeface="宋体" panose="02010600030101010101" pitchFamily="2" charset="-122"/>
              </a:rPr>
              <a:t>   </a:t>
            </a:r>
            <a:r>
              <a:rPr lang="zh-CN" altLang="en-US" sz="2500" dirty="0" smtClean="0">
                <a:latin typeface="宋体" panose="02010600030101010101" pitchFamily="2" charset="-122"/>
              </a:rPr>
              <a:t>对</a:t>
            </a:r>
            <a:r>
              <a:rPr lang="zh-CN" altLang="en-US" sz="2500" dirty="0">
                <a:latin typeface="宋体" panose="02010600030101010101" pitchFamily="2" charset="-122"/>
              </a:rPr>
              <a:t>一个问题的解决，有时不止有</a:t>
            </a:r>
            <a:r>
              <a:rPr lang="zh-CN" altLang="en-US" sz="2500" dirty="0">
                <a:latin typeface="宋体" panose="02010600030101010101" pitchFamily="2" charset="-122"/>
                <a:hlinkClick r:id="rId1"/>
              </a:rPr>
              <a:t>一</a:t>
            </a:r>
            <a:r>
              <a:rPr lang="zh-CN" altLang="en-US" sz="2500" dirty="0">
                <a:latin typeface="宋体" panose="02010600030101010101" pitchFamily="2" charset="-122"/>
              </a:rPr>
              <a:t>种方法，在多种解法中，我们尽量选择</a:t>
            </a:r>
            <a:r>
              <a:rPr lang="zh-CN" altLang="zh-CN" sz="2500" dirty="0">
                <a:latin typeface="宋体" panose="02010600030101010101" pitchFamily="2" charset="-122"/>
              </a:rPr>
              <a:t>用自己理解的、更简便的方法</a:t>
            </a:r>
            <a:r>
              <a:rPr lang="zh-CN" altLang="en-US" sz="2500" dirty="0">
                <a:latin typeface="宋体" panose="02010600030101010101" pitchFamily="2" charset="-122"/>
              </a:rPr>
              <a:t>来</a:t>
            </a:r>
            <a:r>
              <a:rPr lang="zh-CN" altLang="zh-CN" sz="2500" dirty="0">
                <a:latin typeface="宋体" panose="02010600030101010101" pitchFamily="2" charset="-122"/>
              </a:rPr>
              <a:t>解决</a:t>
            </a:r>
            <a:r>
              <a:rPr lang="zh-CN" altLang="en-US" sz="2500" dirty="0">
                <a:latin typeface="宋体" panose="02010600030101010101" pitchFamily="2" charset="-122"/>
              </a:rPr>
              <a:t>。</a:t>
            </a:r>
            <a:endParaRPr lang="zh-CN" altLang="en-US" sz="25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7.xml><?xml version="1.0" encoding="utf-8"?>
<p:tagLst xmlns:p="http://schemas.openxmlformats.org/presentationml/2006/main">
  <p:tag name="KSO_WPP_MARK_KEY" val="d33f01d0-8d8c-438e-8971-ab157c7a8677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全屏显示(4:3)</PresentationFormat>
  <Paragraphs>97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Calibri</vt:lpstr>
      <vt:lpstr>华文新魏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2023-02-07T03:50:07Z</dcterms:created>
  <dcterms:modified xsi:type="dcterms:W3CDTF">2023-02-07T03:50:07Z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DE8BA6F5F38341A28162C59E318F0400</vt:lpwstr>
  </property>
</Properties>
</file>