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1C0C0328-FB20-45CB-84E7-9E057BB30B2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E1341E71-FC06-43C6-8909-31FF74EB204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7270C9-D41C-48FC-B780-5E66B328E58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EA25551B-D2EF-4348-B107-E56122AAC1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553F173D-3ECA-4DA0-939F-0AEDF592E6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0452CFD3-8AC7-44B0-9D22-0341318E8F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3B61DDAD-F9B7-4DEA-8DCD-BCAB04559F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88FAACFC-FD4D-4780-B466-1F8383067A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B2352278-EB1E-45BE-9D59-7F0604BE0D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6CCBA648-A912-4B19-8C82-08008FAF4A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1550" y="2931790"/>
            <a:ext cx="72009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-11113" y="987574"/>
            <a:ext cx="9144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确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定位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置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971550" y="3119115"/>
            <a:ext cx="7178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cs typeface="Times New Roman" panose="02020603050405020304" pitchFamily="18" charset="0"/>
              </a:rPr>
              <a:t>西南师大</a:t>
            </a:r>
            <a:r>
              <a:rPr lang="en-US" altLang="zh-CN" b="1" dirty="0">
                <a:cs typeface="Times New Roman" panose="02020603050405020304" pitchFamily="18" charset="0"/>
              </a:rPr>
              <a:t>·</a:t>
            </a:r>
            <a:r>
              <a:rPr lang="zh-CN" altLang="en-US" b="1" dirty="0">
                <a:cs typeface="Times New Roman" panose="02020603050405020304" pitchFamily="18" charset="0"/>
              </a:rPr>
              <a:t>四年级下册</a:t>
            </a:r>
            <a:endParaRPr lang="zh-CN" altLang="en-US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课堂活动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850" y="1384300"/>
            <a:ext cx="4824413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        用掷骰子的办法，决定棋子行进的格子数。掷出几点，棋子前进几格。两人游戏，看谁先到达目的地。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10244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89550" y="1106488"/>
            <a:ext cx="2881313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矩形 3"/>
          <p:cNvSpPr>
            <a:spLocks noChangeArrowheads="1"/>
          </p:cNvSpPr>
          <p:nvPr/>
        </p:nvSpPr>
        <p:spPr bwMode="auto">
          <a:xfrm>
            <a:off x="468313" y="3724275"/>
            <a:ext cx="48212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从起点到目的地，棋子按右图所指示的路线行进。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6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1863" y="3359150"/>
            <a:ext cx="160972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50" y="1419225"/>
            <a:ext cx="7993063" cy="1616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000" b="1" dirty="0">
                <a:latin typeface="+mn-lt"/>
                <a:ea typeface="+mj-ea"/>
              </a:rPr>
              <a:t>        1.</a:t>
            </a:r>
            <a:r>
              <a:rPr lang="zh-CN" altLang="en-US" sz="3000" b="1" dirty="0">
                <a:latin typeface="+mn-lt"/>
                <a:ea typeface="+mj-ea"/>
              </a:rPr>
              <a:t>小羊从羊村出发，以每分行</a:t>
            </a:r>
            <a:r>
              <a:rPr lang="en-US" altLang="zh-CN" sz="3000" b="1" dirty="0">
                <a:latin typeface="+mn-lt"/>
                <a:ea typeface="+mj-ea"/>
              </a:rPr>
              <a:t>60m </a:t>
            </a:r>
            <a:r>
              <a:rPr lang="zh-CN" altLang="en-US" sz="3000" b="1" dirty="0">
                <a:latin typeface="+mn-lt"/>
                <a:ea typeface="+mj-ea"/>
              </a:rPr>
              <a:t>的速度向西行走</a:t>
            </a:r>
            <a:r>
              <a:rPr lang="en-US" altLang="zh-CN" sz="3000" b="1" dirty="0">
                <a:latin typeface="+mn-lt"/>
                <a:ea typeface="+mj-ea"/>
              </a:rPr>
              <a:t>7 </a:t>
            </a:r>
            <a:r>
              <a:rPr lang="zh-CN" altLang="en-US" sz="3000" b="1" dirty="0">
                <a:latin typeface="+mn-lt"/>
                <a:ea typeface="+mj-ea"/>
              </a:rPr>
              <a:t>分就到学校。如果图中每格的边长代表</a:t>
            </a:r>
            <a:r>
              <a:rPr lang="en-US" altLang="zh-CN" sz="3000" b="1" dirty="0">
                <a:latin typeface="+mn-lt"/>
                <a:ea typeface="+mj-ea"/>
              </a:rPr>
              <a:t>60m</a:t>
            </a:r>
            <a:r>
              <a:rPr lang="zh-CN" altLang="en-US" sz="3000" b="1" dirty="0">
                <a:latin typeface="+mn-lt"/>
                <a:ea typeface="+mj-ea"/>
              </a:rPr>
              <a:t>，请在图上用点标出学校的位置。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16275" y="2981325"/>
            <a:ext cx="49561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4651375" y="3971925"/>
            <a:ext cx="142875" cy="1444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44988" y="347821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学校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8038" y="771525"/>
            <a:ext cx="6769100" cy="1292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000" b="1" dirty="0">
                <a:latin typeface="+mn-lt"/>
                <a:ea typeface="+mj-ea"/>
              </a:rPr>
              <a:t>        2.</a:t>
            </a:r>
            <a:r>
              <a:rPr lang="zh-CN" altLang="en-US" sz="3000" b="1" dirty="0">
                <a:latin typeface="+mn-lt"/>
                <a:ea typeface="+mj-ea"/>
              </a:rPr>
              <a:t>机器人“聪聪”怎样沿图中的方格线绕过障碍物“</a:t>
            </a:r>
            <a:r>
              <a:rPr lang="zh-CN" altLang="en-US" sz="3000" b="1" dirty="0">
                <a:solidFill>
                  <a:srgbClr val="E4007F"/>
                </a:solidFill>
                <a:latin typeface="+mn-lt"/>
                <a:ea typeface="+mj-ea"/>
              </a:rPr>
              <a:t>▲</a:t>
            </a:r>
            <a:r>
              <a:rPr lang="zh-CN" altLang="en-US" sz="3000" b="1" dirty="0">
                <a:latin typeface="+mn-lt"/>
                <a:ea typeface="+mj-ea"/>
              </a:rPr>
              <a:t>”到达目的地？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12291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0663" y="2192338"/>
            <a:ext cx="6056312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6675" y="771525"/>
            <a:ext cx="6056313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58888" y="3432175"/>
            <a:ext cx="6261100" cy="1227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聪聪→（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j-ea"/>
              </a:rPr>
              <a:t>2,1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）</a:t>
            </a:r>
            <a:r>
              <a:rPr lang="zh-CN" altLang="en-US" sz="3000" b="1" dirty="0">
                <a:solidFill>
                  <a:srgbClr val="FF0000"/>
                </a:solidFill>
              </a:rPr>
              <a:t> → （</a:t>
            </a:r>
            <a:r>
              <a:rPr lang="en-US" altLang="zh-CN" sz="3000" b="1" dirty="0">
                <a:solidFill>
                  <a:srgbClr val="FF0000"/>
                </a:solidFill>
              </a:rPr>
              <a:t>2,5</a:t>
            </a:r>
            <a:r>
              <a:rPr lang="zh-CN" altLang="en-US" sz="3000" b="1" dirty="0">
                <a:solidFill>
                  <a:srgbClr val="FF0000"/>
                </a:solidFill>
              </a:rPr>
              <a:t>）→（</a:t>
            </a:r>
            <a:r>
              <a:rPr lang="en-US" altLang="zh-CN" sz="3000" b="1" dirty="0">
                <a:solidFill>
                  <a:srgbClr val="FF0000"/>
                </a:solidFill>
              </a:rPr>
              <a:t>10,5</a:t>
            </a:r>
            <a:r>
              <a:rPr lang="zh-CN" altLang="en-US" sz="3000" b="1" dirty="0">
                <a:solidFill>
                  <a:srgbClr val="FF0000"/>
                </a:solidFill>
              </a:rPr>
              <a:t>） →（</a:t>
            </a:r>
            <a:r>
              <a:rPr lang="en-US" altLang="zh-CN" sz="3000" b="1" dirty="0">
                <a:solidFill>
                  <a:srgbClr val="FF0000"/>
                </a:solidFill>
              </a:rPr>
              <a:t>10,7</a:t>
            </a:r>
            <a:r>
              <a:rPr lang="zh-CN" altLang="en-US" sz="3000" b="1" dirty="0">
                <a:solidFill>
                  <a:srgbClr val="FF0000"/>
                </a:solidFill>
              </a:rPr>
              <a:t>） →目的地（</a:t>
            </a:r>
            <a:r>
              <a:rPr lang="en-US" altLang="zh-CN" sz="3000" b="1" dirty="0">
                <a:solidFill>
                  <a:srgbClr val="FF0000"/>
                </a:solidFill>
              </a:rPr>
              <a:t>15,7</a:t>
            </a:r>
            <a:r>
              <a:rPr lang="zh-CN" altLang="en-US" sz="3000" b="1" dirty="0">
                <a:solidFill>
                  <a:srgbClr val="FF0000"/>
                </a:solidFill>
              </a:rPr>
              <a:t>）。</a:t>
            </a:r>
            <a:endParaRPr lang="zh-CN" altLang="en-US" sz="30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288" y="1028700"/>
            <a:ext cx="8137525" cy="16144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000" b="1" dirty="0">
                <a:latin typeface="+mn-lt"/>
                <a:ea typeface="+mj-ea"/>
              </a:rPr>
              <a:t>        3.</a:t>
            </a:r>
            <a:r>
              <a:rPr lang="zh-CN" altLang="en-US" sz="3000" b="1" dirty="0">
                <a:latin typeface="+mn-lt"/>
                <a:ea typeface="+mj-ea"/>
              </a:rPr>
              <a:t>野生动物保护小组先测得一头非洲象的位置在（</a:t>
            </a:r>
            <a:r>
              <a:rPr lang="en-US" altLang="zh-CN" sz="3000" b="1" dirty="0">
                <a:latin typeface="+mn-lt"/>
                <a:ea typeface="+mj-ea"/>
              </a:rPr>
              <a:t>1</a:t>
            </a:r>
            <a:r>
              <a:rPr lang="zh-CN" altLang="en-US" sz="3000" b="1" dirty="0">
                <a:latin typeface="+mn-lt"/>
                <a:ea typeface="+mj-ea"/>
              </a:rPr>
              <a:t>，</a:t>
            </a:r>
            <a:r>
              <a:rPr lang="en-US" altLang="zh-CN" sz="3000" b="1" dirty="0">
                <a:latin typeface="+mn-lt"/>
                <a:ea typeface="+mj-ea"/>
              </a:rPr>
              <a:t>3</a:t>
            </a:r>
            <a:r>
              <a:rPr lang="zh-CN" altLang="en-US" sz="3000" b="1" dirty="0">
                <a:latin typeface="+mn-lt"/>
                <a:ea typeface="+mj-ea"/>
              </a:rPr>
              <a:t>）。非洲象沿着方格的边上跑，</a:t>
            </a:r>
            <a:r>
              <a:rPr lang="en-US" altLang="zh-CN" sz="3000" b="1" dirty="0">
                <a:latin typeface="+mn-lt"/>
                <a:ea typeface="+mj-ea"/>
              </a:rPr>
              <a:t>8</a:t>
            </a:r>
            <a:r>
              <a:rPr lang="zh-CN" altLang="en-US" sz="3000" b="1" dirty="0">
                <a:latin typeface="+mn-lt"/>
                <a:ea typeface="+mj-ea"/>
              </a:rPr>
              <a:t>分后，测得这头非洲象的位置已经在（</a:t>
            </a:r>
            <a:r>
              <a:rPr lang="en-US" altLang="zh-CN" sz="3000" b="1" dirty="0">
                <a:latin typeface="+mn-lt"/>
                <a:ea typeface="+mj-ea"/>
              </a:rPr>
              <a:t>6</a:t>
            </a:r>
            <a:r>
              <a:rPr lang="zh-CN" altLang="en-US" sz="3000" b="1" dirty="0">
                <a:latin typeface="+mn-lt"/>
                <a:ea typeface="+mj-ea"/>
              </a:rPr>
              <a:t>，</a:t>
            </a:r>
            <a:r>
              <a:rPr lang="en-US" altLang="zh-CN" sz="3000" b="1" dirty="0">
                <a:latin typeface="+mn-lt"/>
                <a:ea typeface="+mj-ea"/>
              </a:rPr>
              <a:t>3</a:t>
            </a:r>
            <a:r>
              <a:rPr lang="zh-CN" altLang="en-US" sz="3000" b="1" dirty="0">
                <a:latin typeface="+mn-lt"/>
                <a:ea typeface="+mj-ea"/>
              </a:rPr>
              <a:t>）了。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14339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0638" y="2651125"/>
            <a:ext cx="328771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68313" y="2827338"/>
            <a:ext cx="4103687" cy="1616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     （</a:t>
            </a:r>
            <a:r>
              <a:rPr lang="en-US" altLang="zh-CN" sz="3000" b="1" dirty="0">
                <a:latin typeface="+mn-lt"/>
                <a:ea typeface="+mj-ea"/>
              </a:rPr>
              <a:t>1</a:t>
            </a:r>
            <a:r>
              <a:rPr lang="zh-CN" altLang="en-US" sz="3000" b="1" dirty="0">
                <a:latin typeface="+mn-lt"/>
                <a:ea typeface="+mj-ea"/>
              </a:rPr>
              <a:t>）在上图中用点分别标出这头非洲象两次所在的位置。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724525" y="3927475"/>
            <a:ext cx="142875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64388" y="3913188"/>
            <a:ext cx="144462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6250" y="3541713"/>
            <a:ext cx="11890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1,3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80200" y="3444875"/>
            <a:ext cx="11874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6,3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981" y="1203598"/>
            <a:ext cx="741680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    （</a:t>
            </a:r>
            <a:r>
              <a:rPr lang="en-US" altLang="zh-CN" sz="3000" b="1" dirty="0">
                <a:latin typeface="+mn-lt"/>
                <a:ea typeface="+mj-ea"/>
              </a:rPr>
              <a:t>2</a:t>
            </a:r>
            <a:r>
              <a:rPr lang="zh-CN" altLang="en-US" sz="3000" b="1" dirty="0">
                <a:latin typeface="+mn-lt"/>
                <a:ea typeface="+mj-ea"/>
              </a:rPr>
              <a:t>）如果图中每格的边长代表</a:t>
            </a:r>
            <a:r>
              <a:rPr lang="en-US" altLang="zh-CN" sz="3000" b="1" dirty="0">
                <a:latin typeface="+mn-lt"/>
                <a:ea typeface="+mj-ea"/>
              </a:rPr>
              <a:t>800m</a:t>
            </a:r>
            <a:r>
              <a:rPr lang="zh-CN" altLang="en-US" sz="3000" b="1" dirty="0">
                <a:latin typeface="+mn-lt"/>
                <a:ea typeface="+mj-ea"/>
              </a:rPr>
              <a:t>，这头非洲象每分跑多少米？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1536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0638" y="2651125"/>
            <a:ext cx="328771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5724525" y="3927475"/>
            <a:ext cx="142875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164388" y="3913188"/>
            <a:ext cx="144462" cy="14446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6250" y="3541713"/>
            <a:ext cx="11890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1,3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0200" y="3444875"/>
            <a:ext cx="11874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6,3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" y="2571750"/>
            <a:ext cx="4824413" cy="558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j-ea"/>
              </a:rPr>
              <a:t>800×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（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j-ea"/>
              </a:rPr>
              <a:t>6-1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）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j-ea"/>
              </a:rPr>
              <a:t>÷8=500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（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j-ea"/>
              </a:rPr>
              <a:t>m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）</a:t>
            </a:r>
            <a:endParaRPr lang="zh-CN" altLang="en-US" sz="30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850" y="3292475"/>
            <a:ext cx="4173538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答：这头非洲象每分跑</a:t>
            </a:r>
            <a:r>
              <a:rPr lang="en-US" altLang="zh-CN" sz="3000" b="1" dirty="0">
                <a:solidFill>
                  <a:srgbClr val="FF0000"/>
                </a:solidFill>
                <a:latin typeface="+mn-lt"/>
                <a:ea typeface="+mj-ea"/>
              </a:rPr>
              <a:t>500m</a:t>
            </a:r>
            <a:r>
              <a:rPr lang="zh-CN" altLang="en-US" sz="3000" b="1" dirty="0">
                <a:solidFill>
                  <a:srgbClr val="FF0000"/>
                </a:solidFill>
                <a:latin typeface="+mn-lt"/>
                <a:ea typeface="+mj-ea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圆角矩形标注 3"/>
          <p:cNvSpPr/>
          <p:nvPr/>
        </p:nvSpPr>
        <p:spPr>
          <a:xfrm flipH="1">
            <a:off x="971550" y="1779588"/>
            <a:ext cx="5786438" cy="1827212"/>
          </a:xfrm>
          <a:prstGeom prst="wedgeRoundRectCallout">
            <a:avLst>
              <a:gd name="adj1" fmla="val -60203"/>
              <a:gd name="adj2" fmla="val -1669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88" name="TextBox 20"/>
          <p:cNvSpPr txBox="1">
            <a:spLocks noChangeArrowheads="1"/>
          </p:cNvSpPr>
          <p:nvPr/>
        </p:nvSpPr>
        <p:spPr bwMode="auto">
          <a:xfrm>
            <a:off x="1228725" y="1906588"/>
            <a:ext cx="528637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3200" b="1">
                <a:latin typeface="黑体" panose="02010609060101010101" pitchFamily="49" charset="-122"/>
              </a:rPr>
              <a:t>同学们，今天的数学课你们有什么收获？</a:t>
            </a:r>
            <a:endParaRPr lang="zh-CN" altLang="en-US" sz="3200" b="1">
              <a:latin typeface="黑体" panose="02010609060101010101" pitchFamily="49" charset="-122"/>
            </a:endParaRPr>
          </a:p>
        </p:txBody>
      </p:sp>
      <p:pic>
        <p:nvPicPr>
          <p:cNvPr id="16389" name="图片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1563" y="2949575"/>
            <a:ext cx="1119187" cy="193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1835150" y="1635125"/>
            <a:ext cx="577056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1.</a:t>
            </a:r>
            <a:r>
              <a:rPr lang="zh-CN" altLang="en-US" sz="3600" b="1">
                <a:solidFill>
                  <a:srgbClr val="000000"/>
                </a:solidFill>
              </a:rPr>
              <a:t>从课后习题中选取；</a:t>
            </a:r>
            <a:endParaRPr lang="zh-CN" altLang="en-US" sz="36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</a:rPr>
              <a:t>2.</a:t>
            </a:r>
            <a:r>
              <a:rPr lang="zh-CN" altLang="en-US" sz="36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527050" y="771525"/>
            <a:ext cx="190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cs typeface="Times New Roman" panose="02020603050405020304" pitchFamily="18" charset="0"/>
              </a:rPr>
              <a:t>新课导入</a:t>
            </a:r>
            <a:endParaRPr lang="zh-CN" altLang="en-US" sz="32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文本框 86018"/>
          <p:cNvSpPr txBox="1">
            <a:spLocks noChangeArrowheads="1"/>
          </p:cNvSpPr>
          <p:nvPr/>
        </p:nvSpPr>
        <p:spPr bwMode="auto">
          <a:xfrm>
            <a:off x="1331913" y="1995488"/>
            <a:ext cx="6408737" cy="1274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sz="3200" b="1" dirty="0" smtClean="0">
                <a:latin typeface="+mn-lt"/>
                <a:ea typeface="黑体" panose="02010609060101010101" pitchFamily="49" charset="-122"/>
                <a:sym typeface="Arial" panose="020B0604020202020204" pitchFamily="34" charset="0"/>
              </a:rPr>
              <a:t>什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  <a:sym typeface="Arial" panose="020B0604020202020204" pitchFamily="34" charset="0"/>
              </a:rPr>
              <a:t>么是数对？怎么用数对表示物体的位置？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468313" y="771525"/>
            <a:ext cx="19097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32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3075" name="Group 7"/>
          <p:cNvGrpSpPr/>
          <p:nvPr/>
        </p:nvGrpSpPr>
        <p:grpSpPr bwMode="auto">
          <a:xfrm>
            <a:off x="198438" y="1492250"/>
            <a:ext cx="1225550" cy="850900"/>
            <a:chOff x="195" y="210"/>
            <a:chExt cx="924" cy="619"/>
          </a:xfrm>
        </p:grpSpPr>
        <p:pic>
          <p:nvPicPr>
            <p:cNvPr id="3079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506" y="252"/>
              <a:ext cx="341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ea typeface="宋体" panose="02010600030101010101" pitchFamily="2" charset="-122"/>
                </a:rPr>
                <a:t>3</a:t>
              </a:r>
              <a:endParaRPr lang="en-US" altLang="zh-CN" sz="3600" b="1"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58888" y="1412875"/>
            <a:ext cx="7633592" cy="1614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小方从家出发，以每分行 </a:t>
            </a:r>
            <a:r>
              <a:rPr lang="en-US" altLang="zh-CN" sz="3000" b="1" dirty="0">
                <a:latin typeface="+mn-lt"/>
                <a:ea typeface="+mj-ea"/>
              </a:rPr>
              <a:t>50 m </a:t>
            </a:r>
            <a:r>
              <a:rPr lang="zh-CN" altLang="en-US" sz="3000" b="1" dirty="0">
                <a:latin typeface="+mn-lt"/>
                <a:ea typeface="+mj-ea"/>
              </a:rPr>
              <a:t>的速度向东行走 </a:t>
            </a:r>
            <a:r>
              <a:rPr lang="en-US" altLang="zh-CN" sz="3000" b="1" dirty="0">
                <a:latin typeface="+mn-lt"/>
                <a:ea typeface="+mj-ea"/>
              </a:rPr>
              <a:t>8 </a:t>
            </a:r>
            <a:r>
              <a:rPr lang="zh-CN" altLang="en-US" sz="3000" b="1" dirty="0">
                <a:latin typeface="+mn-lt"/>
                <a:ea typeface="+mj-ea"/>
              </a:rPr>
              <a:t>分就到学校。如果图中每格的边长代表 </a:t>
            </a:r>
            <a:r>
              <a:rPr lang="en-US" altLang="zh-CN" sz="3000" b="1" dirty="0">
                <a:latin typeface="+mn-lt"/>
                <a:ea typeface="+mj-ea"/>
              </a:rPr>
              <a:t>50m</a:t>
            </a:r>
            <a:r>
              <a:rPr lang="zh-CN" altLang="en-US" sz="3000" b="1" dirty="0">
                <a:latin typeface="+mn-lt"/>
                <a:ea typeface="+mj-ea"/>
              </a:rPr>
              <a:t>，请在图上用点标出学校的位置。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307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3009900"/>
            <a:ext cx="391001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219700" y="3292475"/>
            <a:ext cx="3313113" cy="1371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你能从题中获得哪些数学信息？</a:t>
            </a:r>
            <a:endParaRPr lang="zh-CN" altLang="en-US" sz="32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4716463" y="1052513"/>
            <a:ext cx="3722687" cy="2016125"/>
          </a:xfrm>
          <a:prstGeom prst="cloudCallout">
            <a:avLst>
              <a:gd name="adj1" fmla="val 33582"/>
              <a:gd name="adj2" fmla="val 77835"/>
            </a:avLst>
          </a:prstGeom>
          <a:solidFill>
            <a:srgbClr val="F0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099" name="图片 1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700088"/>
            <a:ext cx="391001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23850" y="2787650"/>
            <a:ext cx="7343775" cy="1949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）小方要从家去学校；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）小方朝东走了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分钟；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）小方每分走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50m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）格子图中每一格的边长代表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50m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076825" y="1303338"/>
            <a:ext cx="3167063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学校的位置在图上第几列第几行？能用数对表示吗？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9750" y="2859088"/>
            <a:ext cx="7127875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    </a:t>
            </a:r>
            <a:r>
              <a:rPr lang="zh-CN" altLang="en-US" sz="3000" b="1" dirty="0" smtClean="0">
                <a:latin typeface="+mn-lt"/>
                <a:ea typeface="+mj-ea"/>
              </a:rPr>
              <a:t>学</a:t>
            </a:r>
            <a:r>
              <a:rPr lang="zh-CN" altLang="en-US" sz="3000" b="1" dirty="0">
                <a:latin typeface="+mn-lt"/>
                <a:ea typeface="+mj-ea"/>
              </a:rPr>
              <a:t>校的位置在第 </a:t>
            </a:r>
            <a:r>
              <a:rPr lang="en-US" altLang="zh-CN" sz="3000" b="1" dirty="0">
                <a:latin typeface="+mn-lt"/>
                <a:ea typeface="+mj-ea"/>
              </a:rPr>
              <a:t>9 </a:t>
            </a:r>
            <a:r>
              <a:rPr lang="zh-CN" altLang="en-US" sz="3000" b="1" dirty="0">
                <a:latin typeface="+mn-lt"/>
                <a:ea typeface="+mj-ea"/>
              </a:rPr>
              <a:t>列第 </a:t>
            </a:r>
            <a:r>
              <a:rPr lang="en-US" altLang="zh-CN" sz="3000" b="1" dirty="0">
                <a:latin typeface="+mn-lt"/>
                <a:ea typeface="+mj-ea"/>
              </a:rPr>
              <a:t>3 </a:t>
            </a:r>
            <a:r>
              <a:rPr lang="zh-CN" altLang="en-US" sz="3000" b="1" dirty="0">
                <a:latin typeface="+mn-lt"/>
                <a:ea typeface="+mj-ea"/>
              </a:rPr>
              <a:t>行，用数对表示为（</a:t>
            </a:r>
            <a:r>
              <a:rPr lang="en-US" altLang="zh-CN" sz="3000" b="1" dirty="0">
                <a:latin typeface="+mn-lt"/>
                <a:ea typeface="+mj-ea"/>
              </a:rPr>
              <a:t>9,3</a:t>
            </a:r>
            <a:r>
              <a:rPr lang="zh-CN" altLang="en-US" sz="3000" b="1" dirty="0">
                <a:latin typeface="+mn-lt"/>
                <a:ea typeface="+mj-ea"/>
              </a:rPr>
              <a:t>）。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pic>
        <p:nvPicPr>
          <p:cNvPr id="5123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700088"/>
            <a:ext cx="391001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1"/>
          <p:cNvSpPr/>
          <p:nvPr/>
        </p:nvSpPr>
        <p:spPr>
          <a:xfrm>
            <a:off x="3276600" y="1639888"/>
            <a:ext cx="142875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标注 10"/>
          <p:cNvSpPr/>
          <p:nvPr/>
        </p:nvSpPr>
        <p:spPr>
          <a:xfrm>
            <a:off x="558800" y="1419225"/>
            <a:ext cx="3797300" cy="923925"/>
          </a:xfrm>
          <a:prstGeom prst="cloudCallout">
            <a:avLst>
              <a:gd name="adj1" fmla="val 47087"/>
              <a:gd name="adj2" fmla="val 29954"/>
            </a:avLst>
          </a:prstGeom>
          <a:solidFill>
            <a:srgbClr val="F0E7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558800" y="2427288"/>
            <a:ext cx="3795713" cy="1152525"/>
          </a:xfrm>
          <a:prstGeom prst="cloudCallout">
            <a:avLst>
              <a:gd name="adj1" fmla="val -29150"/>
              <a:gd name="adj2" fmla="val 69352"/>
            </a:avLst>
          </a:prstGeom>
          <a:solidFill>
            <a:srgbClr val="FFFB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148" name="Group 7"/>
          <p:cNvGrpSpPr/>
          <p:nvPr/>
        </p:nvGrpSpPr>
        <p:grpSpPr bwMode="auto">
          <a:xfrm>
            <a:off x="703263" y="522288"/>
            <a:ext cx="1223962" cy="850900"/>
            <a:chOff x="195" y="210"/>
            <a:chExt cx="924" cy="619"/>
          </a:xfrm>
        </p:grpSpPr>
        <p:pic>
          <p:nvPicPr>
            <p:cNvPr id="6156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7" name="Text Box 9"/>
            <p:cNvSpPr txBox="1">
              <a:spLocks noChangeArrowheads="1"/>
            </p:cNvSpPr>
            <p:nvPr/>
          </p:nvSpPr>
          <p:spPr bwMode="auto">
            <a:xfrm>
              <a:off x="507" y="252"/>
              <a:ext cx="34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ea typeface="宋体" panose="02010600030101010101" pitchFamily="2" charset="-122"/>
                </a:rPr>
                <a:t>4</a:t>
              </a:r>
              <a:endParaRPr lang="en-US" altLang="zh-CN" sz="3600" b="1">
                <a:ea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763713" y="484188"/>
            <a:ext cx="2501900" cy="736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小兔回森林。</a:t>
            </a:r>
            <a:endParaRPr lang="zh-CN" altLang="en-US" sz="3200" b="1" dirty="0">
              <a:latin typeface="+mn-lt"/>
              <a:ea typeface="+mj-ea"/>
            </a:endParaRPr>
          </a:p>
        </p:txBody>
      </p:sp>
      <p:pic>
        <p:nvPicPr>
          <p:cNvPr id="6150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7900" y="1058863"/>
            <a:ext cx="3597275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900113" y="1492250"/>
            <a:ext cx="3500437" cy="576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两只小兔跑的速度相同。</a:t>
            </a:r>
            <a:endParaRPr lang="zh-CN" altLang="en-US" sz="2400" b="1" dirty="0">
              <a:latin typeface="+mn-lt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225" y="2503488"/>
            <a:ext cx="3502025" cy="1000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灰兔向东跑回森林，白兔向北跑回森林。</a:t>
            </a:r>
            <a:endParaRPr lang="zh-CN" altLang="en-US" sz="2400" b="1" dirty="0"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288" y="3810000"/>
            <a:ext cx="806450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（</a:t>
            </a:r>
            <a:r>
              <a:rPr lang="en-US" altLang="zh-CN" sz="3000" b="1" dirty="0">
                <a:latin typeface="+mn-lt"/>
                <a:ea typeface="+mj-ea"/>
              </a:rPr>
              <a:t>1</a:t>
            </a:r>
            <a:r>
              <a:rPr lang="zh-CN" altLang="en-US" sz="3000" b="1" dirty="0">
                <a:latin typeface="+mn-lt"/>
                <a:ea typeface="+mj-ea"/>
              </a:rPr>
              <a:t>）图上白兔的位置是（</a:t>
            </a:r>
            <a:r>
              <a:rPr lang="en-US" altLang="zh-CN" sz="3000" b="1" dirty="0">
                <a:latin typeface="+mn-lt"/>
                <a:ea typeface="+mj-ea"/>
              </a:rPr>
              <a:t>8</a:t>
            </a:r>
            <a:r>
              <a:rPr lang="zh-CN" altLang="en-US" sz="3000" b="1" dirty="0">
                <a:latin typeface="+mn-lt"/>
                <a:ea typeface="+mj-ea"/>
              </a:rPr>
              <a:t>，</a:t>
            </a:r>
            <a:r>
              <a:rPr lang="en-US" altLang="zh-CN" sz="3000" b="1" dirty="0">
                <a:latin typeface="+mn-lt"/>
                <a:ea typeface="+mj-ea"/>
              </a:rPr>
              <a:t>1</a:t>
            </a:r>
            <a:r>
              <a:rPr lang="zh-CN" altLang="en-US" sz="3000" b="1" dirty="0">
                <a:latin typeface="+mn-lt"/>
                <a:ea typeface="+mj-ea"/>
              </a:rPr>
              <a:t>），灰兔的位置是（</a:t>
            </a:r>
            <a:r>
              <a:rPr lang="en-US" altLang="zh-CN" sz="3000" b="1" dirty="0">
                <a:latin typeface="+mn-lt"/>
                <a:ea typeface="+mj-ea"/>
              </a:rPr>
              <a:t>__</a:t>
            </a:r>
            <a:r>
              <a:rPr lang="zh-CN" altLang="en-US" sz="3000" b="1" dirty="0">
                <a:latin typeface="+mn-lt"/>
                <a:ea typeface="+mj-ea"/>
              </a:rPr>
              <a:t>，</a:t>
            </a:r>
            <a:r>
              <a:rPr lang="en-US" altLang="zh-CN" sz="3000" b="1" dirty="0">
                <a:latin typeface="+mn-lt"/>
                <a:ea typeface="+mj-ea"/>
              </a:rPr>
              <a:t>__</a:t>
            </a:r>
            <a:r>
              <a:rPr lang="zh-CN" altLang="en-US" sz="3000" b="1" dirty="0">
                <a:latin typeface="+mn-lt"/>
                <a:ea typeface="+mj-ea"/>
              </a:rPr>
              <a:t> ），森林所在位置是（</a:t>
            </a:r>
            <a:r>
              <a:rPr lang="en-US" altLang="zh-CN" sz="3000" b="1" dirty="0">
                <a:latin typeface="+mn-lt"/>
                <a:ea typeface="+mj-ea"/>
              </a:rPr>
              <a:t>__</a:t>
            </a:r>
            <a:r>
              <a:rPr lang="zh-CN" altLang="en-US" sz="3000" b="1" dirty="0">
                <a:latin typeface="+mn-lt"/>
                <a:ea typeface="+mj-ea"/>
              </a:rPr>
              <a:t> ，</a:t>
            </a:r>
            <a:r>
              <a:rPr lang="en-US" altLang="zh-CN" sz="3000" b="1" dirty="0">
                <a:latin typeface="+mn-lt"/>
                <a:ea typeface="+mj-ea"/>
              </a:rPr>
              <a:t>__</a:t>
            </a:r>
            <a:r>
              <a:rPr lang="zh-CN" altLang="en-US" sz="3000" b="1" dirty="0">
                <a:latin typeface="+mn-lt"/>
                <a:ea typeface="+mj-ea"/>
              </a:rPr>
              <a:t> ）。</a:t>
            </a:r>
            <a:endParaRPr lang="zh-CN" altLang="en-US" sz="3000" b="1" dirty="0">
              <a:latin typeface="+mn-lt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58888" y="4300538"/>
            <a:ext cx="1108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3     7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72225" y="4300538"/>
            <a:ext cx="1108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8     7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7900" y="1058863"/>
            <a:ext cx="3597275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558800" y="1419225"/>
            <a:ext cx="3797300" cy="923925"/>
          </a:xfrm>
          <a:prstGeom prst="cloudCallout">
            <a:avLst>
              <a:gd name="adj1" fmla="val 47087"/>
              <a:gd name="adj2" fmla="val 29954"/>
            </a:avLst>
          </a:prstGeom>
          <a:solidFill>
            <a:srgbClr val="F0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558800" y="2427288"/>
            <a:ext cx="3795713" cy="1152525"/>
          </a:xfrm>
          <a:prstGeom prst="cloudCallout">
            <a:avLst>
              <a:gd name="adj1" fmla="val -29150"/>
              <a:gd name="adj2" fmla="val 69352"/>
            </a:avLst>
          </a:prstGeom>
          <a:solidFill>
            <a:srgbClr val="F0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173" name="Group 7"/>
          <p:cNvGrpSpPr/>
          <p:nvPr/>
        </p:nvGrpSpPr>
        <p:grpSpPr bwMode="auto">
          <a:xfrm>
            <a:off x="703263" y="522288"/>
            <a:ext cx="1223962" cy="850900"/>
            <a:chOff x="195" y="210"/>
            <a:chExt cx="924" cy="619"/>
          </a:xfrm>
        </p:grpSpPr>
        <p:pic>
          <p:nvPicPr>
            <p:cNvPr id="7178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Text Box 9"/>
            <p:cNvSpPr txBox="1">
              <a:spLocks noChangeArrowheads="1"/>
            </p:cNvSpPr>
            <p:nvPr/>
          </p:nvSpPr>
          <p:spPr bwMode="auto">
            <a:xfrm>
              <a:off x="507" y="252"/>
              <a:ext cx="34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ea typeface="宋体" panose="02010600030101010101" pitchFamily="2" charset="-122"/>
                </a:rPr>
                <a:t>4</a:t>
              </a:r>
              <a:endParaRPr lang="en-US" altLang="zh-CN" sz="3600" b="1">
                <a:ea typeface="宋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763713" y="484188"/>
            <a:ext cx="2501900" cy="736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小兔回森林。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113" y="1492250"/>
            <a:ext cx="3500437" cy="576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两只小兔跑的速度相同。</a:t>
            </a:r>
            <a:endParaRPr lang="zh-CN" altLang="en-US" sz="2400" b="1" dirty="0"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225" y="2503488"/>
            <a:ext cx="3502025" cy="1000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灰兔向东跑回森林，白兔向北跑回森林。</a:t>
            </a:r>
            <a:endParaRPr lang="zh-CN" altLang="en-US" sz="2400" b="1" dirty="0">
              <a:latin typeface="+mn-lt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288" y="3867150"/>
            <a:ext cx="8116887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000" b="1" dirty="0">
                <a:latin typeface="+mn-lt"/>
                <a:ea typeface="+mj-ea"/>
              </a:rPr>
              <a:t>（</a:t>
            </a:r>
            <a:r>
              <a:rPr lang="en-US" altLang="zh-CN" sz="3000" b="1" dirty="0">
                <a:latin typeface="+mn-lt"/>
                <a:ea typeface="+mj-ea"/>
              </a:rPr>
              <a:t>2</a:t>
            </a:r>
            <a:r>
              <a:rPr lang="zh-CN" altLang="en-US" sz="3000" b="1" dirty="0">
                <a:latin typeface="+mn-lt"/>
                <a:ea typeface="+mj-ea"/>
              </a:rPr>
              <a:t>）两只兔子同时向森林跑去，灰兔跑到森林时白兔在什么位置？在图上用点标出来。</a:t>
            </a:r>
            <a:endParaRPr lang="zh-CN" altLang="en-US" sz="3000" b="1" dirty="0"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7900" y="1058863"/>
            <a:ext cx="3597275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4213" y="4156075"/>
            <a:ext cx="7700962" cy="633413"/>
          </a:xfrm>
          <a:prstGeom prst="rect">
            <a:avLst/>
          </a:prstGeom>
          <a:solidFill>
            <a:srgbClr val="F0E7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你能说一说，两只兔子跑回森林的路线吗？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8800" y="1419225"/>
            <a:ext cx="3797300" cy="923925"/>
          </a:xfrm>
          <a:prstGeom prst="cloudCallout">
            <a:avLst>
              <a:gd name="adj1" fmla="val 47087"/>
              <a:gd name="adj2" fmla="val 29954"/>
            </a:avLst>
          </a:prstGeom>
          <a:solidFill>
            <a:srgbClr val="F0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558800" y="2427288"/>
            <a:ext cx="3795713" cy="1152525"/>
          </a:xfrm>
          <a:prstGeom prst="cloudCallout">
            <a:avLst>
              <a:gd name="adj1" fmla="val -29150"/>
              <a:gd name="adj2" fmla="val 69352"/>
            </a:avLst>
          </a:prstGeom>
          <a:solidFill>
            <a:srgbClr val="F0F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198" name="Group 7"/>
          <p:cNvGrpSpPr/>
          <p:nvPr/>
        </p:nvGrpSpPr>
        <p:grpSpPr bwMode="auto">
          <a:xfrm>
            <a:off x="703263" y="522288"/>
            <a:ext cx="1223962" cy="850900"/>
            <a:chOff x="195" y="210"/>
            <a:chExt cx="924" cy="619"/>
          </a:xfrm>
        </p:grpSpPr>
        <p:pic>
          <p:nvPicPr>
            <p:cNvPr id="8202" name="Picture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3" name="Text Box 9"/>
            <p:cNvSpPr txBox="1">
              <a:spLocks noChangeArrowheads="1"/>
            </p:cNvSpPr>
            <p:nvPr/>
          </p:nvSpPr>
          <p:spPr bwMode="auto">
            <a:xfrm>
              <a:off x="507" y="252"/>
              <a:ext cx="34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ea typeface="宋体" panose="02010600030101010101" pitchFamily="2" charset="-122"/>
                </a:rPr>
                <a:t>4</a:t>
              </a:r>
              <a:endParaRPr lang="en-US" altLang="zh-CN" sz="3600" b="1">
                <a:ea typeface="宋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763713" y="484188"/>
            <a:ext cx="2501900" cy="736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小兔回森林。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0113" y="1492250"/>
            <a:ext cx="3500437" cy="576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两只小兔跑的速度相同。</a:t>
            </a:r>
            <a:endParaRPr lang="zh-CN" altLang="en-US" sz="2400" b="1" dirty="0"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225" y="2503488"/>
            <a:ext cx="3502025" cy="1000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+mn-lt"/>
                <a:ea typeface="+mj-ea"/>
              </a:rPr>
              <a:t>灰兔向东跑回森林，白兔向北跑回森林。</a:t>
            </a:r>
            <a:endParaRPr lang="zh-CN" altLang="en-US" sz="2400" b="1" dirty="0"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87900" y="1058863"/>
            <a:ext cx="3597275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250825" y="1203325"/>
            <a:ext cx="44656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灰兔向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格到森林。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250825" y="2035175"/>
            <a:ext cx="44656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白兔向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格到森林。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76375" y="1308100"/>
            <a:ext cx="5953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" panose="02010609060101010101" pitchFamily="49" charset="-122"/>
              </a:rPr>
              <a:t>东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49513" y="1338263"/>
            <a:ext cx="3889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76375" y="21399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楷体" panose="02010609060101010101" pitchFamily="49" charset="-122"/>
              </a:rPr>
              <a:t>北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443163" y="2170113"/>
            <a:ext cx="388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6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2125" y="3435350"/>
            <a:ext cx="40798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当灰兔跑到森林时，白兔在什么位置？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91413" y="1828800"/>
            <a:ext cx="144462" cy="1428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27538" y="4011613"/>
            <a:ext cx="4079875" cy="7334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用数对表示为（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8,6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 animBg="1"/>
      <p:bldP spid="13" grpId="0"/>
    </p:bldLst>
  </p:timing>
</p:sld>
</file>

<file path=ppt/tags/tag1.xml><?xml version="1.0" encoding="utf-8"?>
<p:tagLst xmlns:p="http://schemas.openxmlformats.org/presentationml/2006/main">
  <p:tag name="KSO_WPP_MARK_KEY" val="26c900fc-f14a-4499-b8ec-754bad1629f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WPS 演示</Application>
  <PresentationFormat>全屏显示(16:9)</PresentationFormat>
  <Paragraphs>119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2023-02-07T03:51:38Z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5FFA9AC65AD940EEB196464E91E33B76</vt:lpwstr>
  </property>
</Properties>
</file>