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258" r:id="rId3"/>
    <p:sldId id="302" r:id="rId4"/>
    <p:sldId id="291" r:id="rId5"/>
    <p:sldId id="293" r:id="rId6"/>
    <p:sldId id="292" r:id="rId7"/>
    <p:sldId id="294" r:id="rId8"/>
    <p:sldId id="276" r:id="rId9"/>
    <p:sldId id="295" r:id="rId10"/>
    <p:sldId id="297" r:id="rId11"/>
    <p:sldId id="298" r:id="rId12"/>
    <p:sldId id="299" r:id="rId13"/>
    <p:sldId id="300" r:id="rId14"/>
    <p:sldId id="301" r:id="rId15"/>
    <p:sldId id="277" r:id="rId16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 userDrawn="1">
          <p15:clr>
            <a:srgbClr val="A4A3A4"/>
          </p15:clr>
        </p15:guide>
        <p15:guide id="2" pos="2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26"/>
    <p:restoredTop sz="94660"/>
  </p:normalViewPr>
  <p:slideViewPr>
    <p:cSldViewPr snapToGrid="0" showGuides="1">
      <p:cViewPr>
        <p:scale>
          <a:sx n="140" d="100"/>
          <a:sy n="140" d="100"/>
        </p:scale>
        <p:origin x="-870" y="-330"/>
      </p:cViewPr>
      <p:guideLst>
        <p:guide orient="horz" pos="1656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AF7AE3-8A54-4CC9-8B98-A8A68DB928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D3E410-210A-47AE-A036-D7C7948C37CB}" type="datetimeFigureOut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fontAlgn="base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035175" y="3381826"/>
            <a:ext cx="4903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副标题 6"/>
          <p:cNvSpPr txBox="1"/>
          <p:nvPr/>
        </p:nvSpPr>
        <p:spPr>
          <a:xfrm>
            <a:off x="3192463" y="2828215"/>
            <a:ext cx="2759075" cy="536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四年级下册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30" name="标题 5"/>
          <p:cNvSpPr txBox="1">
            <a:spLocks noChangeArrowheads="1"/>
          </p:cNvSpPr>
          <p:nvPr/>
        </p:nvSpPr>
        <p:spPr bwMode="auto">
          <a:xfrm>
            <a:off x="0" y="798560"/>
            <a:ext cx="9144000" cy="13987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kumimoji="0" lang="zh-CN" altLang="en-US" sz="5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识三角</a:t>
            </a:r>
            <a:r>
              <a:rPr kumimoji="0" lang="zh-CN" altLang="en-US" sz="5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kumimoji="0" lang="en-US" altLang="zh-CN" sz="5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113" y="-334962"/>
            <a:ext cx="4268787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2438" y="-431800"/>
            <a:ext cx="4960937" cy="337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11125" y="2593975"/>
            <a:ext cx="4597400" cy="270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863" y="2605088"/>
            <a:ext cx="4783137" cy="28114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913" y="962025"/>
            <a:ext cx="2266950" cy="418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4"/>
          <p:cNvSpPr txBox="1"/>
          <p:nvPr/>
        </p:nvSpPr>
        <p:spPr>
          <a:xfrm>
            <a:off x="579438" y="111125"/>
            <a:ext cx="4829175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知识应用：</a:t>
            </a:r>
            <a:endParaRPr lang="en-US" altLang="zh-CN" sz="2800">
              <a:latin typeface="Calibri" panose="020F0502020204030204" pitchFamily="34" charset="0"/>
            </a:endParaRPr>
          </a:p>
          <a:p>
            <a:pPr eaLnBrk="0" hangingPunct="0"/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请你给摇晃的椅子进行固定</a:t>
            </a:r>
            <a:endParaRPr lang="zh-CN" altLang="en-US" sz="28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/>
          <p:nvPr/>
        </p:nvSpPr>
        <p:spPr>
          <a:xfrm>
            <a:off x="1612900" y="2097088"/>
            <a:ext cx="805338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800">
                <a:latin typeface="Calibri" panose="020F0502020204030204" pitchFamily="34" charset="0"/>
                <a:ea typeface="黑体" panose="02010609060101010101" pitchFamily="49" charset="-122"/>
              </a:rPr>
              <a:t>本节课你有什么收获？</a:t>
            </a:r>
            <a:endParaRPr lang="zh-CN" altLang="en-US" sz="48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604838" y="763588"/>
            <a:ext cx="8131175" cy="3970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en-US" altLang="zh-CN" sz="2800" dirty="0">
              <a:latin typeface="Calibri" panose="020F0502020204030204" pitchFamily="34" charset="0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 由</a:t>
            </a:r>
            <a:r>
              <a:rPr lang="en-US" altLang="zh-CN" sz="2800" dirty="0">
                <a:latin typeface="Calibri" panose="020F0502020204030204" pitchFamily="34" charset="0"/>
              </a:rPr>
              <a:t>3</a:t>
            </a:r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条线段围成的图形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（每相邻两条线段的端点相连）叫做三角形。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     从三角形的一个顶点到它对边作一条垂线，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顶点和垂足之间的线段叫做三角形的高，这条对边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叫做三角形的底。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dirty="0">
                <a:latin typeface="Calibri" panose="020F0502020204030204" pitchFamily="34" charset="0"/>
                <a:ea typeface="黑体" panose="02010609060101010101" pitchFamily="49" charset="-122"/>
              </a:rPr>
              <a:t>   三角形的特性：具有稳定性。</a:t>
            </a:r>
            <a:endParaRPr lang="zh-CN" altLang="en-US" sz="2800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7411" name="TextBox 2"/>
          <p:cNvSpPr txBox="1"/>
          <p:nvPr/>
        </p:nvSpPr>
        <p:spPr>
          <a:xfrm>
            <a:off x="334963" y="184150"/>
            <a:ext cx="29019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dirty="0">
                <a:latin typeface="Calibri" panose="020F0502020204030204" pitchFamily="34" charset="0"/>
                <a:ea typeface="黑体" panose="02010609060101010101" pitchFamily="49" charset="-122"/>
              </a:rPr>
              <a:t>全课小结</a:t>
            </a:r>
            <a:endParaRPr lang="zh-CN" altLang="en-US" sz="4000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65288" y="1376363"/>
            <a:ext cx="6267450" cy="18002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探究直角三角形的高。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探究钝角三角形的高。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435" name="组合 2"/>
          <p:cNvGrpSpPr/>
          <p:nvPr/>
        </p:nvGrpSpPr>
        <p:grpSpPr>
          <a:xfrm>
            <a:off x="166688" y="187325"/>
            <a:ext cx="2728912" cy="584200"/>
            <a:chOff x="186644" y="166320"/>
            <a:chExt cx="2730479" cy="585351"/>
          </a:xfrm>
        </p:grpSpPr>
        <p:pic>
          <p:nvPicPr>
            <p:cNvPr id="18436" name="Picture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644" y="166320"/>
              <a:ext cx="894988" cy="5218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090354" y="166320"/>
              <a:ext cx="1826769" cy="585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457200" eaLnBrk="0" hangingPunct="0">
                <a:buClrTx/>
                <a:buSzTx/>
                <a:buFontTx/>
                <a:defRPr/>
              </a:pPr>
              <a:r>
                <a:rPr kumimoji="0" lang="zh-CN" altLang="en-US" sz="3200" b="1" kern="1200" cap="none" spc="0" normalizeH="0" baseline="0" noProof="0">
                  <a:gradFill flip="none" rotWithShape="1">
                    <a:gsLst>
                      <a:gs pos="0">
                        <a:srgbClr val="FF0000"/>
                      </a:gs>
                      <a:gs pos="43000">
                        <a:srgbClr val="F29662"/>
                      </a:gs>
                      <a:gs pos="58000">
                        <a:srgbClr val="4D8640"/>
                      </a:gs>
                      <a:gs pos="84000">
                        <a:srgbClr val="0000FF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课后作业</a:t>
              </a:r>
              <a:endParaRPr kumimoji="0" lang="zh-CN" altLang="en-US" sz="3200" b="1" kern="1200" cap="none" spc="0" normalizeH="0" baseline="0" noProof="0">
                <a:gradFill flip="none" rotWithShape="1">
                  <a:gsLst>
                    <a:gs pos="0">
                      <a:srgbClr val="FF0000"/>
                    </a:gs>
                    <a:gs pos="43000">
                      <a:srgbClr val="F29662"/>
                    </a:gs>
                    <a:gs pos="58000">
                      <a:srgbClr val="4D8640"/>
                    </a:gs>
                    <a:gs pos="84000">
                      <a:srgbClr val="0000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843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0" y="10274300"/>
            <a:ext cx="3429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/>
          <p:nvPr/>
        </p:nvSpPr>
        <p:spPr>
          <a:xfrm>
            <a:off x="579438" y="288925"/>
            <a:ext cx="297973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000" b="1">
                <a:latin typeface="Calibri" panose="020F0502020204030204" pitchFamily="34" charset="0"/>
                <a:ea typeface="黑体" panose="02010609060101010101" pitchFamily="49" charset="-122"/>
              </a:rPr>
              <a:t>故事导入：</a:t>
            </a:r>
            <a:endParaRPr lang="zh-CN" altLang="en-US" sz="40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73325" y="1395413"/>
            <a:ext cx="1473200" cy="1104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6213" y="1336675"/>
            <a:ext cx="1479550" cy="1249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1338" y="2703513"/>
            <a:ext cx="2247900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60650" y="2693988"/>
            <a:ext cx="1905000" cy="22987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0" name="直接连接符 29"/>
          <p:cNvCxnSpPr/>
          <p:nvPr/>
        </p:nvCxnSpPr>
        <p:spPr>
          <a:xfrm>
            <a:off x="6611938" y="2816225"/>
            <a:ext cx="1801813" cy="1084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1355725" y="1374775"/>
            <a:ext cx="6350" cy="1150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1355725" y="2493963"/>
            <a:ext cx="1117600" cy="19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341438" y="1381125"/>
            <a:ext cx="1131888" cy="14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2473325" y="1401763"/>
            <a:ext cx="6350" cy="1084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5203825" y="1362075"/>
            <a:ext cx="196850" cy="460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5407025" y="1322388"/>
            <a:ext cx="1104900" cy="2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6216650" y="1322388"/>
            <a:ext cx="303213" cy="479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216525" y="1782763"/>
            <a:ext cx="1033463" cy="46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5191125" y="2816225"/>
            <a:ext cx="1446213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5203825" y="2801938"/>
            <a:ext cx="0" cy="1006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5229225" y="3789363"/>
            <a:ext cx="1420813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6637338" y="2828925"/>
            <a:ext cx="26988" cy="985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203825" y="2808288"/>
            <a:ext cx="1466850" cy="987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/>
          <p:cNvSpPr txBox="1"/>
          <p:nvPr/>
        </p:nvSpPr>
        <p:spPr>
          <a:xfrm>
            <a:off x="1104900" y="1217613"/>
            <a:ext cx="6750050" cy="1274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请你画一个自己喜欢的三角形，并说一说你对三角形有哪些认识？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52" descr="U1ppt题号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2738" y="671513"/>
            <a:ext cx="792162" cy="60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7162" y="2492375"/>
            <a:ext cx="4692650" cy="2473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1"/>
          <p:cNvGrpSpPr/>
          <p:nvPr/>
        </p:nvGrpSpPr>
        <p:grpSpPr>
          <a:xfrm>
            <a:off x="80963" y="87313"/>
            <a:ext cx="2728912" cy="584200"/>
            <a:chOff x="186644" y="166320"/>
            <a:chExt cx="2729851" cy="584775"/>
          </a:xfrm>
        </p:grpSpPr>
        <p:pic>
          <p:nvPicPr>
            <p:cNvPr id="7174" name="Picture 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6644" y="166320"/>
              <a:ext cx="894988" cy="5218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090354" y="166320"/>
              <a:ext cx="1826141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457200" eaLnBrk="0" hangingPunct="0">
                <a:buClrTx/>
                <a:buSzTx/>
                <a:buFontTx/>
                <a:defRPr/>
              </a:pPr>
              <a:r>
                <a:rPr kumimoji="0" lang="zh-CN" altLang="en-US" sz="3200" b="1" kern="1200" cap="none" spc="0" normalizeH="0" baseline="0" noProof="0" dirty="0">
                  <a:gradFill flip="none" rotWithShape="1">
                    <a:gsLst>
                      <a:gs pos="0">
                        <a:srgbClr val="FF0000"/>
                      </a:gs>
                      <a:gs pos="43000">
                        <a:srgbClr val="F29662"/>
                      </a:gs>
                      <a:gs pos="58000">
                        <a:srgbClr val="4D8640"/>
                      </a:gs>
                      <a:gs pos="84000">
                        <a:srgbClr val="0000FF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自主探究</a:t>
              </a:r>
              <a:endParaRPr kumimoji="0" lang="zh-CN" altLang="en-US" sz="3200" b="1" kern="1200" cap="none" spc="0" normalizeH="0" baseline="0" noProof="0" dirty="0">
                <a:gradFill flip="none" rotWithShape="1">
                  <a:gsLst>
                    <a:gs pos="0">
                      <a:srgbClr val="FF0000"/>
                    </a:gs>
                    <a:gs pos="43000">
                      <a:srgbClr val="F29662"/>
                    </a:gs>
                    <a:gs pos="58000">
                      <a:srgbClr val="4D8640"/>
                    </a:gs>
                    <a:gs pos="84000">
                      <a:srgbClr val="0000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"/>
          <p:cNvGrpSpPr/>
          <p:nvPr/>
        </p:nvGrpSpPr>
        <p:grpSpPr>
          <a:xfrm>
            <a:off x="287338" y="244475"/>
            <a:ext cx="1892300" cy="592138"/>
            <a:chOff x="544074" y="323779"/>
            <a:chExt cx="1892933" cy="591783"/>
          </a:xfrm>
        </p:grpSpPr>
        <p:sp>
          <p:nvSpPr>
            <p:cNvPr id="2" name="齿轮"/>
            <p:cNvSpPr/>
            <p:nvPr/>
          </p:nvSpPr>
          <p:spPr bwMode="auto">
            <a:xfrm>
              <a:off x="544074" y="323779"/>
              <a:ext cx="884533" cy="552119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28398" y="330787"/>
              <a:ext cx="100860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457200" eaLnBrk="0" hangingPunct="0">
                <a:buClrTx/>
                <a:buSzTx/>
                <a:buFontTx/>
                <a:defRPr/>
              </a:pPr>
              <a:r>
                <a:rPr kumimoji="0" lang="zh-CN" altLang="en-US" sz="3200" b="1" kern="1200" cap="none" spc="0" normalizeH="0" baseline="0" noProof="0">
                  <a:ln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  <a:solidFill>
                    <a:srgbClr val="FFC000"/>
                  </a:solidFill>
                  <a:latin typeface="Calibri" panose="020F0502020204030204" pitchFamily="34" charset="0"/>
                  <a:ea typeface="黑体" panose="02010609060101010101" pitchFamily="49" charset="-122"/>
                  <a:cs typeface="+mn-cs"/>
                </a:rPr>
                <a:t>练习</a:t>
              </a:r>
              <a:endParaRPr kumimoji="0" lang="zh-CN" altLang="en-US" sz="3200" b="1" kern="1200" cap="none" spc="0" normalizeH="0" baseline="0" noProof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FFC000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06513" y="1136650"/>
            <a:ext cx="6530975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判断下面图形，哪些是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三角形？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198" name="图片 6" descr="LL63A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2525713"/>
            <a:ext cx="148431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7" descr="LL63B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20000">
            <a:off x="4619625" y="2357438"/>
            <a:ext cx="1990725" cy="938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8" descr="LL63C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4450" y="2376488"/>
            <a:ext cx="127476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10" descr="LL63D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" y="2376488"/>
            <a:ext cx="1227138" cy="9001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2611438" y="985838"/>
            <a:ext cx="3168650" cy="1728788"/>
          </a:xfrm>
          <a:custGeom>
            <a:avLst/>
            <a:gdLst>
              <a:gd name="T0" fmla="*/ 2147483646 w 1996"/>
              <a:gd name="T1" fmla="*/ 0 h 1089"/>
              <a:gd name="T2" fmla="*/ 0 w 1996"/>
              <a:gd name="T3" fmla="*/ 2147483646 h 1089"/>
              <a:gd name="T4" fmla="*/ 2147483646 w 1996"/>
              <a:gd name="T5" fmla="*/ 2147483646 h 1089"/>
              <a:gd name="T6" fmla="*/ 2147483646 w 1996"/>
              <a:gd name="T7" fmla="*/ 0 h 1089"/>
              <a:gd name="T8" fmla="*/ 0 60000 65536"/>
              <a:gd name="T9" fmla="*/ 0 60000 65536"/>
              <a:gd name="T10" fmla="*/ 0 60000 65536"/>
              <a:gd name="T11" fmla="*/ 0 60000 65536"/>
              <a:gd name="T12" fmla="*/ 0 w 1996"/>
              <a:gd name="T13" fmla="*/ 0 h 1089"/>
              <a:gd name="T14" fmla="*/ 1996 w 1996"/>
              <a:gd name="T15" fmla="*/ 1089 h 10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96" h="1089">
                <a:moveTo>
                  <a:pt x="726" y="0"/>
                </a:moveTo>
                <a:lnTo>
                  <a:pt x="0" y="1089"/>
                </a:lnTo>
                <a:lnTo>
                  <a:pt x="1996" y="1089"/>
                </a:lnTo>
                <a:lnTo>
                  <a:pt x="726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bevel/>
          </a:ln>
        </p:spPr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2794000" y="1127125"/>
            <a:ext cx="2741613" cy="1584325"/>
            <a:chOff x="0" y="0"/>
            <a:chExt cx="1727" cy="998"/>
          </a:xfrm>
        </p:grpSpPr>
        <p:sp>
          <p:nvSpPr>
            <p:cNvPr id="6" name="未知"/>
            <p:cNvSpPr/>
            <p:nvPr/>
          </p:nvSpPr>
          <p:spPr bwMode="auto">
            <a:xfrm>
              <a:off x="544" y="0"/>
              <a:ext cx="204" cy="99"/>
            </a:xfrm>
            <a:custGeom>
              <a:avLst/>
              <a:gdLst>
                <a:gd name="T0" fmla="*/ 0 w 227"/>
                <a:gd name="T1" fmla="*/ 46 h 99"/>
                <a:gd name="T2" fmla="*/ 136 w 227"/>
                <a:gd name="T3" fmla="*/ 91 h 99"/>
                <a:gd name="T4" fmla="*/ 227 w 227"/>
                <a:gd name="T5" fmla="*/ 0 h 99"/>
                <a:gd name="T6" fmla="*/ 0 60000 65536"/>
                <a:gd name="T7" fmla="*/ 0 60000 65536"/>
                <a:gd name="T8" fmla="*/ 0 60000 65536"/>
                <a:gd name="T9" fmla="*/ 0 w 227"/>
                <a:gd name="T10" fmla="*/ 0 h 99"/>
                <a:gd name="T11" fmla="*/ 227 w 227"/>
                <a:gd name="T12" fmla="*/ 99 h 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6" h="99">
                  <a:moveTo>
                    <a:pt x="0" y="46"/>
                  </a:moveTo>
                  <a:cubicBezTo>
                    <a:pt x="49" y="72"/>
                    <a:pt x="98" y="99"/>
                    <a:pt x="136" y="91"/>
                  </a:cubicBezTo>
                  <a:cubicBezTo>
                    <a:pt x="174" y="83"/>
                    <a:pt x="219" y="15"/>
                    <a:pt x="227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bevel/>
            </a:ln>
          </p:spPr>
          <p:txBody>
            <a:bodyPr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未知"/>
            <p:cNvSpPr/>
            <p:nvPr/>
          </p:nvSpPr>
          <p:spPr bwMode="auto">
            <a:xfrm>
              <a:off x="0" y="862"/>
              <a:ext cx="136" cy="136"/>
            </a:xfrm>
            <a:custGeom>
              <a:avLst/>
              <a:gdLst>
                <a:gd name="T0" fmla="*/ 0 w 136"/>
                <a:gd name="T1" fmla="*/ 0 h 136"/>
                <a:gd name="T2" fmla="*/ 91 w 136"/>
                <a:gd name="T3" fmla="*/ 45 h 136"/>
                <a:gd name="T4" fmla="*/ 136 w 136"/>
                <a:gd name="T5" fmla="*/ 136 h 136"/>
                <a:gd name="T6" fmla="*/ 0 60000 65536"/>
                <a:gd name="T7" fmla="*/ 0 60000 65536"/>
                <a:gd name="T8" fmla="*/ 0 60000 65536"/>
                <a:gd name="T9" fmla="*/ 0 w 136"/>
                <a:gd name="T10" fmla="*/ 0 h 136"/>
                <a:gd name="T11" fmla="*/ 136 w 136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6" h="136">
                  <a:moveTo>
                    <a:pt x="0" y="0"/>
                  </a:moveTo>
                  <a:cubicBezTo>
                    <a:pt x="34" y="11"/>
                    <a:pt x="68" y="22"/>
                    <a:pt x="91" y="45"/>
                  </a:cubicBezTo>
                  <a:cubicBezTo>
                    <a:pt x="114" y="68"/>
                    <a:pt x="125" y="102"/>
                    <a:pt x="136" y="136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bevel/>
            </a:ln>
          </p:spPr>
          <p:txBody>
            <a:bodyPr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未知"/>
            <p:cNvSpPr/>
            <p:nvPr/>
          </p:nvSpPr>
          <p:spPr bwMode="auto">
            <a:xfrm>
              <a:off x="1671" y="846"/>
              <a:ext cx="56" cy="152"/>
            </a:xfrm>
            <a:custGeom>
              <a:avLst/>
              <a:gdLst>
                <a:gd name="T0" fmla="*/ 52 w 52"/>
                <a:gd name="T1" fmla="*/ 0 h 136"/>
                <a:gd name="T2" fmla="*/ 7 w 52"/>
                <a:gd name="T3" fmla="*/ 45 h 136"/>
                <a:gd name="T4" fmla="*/ 7 w 52"/>
                <a:gd name="T5" fmla="*/ 136 h 136"/>
                <a:gd name="T6" fmla="*/ 0 60000 65536"/>
                <a:gd name="T7" fmla="*/ 0 60000 65536"/>
                <a:gd name="T8" fmla="*/ 0 60000 65536"/>
                <a:gd name="T9" fmla="*/ 0 w 52"/>
                <a:gd name="T10" fmla="*/ 0 h 136"/>
                <a:gd name="T11" fmla="*/ 52 w 52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36">
                  <a:moveTo>
                    <a:pt x="52" y="0"/>
                  </a:moveTo>
                  <a:cubicBezTo>
                    <a:pt x="33" y="11"/>
                    <a:pt x="14" y="22"/>
                    <a:pt x="7" y="45"/>
                  </a:cubicBezTo>
                  <a:cubicBezTo>
                    <a:pt x="0" y="68"/>
                    <a:pt x="7" y="121"/>
                    <a:pt x="7" y="136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bevel/>
            </a:ln>
          </p:spPr>
          <p:txBody>
            <a:bodyPr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4878388" y="2344738"/>
            <a:ext cx="4508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Group 13"/>
          <p:cNvGrpSpPr/>
          <p:nvPr/>
        </p:nvGrpSpPr>
        <p:grpSpPr>
          <a:xfrm>
            <a:off x="2611438" y="944563"/>
            <a:ext cx="3243262" cy="1798637"/>
            <a:chOff x="0" y="0"/>
            <a:chExt cx="2043" cy="1133"/>
          </a:xfrm>
        </p:grpSpPr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726" y="0"/>
              <a:ext cx="45" cy="4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0" y="1088"/>
              <a:ext cx="45" cy="4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1998" y="1088"/>
              <a:ext cx="45" cy="4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2452688" y="1393825"/>
            <a:ext cx="3168650" cy="1844675"/>
            <a:chOff x="0" y="0"/>
            <a:chExt cx="1996" cy="1162"/>
          </a:xfrm>
        </p:grpSpPr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0" y="16"/>
              <a:ext cx="363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边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862" y="832"/>
              <a:ext cx="363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边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1633" y="0"/>
              <a:ext cx="363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边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232" name="Group 21"/>
          <p:cNvGrpSpPr/>
          <p:nvPr/>
        </p:nvGrpSpPr>
        <p:grpSpPr>
          <a:xfrm>
            <a:off x="2938463" y="1416050"/>
            <a:ext cx="2374900" cy="1584325"/>
            <a:chOff x="0" y="0"/>
            <a:chExt cx="1496" cy="998"/>
          </a:xfrm>
        </p:grpSpPr>
        <p:sp>
          <p:nvSpPr>
            <p:cNvPr id="24" name="AutoShape 2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" name="AutoShape 23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6" name="AutoShape 24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236" name="Group 25"/>
          <p:cNvGrpSpPr/>
          <p:nvPr/>
        </p:nvGrpSpPr>
        <p:grpSpPr>
          <a:xfrm>
            <a:off x="2362200" y="2568575"/>
            <a:ext cx="3959225" cy="2303463"/>
            <a:chOff x="0" y="0"/>
            <a:chExt cx="2494" cy="1451"/>
          </a:xfrm>
        </p:grpSpPr>
        <p:sp>
          <p:nvSpPr>
            <p:cNvPr id="28" name="AutoShape 2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907" y="0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9" name="AutoShape 2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0" y="1224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0" name="AutoShape 2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2268" y="1179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9" name="Group 29"/>
          <p:cNvGrpSpPr/>
          <p:nvPr/>
        </p:nvGrpSpPr>
        <p:grpSpPr>
          <a:xfrm>
            <a:off x="2906713" y="1271588"/>
            <a:ext cx="2486025" cy="1431925"/>
            <a:chOff x="-20" y="0"/>
            <a:chExt cx="1566" cy="902"/>
          </a:xfrm>
        </p:grpSpPr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408" y="0"/>
              <a:ext cx="318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角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grpSp>
          <p:nvGrpSpPr>
            <p:cNvPr id="9242" name="Group 31"/>
            <p:cNvGrpSpPr/>
            <p:nvPr/>
          </p:nvGrpSpPr>
          <p:grpSpPr>
            <a:xfrm>
              <a:off x="-20" y="557"/>
              <a:ext cx="1566" cy="345"/>
              <a:chOff x="-20" y="-62"/>
              <a:chExt cx="1566" cy="345"/>
            </a:xfrm>
          </p:grpSpPr>
          <p:sp>
            <p:nvSpPr>
              <p:cNvPr id="34" name="Text Box 32"/>
              <p:cNvSpPr txBox="1">
                <a:spLocks noChangeArrowheads="1"/>
              </p:cNvSpPr>
              <p:nvPr/>
            </p:nvSpPr>
            <p:spPr bwMode="auto">
              <a:xfrm>
                <a:off x="-20" y="-62"/>
                <a:ext cx="318" cy="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角</a:t>
                </a: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5" name="Text Box 33"/>
              <p:cNvSpPr txBox="1">
                <a:spLocks noChangeArrowheads="1"/>
              </p:cNvSpPr>
              <p:nvPr/>
            </p:nvSpPr>
            <p:spPr bwMode="auto">
              <a:xfrm>
                <a:off x="1228" y="-47"/>
                <a:ext cx="318" cy="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角</a:t>
                </a: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7" name="组合 35"/>
          <p:cNvGrpSpPr/>
          <p:nvPr/>
        </p:nvGrpSpPr>
        <p:grpSpPr>
          <a:xfrm flipH="1">
            <a:off x="754063" y="3098800"/>
            <a:ext cx="6440487" cy="1720850"/>
            <a:chOff x="1939539" y="2935854"/>
            <a:chExt cx="6439124" cy="1721045"/>
          </a:xfrm>
        </p:grpSpPr>
        <p:sp>
          <p:nvSpPr>
            <p:cNvPr id="37" name="AutoShape 27"/>
            <p:cNvSpPr>
              <a:spLocks noChangeArrowheads="1"/>
            </p:cNvSpPr>
            <p:nvPr/>
          </p:nvSpPr>
          <p:spPr bwMode="auto">
            <a:xfrm>
              <a:off x="1939539" y="3075570"/>
              <a:ext cx="4920209" cy="1581329"/>
            </a:xfrm>
            <a:prstGeom prst="wedgeRoundRectCallout">
              <a:avLst>
                <a:gd name="adj1" fmla="val 55950"/>
                <a:gd name="adj2" fmla="val -587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marL="0" marR="0" lvl="0" indent="0" algn="just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由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条线段围成的图形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just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（每相邻两条线段的端点相连）叫做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E96678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三角形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pic>
          <p:nvPicPr>
            <p:cNvPr id="9247" name="Picture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133799" y="2935854"/>
              <a:ext cx="1244864" cy="14720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/>
          <p:nvPr/>
        </p:nvSpPr>
        <p:spPr>
          <a:xfrm>
            <a:off x="309563" y="393700"/>
            <a:ext cx="43037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什么是三角形的高呢？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未知"/>
          <p:cNvSpPr/>
          <p:nvPr/>
        </p:nvSpPr>
        <p:spPr bwMode="auto">
          <a:xfrm>
            <a:off x="723900" y="1670050"/>
            <a:ext cx="3168650" cy="1728788"/>
          </a:xfrm>
          <a:custGeom>
            <a:avLst/>
            <a:gdLst>
              <a:gd name="T0" fmla="*/ 2147483646 w 1996"/>
              <a:gd name="T1" fmla="*/ 0 h 1089"/>
              <a:gd name="T2" fmla="*/ 0 w 1996"/>
              <a:gd name="T3" fmla="*/ 2147483646 h 1089"/>
              <a:gd name="T4" fmla="*/ 2147483646 w 1996"/>
              <a:gd name="T5" fmla="*/ 2147483646 h 1089"/>
              <a:gd name="T6" fmla="*/ 2147483646 w 1996"/>
              <a:gd name="T7" fmla="*/ 0 h 1089"/>
              <a:gd name="T8" fmla="*/ 0 60000 65536"/>
              <a:gd name="T9" fmla="*/ 0 60000 65536"/>
              <a:gd name="T10" fmla="*/ 0 60000 65536"/>
              <a:gd name="T11" fmla="*/ 0 60000 65536"/>
              <a:gd name="T12" fmla="*/ 0 w 1996"/>
              <a:gd name="T13" fmla="*/ 0 h 1089"/>
              <a:gd name="T14" fmla="*/ 1996 w 1996"/>
              <a:gd name="T15" fmla="*/ 1089 h 10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96" h="1089">
                <a:moveTo>
                  <a:pt x="726" y="0"/>
                </a:moveTo>
                <a:lnTo>
                  <a:pt x="0" y="1089"/>
                </a:lnTo>
                <a:lnTo>
                  <a:pt x="1996" y="1089"/>
                </a:lnTo>
                <a:lnTo>
                  <a:pt x="726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bevel/>
          </a:ln>
        </p:spPr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35150" y="1631950"/>
            <a:ext cx="84138" cy="777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878013" y="1709738"/>
            <a:ext cx="0" cy="16891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878013" y="3262313"/>
            <a:ext cx="136525" cy="136525"/>
          </a:xfrm>
          <a:custGeom>
            <a:avLst/>
            <a:gdLst>
              <a:gd name="connsiteX0" fmla="*/ 0 w 136187"/>
              <a:gd name="connsiteY0" fmla="*/ 0 h 136187"/>
              <a:gd name="connsiteX1" fmla="*/ 136187 w 136187"/>
              <a:gd name="connsiteY1" fmla="*/ 0 h 136187"/>
              <a:gd name="connsiteX2" fmla="*/ 136187 w 136187"/>
              <a:gd name="connsiteY2" fmla="*/ 136187 h 136187"/>
              <a:gd name="connsiteX3" fmla="*/ 0 w 136187"/>
              <a:gd name="connsiteY3" fmla="*/ 136187 h 136187"/>
              <a:gd name="connsiteX4" fmla="*/ 0 w 136187"/>
              <a:gd name="connsiteY4" fmla="*/ 0 h 136187"/>
              <a:gd name="connsiteX0-1" fmla="*/ 0 w 136187"/>
              <a:gd name="connsiteY0-2" fmla="*/ 136187 h 227627"/>
              <a:gd name="connsiteX1-3" fmla="*/ 0 w 136187"/>
              <a:gd name="connsiteY1-4" fmla="*/ 0 h 227627"/>
              <a:gd name="connsiteX2-5" fmla="*/ 136187 w 136187"/>
              <a:gd name="connsiteY2-6" fmla="*/ 0 h 227627"/>
              <a:gd name="connsiteX3-7" fmla="*/ 136187 w 136187"/>
              <a:gd name="connsiteY3-8" fmla="*/ 136187 h 227627"/>
              <a:gd name="connsiteX4-9" fmla="*/ 91440 w 136187"/>
              <a:gd name="connsiteY4-10" fmla="*/ 227627 h 227627"/>
              <a:gd name="connsiteX0-11" fmla="*/ 0 w 136187"/>
              <a:gd name="connsiteY0-12" fmla="*/ 136187 h 136187"/>
              <a:gd name="connsiteX1-13" fmla="*/ 0 w 136187"/>
              <a:gd name="connsiteY1-14" fmla="*/ 0 h 136187"/>
              <a:gd name="connsiteX2-15" fmla="*/ 136187 w 136187"/>
              <a:gd name="connsiteY2-16" fmla="*/ 0 h 136187"/>
              <a:gd name="connsiteX3-17" fmla="*/ 136187 w 136187"/>
              <a:gd name="connsiteY3-18" fmla="*/ 136187 h 136187"/>
              <a:gd name="connsiteX0-19" fmla="*/ 0 w 136187"/>
              <a:gd name="connsiteY0-20" fmla="*/ 0 h 136187"/>
              <a:gd name="connsiteX1-21" fmla="*/ 136187 w 136187"/>
              <a:gd name="connsiteY1-22" fmla="*/ 0 h 136187"/>
              <a:gd name="connsiteX2-23" fmla="*/ 136187 w 136187"/>
              <a:gd name="connsiteY2-24" fmla="*/ 136187 h 1361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6187" h="136187">
                <a:moveTo>
                  <a:pt x="0" y="0"/>
                </a:moveTo>
                <a:lnTo>
                  <a:pt x="136187" y="0"/>
                </a:lnTo>
                <a:lnTo>
                  <a:pt x="136187" y="136187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5475" y="2336800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高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3900" y="3398838"/>
            <a:ext cx="31686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322513" y="348456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底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Text Box 37"/>
          <p:cNvSpPr txBox="1">
            <a:spLocks noChangeArrowheads="1"/>
          </p:cNvSpPr>
          <p:nvPr/>
        </p:nvSpPr>
        <p:spPr bwMode="auto">
          <a:xfrm>
            <a:off x="4173538" y="1446213"/>
            <a:ext cx="4849813" cy="3046413"/>
          </a:xfrm>
          <a:prstGeom prst="rect">
            <a:avLst/>
          </a:prstGeom>
          <a:solidFill>
            <a:srgbClr val="32EABA">
              <a:alpha val="47059"/>
            </a:srgbClr>
          </a:solidFill>
          <a:ln w="28575">
            <a:solidFill>
              <a:srgbClr val="00B050"/>
            </a:solidFill>
            <a:prstDash val="dash"/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从三角形的一个顶点到它的对边作一条垂线，顶点和垂足之间的线段叫作三角形的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，这条对边叫作三角形的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0"/>
          <p:cNvGrpSpPr/>
          <p:nvPr/>
        </p:nvGrpSpPr>
        <p:grpSpPr>
          <a:xfrm>
            <a:off x="53975" y="65088"/>
            <a:ext cx="2728913" cy="584200"/>
            <a:chOff x="186644" y="166320"/>
            <a:chExt cx="2730479" cy="585351"/>
          </a:xfrm>
        </p:grpSpPr>
        <p:pic>
          <p:nvPicPr>
            <p:cNvPr id="11267" name="Picture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644" y="166320"/>
              <a:ext cx="894988" cy="5218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1090354" y="166320"/>
              <a:ext cx="1826769" cy="585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457200" eaLnBrk="0" hangingPunct="0">
                <a:buClrTx/>
                <a:buSzTx/>
                <a:buFontTx/>
                <a:defRPr/>
              </a:pPr>
              <a:r>
                <a:rPr kumimoji="0" lang="zh-CN" altLang="en-US" sz="3200" b="1" kern="1200" cap="none" spc="0" normalizeH="0" baseline="0" noProof="0" dirty="0">
                  <a:gradFill flip="none" rotWithShape="1">
                    <a:gsLst>
                      <a:gs pos="0">
                        <a:srgbClr val="FF0000"/>
                      </a:gs>
                      <a:gs pos="43000">
                        <a:srgbClr val="F29662"/>
                      </a:gs>
                      <a:gs pos="58000">
                        <a:srgbClr val="4D8640"/>
                      </a:gs>
                      <a:gs pos="84000">
                        <a:srgbClr val="0000FF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课堂小结</a:t>
              </a:r>
              <a:endParaRPr kumimoji="0" lang="zh-CN" altLang="en-US" sz="3200" b="1" kern="1200" cap="none" spc="0" normalizeH="0" baseline="0" noProof="0" dirty="0">
                <a:gradFill flip="none" rotWithShape="1">
                  <a:gsLst>
                    <a:gs pos="0">
                      <a:srgbClr val="FF0000"/>
                    </a:gs>
                    <a:gs pos="43000">
                      <a:srgbClr val="F29662"/>
                    </a:gs>
                    <a:gs pos="58000">
                      <a:srgbClr val="4D8640"/>
                    </a:gs>
                    <a:gs pos="84000">
                      <a:srgbClr val="0000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539750" y="865188"/>
            <a:ext cx="3168650" cy="2400300"/>
            <a:chOff x="853598" y="1028835"/>
            <a:chExt cx="3168650" cy="2400300"/>
          </a:xfrm>
        </p:grpSpPr>
        <p:sp>
          <p:nvSpPr>
            <p:cNvPr id="7" name="未知"/>
            <p:cNvSpPr/>
            <p:nvPr/>
          </p:nvSpPr>
          <p:spPr bwMode="auto">
            <a:xfrm>
              <a:off x="853598" y="1066935"/>
              <a:ext cx="3168650" cy="1728788"/>
            </a:xfrm>
            <a:custGeom>
              <a:avLst/>
              <a:gdLst>
                <a:gd name="T0" fmla="*/ 2147483646 w 1996"/>
                <a:gd name="T1" fmla="*/ 0 h 1089"/>
                <a:gd name="T2" fmla="*/ 0 w 1996"/>
                <a:gd name="T3" fmla="*/ 2147483646 h 1089"/>
                <a:gd name="T4" fmla="*/ 2147483646 w 1996"/>
                <a:gd name="T5" fmla="*/ 2147483646 h 1089"/>
                <a:gd name="T6" fmla="*/ 2147483646 w 1996"/>
                <a:gd name="T7" fmla="*/ 0 h 10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96"/>
                <a:gd name="T13" fmla="*/ 0 h 1089"/>
                <a:gd name="T14" fmla="*/ 1996 w 1996"/>
                <a:gd name="T15" fmla="*/ 1089 h 10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96" h="1089">
                  <a:moveTo>
                    <a:pt x="726" y="0"/>
                  </a:moveTo>
                  <a:lnTo>
                    <a:pt x="0" y="1089"/>
                  </a:lnTo>
                  <a:lnTo>
                    <a:pt x="1996" y="1089"/>
                  </a:lnTo>
                  <a:lnTo>
                    <a:pt x="72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chemeClr val="tx1"/>
              </a:solidFill>
              <a:bevel/>
            </a:ln>
          </p:spPr>
          <p:txBody>
            <a:bodyPr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964848" y="1028835"/>
              <a:ext cx="84138" cy="777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007711" y="1106623"/>
              <a:ext cx="0" cy="16891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7"/>
            <p:cNvSpPr/>
            <p:nvPr/>
          </p:nvSpPr>
          <p:spPr>
            <a:xfrm>
              <a:off x="2007711" y="2659198"/>
              <a:ext cx="136525" cy="136525"/>
            </a:xfrm>
            <a:custGeom>
              <a:avLst/>
              <a:gdLst>
                <a:gd name="connsiteX0" fmla="*/ 0 w 136187"/>
                <a:gd name="connsiteY0" fmla="*/ 0 h 136187"/>
                <a:gd name="connsiteX1" fmla="*/ 136187 w 136187"/>
                <a:gd name="connsiteY1" fmla="*/ 0 h 136187"/>
                <a:gd name="connsiteX2" fmla="*/ 136187 w 136187"/>
                <a:gd name="connsiteY2" fmla="*/ 136187 h 136187"/>
                <a:gd name="connsiteX3" fmla="*/ 0 w 136187"/>
                <a:gd name="connsiteY3" fmla="*/ 136187 h 136187"/>
                <a:gd name="connsiteX4" fmla="*/ 0 w 136187"/>
                <a:gd name="connsiteY4" fmla="*/ 0 h 136187"/>
                <a:gd name="connsiteX0-1" fmla="*/ 0 w 136187"/>
                <a:gd name="connsiteY0-2" fmla="*/ 136187 h 227627"/>
                <a:gd name="connsiteX1-3" fmla="*/ 0 w 136187"/>
                <a:gd name="connsiteY1-4" fmla="*/ 0 h 227627"/>
                <a:gd name="connsiteX2-5" fmla="*/ 136187 w 136187"/>
                <a:gd name="connsiteY2-6" fmla="*/ 0 h 227627"/>
                <a:gd name="connsiteX3-7" fmla="*/ 136187 w 136187"/>
                <a:gd name="connsiteY3-8" fmla="*/ 136187 h 227627"/>
                <a:gd name="connsiteX4-9" fmla="*/ 91440 w 136187"/>
                <a:gd name="connsiteY4-10" fmla="*/ 227627 h 227627"/>
                <a:gd name="connsiteX0-11" fmla="*/ 0 w 136187"/>
                <a:gd name="connsiteY0-12" fmla="*/ 136187 h 136187"/>
                <a:gd name="connsiteX1-13" fmla="*/ 0 w 136187"/>
                <a:gd name="connsiteY1-14" fmla="*/ 0 h 136187"/>
                <a:gd name="connsiteX2-15" fmla="*/ 136187 w 136187"/>
                <a:gd name="connsiteY2-16" fmla="*/ 0 h 136187"/>
                <a:gd name="connsiteX3-17" fmla="*/ 136187 w 136187"/>
                <a:gd name="connsiteY3-18" fmla="*/ 136187 h 136187"/>
                <a:gd name="connsiteX0-19" fmla="*/ 0 w 136187"/>
                <a:gd name="connsiteY0-20" fmla="*/ 0 h 136187"/>
                <a:gd name="connsiteX1-21" fmla="*/ 136187 w 136187"/>
                <a:gd name="connsiteY1-22" fmla="*/ 0 h 136187"/>
                <a:gd name="connsiteX2-23" fmla="*/ 136187 w 136187"/>
                <a:gd name="connsiteY2-24" fmla="*/ 136187 h 1361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6187" h="136187">
                  <a:moveTo>
                    <a:pt x="0" y="0"/>
                  </a:moveTo>
                  <a:lnTo>
                    <a:pt x="136187" y="0"/>
                  </a:lnTo>
                  <a:lnTo>
                    <a:pt x="136187" y="136187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4" name="文本框 10"/>
            <p:cNvSpPr txBox="1"/>
            <p:nvPr/>
          </p:nvSpPr>
          <p:spPr>
            <a:xfrm>
              <a:off x="2025173" y="1733685"/>
              <a:ext cx="59372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3200" b="1">
                  <a:latin typeface="Calibri" panose="020F0502020204030204" pitchFamily="34" charset="0"/>
                  <a:ea typeface="黑体" panose="02010609060101010101" pitchFamily="49" charset="-122"/>
                </a:rPr>
                <a:t>高</a:t>
              </a:r>
              <a:endParaRPr lang="zh-CN" altLang="en-US" sz="3200" b="1"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53598" y="2795723"/>
              <a:ext cx="316865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6" name="文本框 13"/>
            <p:cNvSpPr txBox="1"/>
            <p:nvPr/>
          </p:nvSpPr>
          <p:spPr>
            <a:xfrm>
              <a:off x="2007711" y="2843348"/>
              <a:ext cx="596900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3200" b="1">
                  <a:latin typeface="Calibri" panose="020F0502020204030204" pitchFamily="34" charset="0"/>
                  <a:ea typeface="黑体" panose="02010609060101010101" pitchFamily="49" charset="-122"/>
                </a:rPr>
                <a:t>底</a:t>
              </a:r>
              <a:endParaRPr lang="zh-CN" altLang="en-US" sz="3200" b="1"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646613" y="649288"/>
            <a:ext cx="3419475" cy="1262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特征：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3个顶点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3条边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3个角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9463" y="1939925"/>
            <a:ext cx="2971800" cy="1262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特性：三角形具有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稳定性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8053" y="3363155"/>
            <a:ext cx="7080250" cy="126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定义：由3条线段围成的图形（</a:t>
            </a:r>
            <a:r>
              <a:rPr lang="zh-CN" altLang="en-US" sz="3200" b="1" dirty="0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每相邻两条线段的端点相连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）叫做三角形。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1277938" y="155575"/>
            <a:ext cx="5472112" cy="1236663"/>
            <a:chOff x="1290537" y="284703"/>
            <a:chExt cx="5472476" cy="1236223"/>
          </a:xfrm>
        </p:grpSpPr>
        <p:pic>
          <p:nvPicPr>
            <p:cNvPr id="12291" name="Picture 20" descr="男天使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5544767" y="391876"/>
              <a:ext cx="1218246" cy="1129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对话气泡: 圆角矩形 2"/>
            <p:cNvSpPr/>
            <p:nvPr/>
          </p:nvSpPr>
          <p:spPr>
            <a:xfrm>
              <a:off x="1290537" y="284703"/>
              <a:ext cx="3773738" cy="1091811"/>
            </a:xfrm>
            <a:prstGeom prst="wedgeRoundRectCallout">
              <a:avLst>
                <a:gd name="adj1" fmla="val 58033"/>
                <a:gd name="adj2" fmla="val -2259"/>
                <a:gd name="adj3" fmla="val 16667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想一想，一个三角形可以画几条高？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未知"/>
          <p:cNvSpPr/>
          <p:nvPr/>
        </p:nvSpPr>
        <p:spPr bwMode="auto">
          <a:xfrm>
            <a:off x="720725" y="1670050"/>
            <a:ext cx="3168650" cy="1728788"/>
          </a:xfrm>
          <a:custGeom>
            <a:avLst/>
            <a:gdLst>
              <a:gd name="T0" fmla="*/ 2147483646 w 1996"/>
              <a:gd name="T1" fmla="*/ 0 h 1089"/>
              <a:gd name="T2" fmla="*/ 0 w 1996"/>
              <a:gd name="T3" fmla="*/ 2147483646 h 1089"/>
              <a:gd name="T4" fmla="*/ 2147483646 w 1996"/>
              <a:gd name="T5" fmla="*/ 2147483646 h 1089"/>
              <a:gd name="T6" fmla="*/ 2147483646 w 1996"/>
              <a:gd name="T7" fmla="*/ 0 h 1089"/>
              <a:gd name="T8" fmla="*/ 0 60000 65536"/>
              <a:gd name="T9" fmla="*/ 0 60000 65536"/>
              <a:gd name="T10" fmla="*/ 0 60000 65536"/>
              <a:gd name="T11" fmla="*/ 0 60000 65536"/>
              <a:gd name="T12" fmla="*/ 0 w 1996"/>
              <a:gd name="T13" fmla="*/ 0 h 1089"/>
              <a:gd name="T14" fmla="*/ 1996 w 1996"/>
              <a:gd name="T15" fmla="*/ 1089 h 10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96" h="1089">
                <a:moveTo>
                  <a:pt x="726" y="0"/>
                </a:moveTo>
                <a:lnTo>
                  <a:pt x="0" y="1089"/>
                </a:lnTo>
                <a:lnTo>
                  <a:pt x="1996" y="1089"/>
                </a:lnTo>
                <a:lnTo>
                  <a:pt x="726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bevel/>
          </a:ln>
        </p:spPr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878013" y="1670050"/>
            <a:ext cx="0" cy="17287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878013" y="3262313"/>
            <a:ext cx="136525" cy="136525"/>
          </a:xfrm>
          <a:custGeom>
            <a:avLst/>
            <a:gdLst>
              <a:gd name="connsiteX0" fmla="*/ 0 w 136187"/>
              <a:gd name="connsiteY0" fmla="*/ 0 h 136187"/>
              <a:gd name="connsiteX1" fmla="*/ 136187 w 136187"/>
              <a:gd name="connsiteY1" fmla="*/ 0 h 136187"/>
              <a:gd name="connsiteX2" fmla="*/ 136187 w 136187"/>
              <a:gd name="connsiteY2" fmla="*/ 136187 h 136187"/>
              <a:gd name="connsiteX3" fmla="*/ 0 w 136187"/>
              <a:gd name="connsiteY3" fmla="*/ 136187 h 136187"/>
              <a:gd name="connsiteX4" fmla="*/ 0 w 136187"/>
              <a:gd name="connsiteY4" fmla="*/ 0 h 136187"/>
              <a:gd name="connsiteX0-1" fmla="*/ 0 w 136187"/>
              <a:gd name="connsiteY0-2" fmla="*/ 136187 h 227627"/>
              <a:gd name="connsiteX1-3" fmla="*/ 0 w 136187"/>
              <a:gd name="connsiteY1-4" fmla="*/ 0 h 227627"/>
              <a:gd name="connsiteX2-5" fmla="*/ 136187 w 136187"/>
              <a:gd name="connsiteY2-6" fmla="*/ 0 h 227627"/>
              <a:gd name="connsiteX3-7" fmla="*/ 136187 w 136187"/>
              <a:gd name="connsiteY3-8" fmla="*/ 136187 h 227627"/>
              <a:gd name="connsiteX4-9" fmla="*/ 91440 w 136187"/>
              <a:gd name="connsiteY4-10" fmla="*/ 227627 h 227627"/>
              <a:gd name="connsiteX0-11" fmla="*/ 0 w 136187"/>
              <a:gd name="connsiteY0-12" fmla="*/ 136187 h 136187"/>
              <a:gd name="connsiteX1-13" fmla="*/ 0 w 136187"/>
              <a:gd name="connsiteY1-14" fmla="*/ 0 h 136187"/>
              <a:gd name="connsiteX2-15" fmla="*/ 136187 w 136187"/>
              <a:gd name="connsiteY2-16" fmla="*/ 0 h 136187"/>
              <a:gd name="connsiteX3-17" fmla="*/ 136187 w 136187"/>
              <a:gd name="connsiteY3-18" fmla="*/ 136187 h 136187"/>
              <a:gd name="connsiteX0-19" fmla="*/ 0 w 136187"/>
              <a:gd name="connsiteY0-20" fmla="*/ 0 h 136187"/>
              <a:gd name="connsiteX1-21" fmla="*/ 136187 w 136187"/>
              <a:gd name="connsiteY1-22" fmla="*/ 0 h 136187"/>
              <a:gd name="connsiteX2-23" fmla="*/ 136187 w 136187"/>
              <a:gd name="connsiteY2-24" fmla="*/ 136187 h 1361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6187" h="136187">
                <a:moveTo>
                  <a:pt x="0" y="0"/>
                </a:moveTo>
                <a:lnTo>
                  <a:pt x="136187" y="0"/>
                </a:lnTo>
                <a:lnTo>
                  <a:pt x="136187" y="136187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82750" y="1960563"/>
            <a:ext cx="2206625" cy="143827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7"/>
          <p:cNvSpPr/>
          <p:nvPr/>
        </p:nvSpPr>
        <p:spPr>
          <a:xfrm rot="7441086">
            <a:off x="1632744" y="1988344"/>
            <a:ext cx="139700" cy="153988"/>
          </a:xfrm>
          <a:custGeom>
            <a:avLst/>
            <a:gdLst>
              <a:gd name="connsiteX0" fmla="*/ 0 w 136187"/>
              <a:gd name="connsiteY0" fmla="*/ 0 h 136187"/>
              <a:gd name="connsiteX1" fmla="*/ 136187 w 136187"/>
              <a:gd name="connsiteY1" fmla="*/ 0 h 136187"/>
              <a:gd name="connsiteX2" fmla="*/ 136187 w 136187"/>
              <a:gd name="connsiteY2" fmla="*/ 136187 h 136187"/>
              <a:gd name="connsiteX3" fmla="*/ 0 w 136187"/>
              <a:gd name="connsiteY3" fmla="*/ 136187 h 136187"/>
              <a:gd name="connsiteX4" fmla="*/ 0 w 136187"/>
              <a:gd name="connsiteY4" fmla="*/ 0 h 136187"/>
              <a:gd name="connsiteX0-1" fmla="*/ 0 w 136187"/>
              <a:gd name="connsiteY0-2" fmla="*/ 136187 h 227627"/>
              <a:gd name="connsiteX1-3" fmla="*/ 0 w 136187"/>
              <a:gd name="connsiteY1-4" fmla="*/ 0 h 227627"/>
              <a:gd name="connsiteX2-5" fmla="*/ 136187 w 136187"/>
              <a:gd name="connsiteY2-6" fmla="*/ 0 h 227627"/>
              <a:gd name="connsiteX3-7" fmla="*/ 136187 w 136187"/>
              <a:gd name="connsiteY3-8" fmla="*/ 136187 h 227627"/>
              <a:gd name="connsiteX4-9" fmla="*/ 91440 w 136187"/>
              <a:gd name="connsiteY4-10" fmla="*/ 227627 h 227627"/>
              <a:gd name="connsiteX0-11" fmla="*/ 0 w 136187"/>
              <a:gd name="connsiteY0-12" fmla="*/ 136187 h 136187"/>
              <a:gd name="connsiteX1-13" fmla="*/ 0 w 136187"/>
              <a:gd name="connsiteY1-14" fmla="*/ 0 h 136187"/>
              <a:gd name="connsiteX2-15" fmla="*/ 136187 w 136187"/>
              <a:gd name="connsiteY2-16" fmla="*/ 0 h 136187"/>
              <a:gd name="connsiteX3-17" fmla="*/ 136187 w 136187"/>
              <a:gd name="connsiteY3-18" fmla="*/ 136187 h 136187"/>
              <a:gd name="connsiteX0-19" fmla="*/ 0 w 136187"/>
              <a:gd name="connsiteY0-20" fmla="*/ 0 h 136187"/>
              <a:gd name="connsiteX1-21" fmla="*/ 136187 w 136187"/>
              <a:gd name="connsiteY1-22" fmla="*/ 0 h 136187"/>
              <a:gd name="connsiteX2-23" fmla="*/ 136187 w 136187"/>
              <a:gd name="connsiteY2-24" fmla="*/ 136187 h 1361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6187" h="136187">
                <a:moveTo>
                  <a:pt x="0" y="0"/>
                </a:moveTo>
                <a:lnTo>
                  <a:pt x="136187" y="0"/>
                </a:lnTo>
                <a:lnTo>
                  <a:pt x="136187" y="136187"/>
                </a:lnTo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730250" y="1843088"/>
            <a:ext cx="1362075" cy="155733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7"/>
          <p:cNvSpPr/>
          <p:nvPr/>
        </p:nvSpPr>
        <p:spPr>
          <a:xfrm rot="7820243">
            <a:off x="2016919" y="1880394"/>
            <a:ext cx="152400" cy="153988"/>
          </a:xfrm>
          <a:custGeom>
            <a:avLst/>
            <a:gdLst>
              <a:gd name="connsiteX0" fmla="*/ 0 w 136187"/>
              <a:gd name="connsiteY0" fmla="*/ 0 h 136187"/>
              <a:gd name="connsiteX1" fmla="*/ 136187 w 136187"/>
              <a:gd name="connsiteY1" fmla="*/ 0 h 136187"/>
              <a:gd name="connsiteX2" fmla="*/ 136187 w 136187"/>
              <a:gd name="connsiteY2" fmla="*/ 136187 h 136187"/>
              <a:gd name="connsiteX3" fmla="*/ 0 w 136187"/>
              <a:gd name="connsiteY3" fmla="*/ 136187 h 136187"/>
              <a:gd name="connsiteX4" fmla="*/ 0 w 136187"/>
              <a:gd name="connsiteY4" fmla="*/ 0 h 136187"/>
              <a:gd name="connsiteX0-1" fmla="*/ 0 w 136187"/>
              <a:gd name="connsiteY0-2" fmla="*/ 136187 h 227627"/>
              <a:gd name="connsiteX1-3" fmla="*/ 0 w 136187"/>
              <a:gd name="connsiteY1-4" fmla="*/ 0 h 227627"/>
              <a:gd name="connsiteX2-5" fmla="*/ 136187 w 136187"/>
              <a:gd name="connsiteY2-6" fmla="*/ 0 h 227627"/>
              <a:gd name="connsiteX3-7" fmla="*/ 136187 w 136187"/>
              <a:gd name="connsiteY3-8" fmla="*/ 136187 h 227627"/>
              <a:gd name="connsiteX4-9" fmla="*/ 91440 w 136187"/>
              <a:gd name="connsiteY4-10" fmla="*/ 227627 h 227627"/>
              <a:gd name="connsiteX0-11" fmla="*/ 0 w 136187"/>
              <a:gd name="connsiteY0-12" fmla="*/ 136187 h 136187"/>
              <a:gd name="connsiteX1-13" fmla="*/ 0 w 136187"/>
              <a:gd name="connsiteY1-14" fmla="*/ 0 h 136187"/>
              <a:gd name="connsiteX2-15" fmla="*/ 136187 w 136187"/>
              <a:gd name="connsiteY2-16" fmla="*/ 0 h 136187"/>
              <a:gd name="connsiteX3-17" fmla="*/ 136187 w 136187"/>
              <a:gd name="connsiteY3-18" fmla="*/ 136187 h 136187"/>
              <a:gd name="connsiteX0-19" fmla="*/ 0 w 136187"/>
              <a:gd name="connsiteY0-20" fmla="*/ 0 h 136187"/>
              <a:gd name="connsiteX1-21" fmla="*/ 136187 w 136187"/>
              <a:gd name="connsiteY1-22" fmla="*/ 0 h 136187"/>
              <a:gd name="connsiteX2-23" fmla="*/ 136187 w 136187"/>
              <a:gd name="connsiteY2-24" fmla="*/ 136187 h 1361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6187" h="136187">
                <a:moveTo>
                  <a:pt x="0" y="0"/>
                </a:moveTo>
                <a:lnTo>
                  <a:pt x="136187" y="0"/>
                </a:lnTo>
                <a:lnTo>
                  <a:pt x="136187" y="136187"/>
                </a:ln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29225" y="1670050"/>
            <a:ext cx="3451225" cy="126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三角形都可以画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条高。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1969" y="3552825"/>
            <a:ext cx="8596313" cy="1273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用字母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分别表示三角形的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个顶点。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这个三角形可以表示为三角形</a:t>
            </a:r>
            <a:r>
              <a:rPr lang="en-US" altLang="zh-CN" sz="3200" b="1" dirty="0">
                <a:latin typeface="Times New Roman" panose="02020603050405020304" pitchFamily="18" charset="0"/>
              </a:rPr>
              <a:t>ABC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三角形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7938" y="1320800"/>
            <a:ext cx="4587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200" b="1" i="1">
                <a:latin typeface="Calibri" panose="020F0502020204030204" pitchFamily="34" charset="0"/>
              </a:rPr>
              <a:t>A</a:t>
            </a:r>
            <a:endParaRPr lang="zh-CN" altLang="en-US" sz="3200" b="1" i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2575" y="2968625"/>
            <a:ext cx="4587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200" b="1" i="1">
                <a:latin typeface="Calibri" panose="020F0502020204030204" pitchFamily="34" charset="0"/>
              </a:rPr>
              <a:t>B</a:t>
            </a:r>
            <a:endParaRPr lang="zh-CN" altLang="en-US" sz="3200" b="1" i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2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charRg st="2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0188" y="2055813"/>
            <a:ext cx="5334000" cy="319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52"/>
          <p:cNvSpPr/>
          <p:nvPr/>
        </p:nvSpPr>
        <p:spPr>
          <a:xfrm>
            <a:off x="681038" y="98425"/>
            <a:ext cx="5654675" cy="1814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游戏：</a:t>
            </a:r>
            <a:endParaRPr lang="zh-CN" altLang="en-US" sz="280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请同学们拉一拉手中的学具。</a:t>
            </a:r>
            <a:endParaRPr lang="zh-CN" altLang="en-US" sz="280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800">
                <a:latin typeface="Calibri" panose="020F0502020204030204" pitchFamily="34" charset="0"/>
              </a:rPr>
              <a:t>1.</a:t>
            </a:r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能拉动的图形请举起来。</a:t>
            </a:r>
            <a:endParaRPr lang="zh-CN" altLang="en-US" sz="280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800">
                <a:latin typeface="Calibri" panose="020F0502020204030204" pitchFamily="34" charset="0"/>
              </a:rPr>
              <a:t>2.</a:t>
            </a:r>
            <a:r>
              <a:rPr lang="zh-CN" altLang="en-US" sz="2800">
                <a:latin typeface="Calibri" panose="020F0502020204030204" pitchFamily="34" charset="0"/>
                <a:ea typeface="黑体" panose="02010609060101010101" pitchFamily="49" charset="-122"/>
              </a:rPr>
              <a:t>不能拉动的图形请举起来。</a:t>
            </a:r>
            <a:endParaRPr lang="zh-CN" altLang="en-US" sz="280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0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1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2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3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4.xml><?xml version="1.0" encoding="utf-8"?>
<p:tagLst xmlns:p="http://schemas.openxmlformats.org/presentationml/2006/main">
  <p:tag name="KSO_WM_TEMPLATE_CATEGORY" val="custom"/>
  <p:tag name="KSO_WM_TEMPLATE_INDEX" val="20191226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07d2172-a218-4cf3-9fc8-606782b123e0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EMPLATE_CATEGORY" val="custom"/>
  <p:tag name="KSO_WM_TEMPLATE_INDEX" val="20191226"/>
</p:tagLst>
</file>

<file path=ppt/tags/tag3.xml><?xml version="1.0" encoding="utf-8"?>
<p:tagLst xmlns:p="http://schemas.openxmlformats.org/presentationml/2006/main">
  <p:tag name="KSO_WM_TEMPLATE_CATEGORY" val="custom"/>
  <p:tag name="KSO_WM_TEMPLATE_INDEX" val="20191226"/>
</p:tagLst>
</file>

<file path=ppt/tags/tag4.xml><?xml version="1.0" encoding="utf-8"?>
<p:tagLst xmlns:p="http://schemas.openxmlformats.org/presentationml/2006/main">
  <p:tag name="KSO_WM_TEMPLATE_CATEGORY" val="custom"/>
  <p:tag name="KSO_WM_TEMPLATE_INDEX" val="20191226"/>
</p:tagLst>
</file>

<file path=ppt/tags/tag5.xml><?xml version="1.0" encoding="utf-8"?>
<p:tagLst xmlns:p="http://schemas.openxmlformats.org/presentationml/2006/main">
  <p:tag name="KSO_WM_TEMPLATE_CATEGORY" val="custom"/>
  <p:tag name="KSO_WM_TEMPLATE_INDEX" val="20191226"/>
</p:tagLst>
</file>

<file path=ppt/tags/tag6.xml><?xml version="1.0" encoding="utf-8"?>
<p:tagLst xmlns:p="http://schemas.openxmlformats.org/presentationml/2006/main">
  <p:tag name="KSO_WM_TEMPLATE_CATEGORY" val="custom"/>
  <p:tag name="KSO_WM_TEMPLATE_INDEX" val="20191226"/>
</p:tagLst>
</file>

<file path=ppt/tags/tag7.xml><?xml version="1.0" encoding="utf-8"?>
<p:tagLst xmlns:p="http://schemas.openxmlformats.org/presentationml/2006/main">
  <p:tag name="KSO_WM_TEMPLATE_CATEGORY" val="custom"/>
  <p:tag name="KSO_WM_TEMPLATE_INDEX" val="20191226"/>
</p:tagLst>
</file>

<file path=ppt/tags/tag8.xml><?xml version="1.0" encoding="utf-8"?>
<p:tagLst xmlns:p="http://schemas.openxmlformats.org/presentationml/2006/main">
  <p:tag name="KSO_WM_TEMPLATE_CATEGORY" val="custom"/>
  <p:tag name="KSO_WM_TEMPLATE_INDEX" val="20191226"/>
</p:tagLst>
</file>

<file path=ppt/tags/tag9.xml><?xml version="1.0" encoding="utf-8"?>
<p:tagLst xmlns:p="http://schemas.openxmlformats.org/presentationml/2006/main">
  <p:tag name="KSO_WM_TEMPLATE_CATEGORY" val="custom"/>
  <p:tag name="KSO_WM_TEMPLATE_INDEX" val="20191226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WPS 演示</Application>
  <PresentationFormat>全屏显示(16:9)</PresentationFormat>
  <Paragraphs>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黑体</vt:lpstr>
      <vt:lpstr>Calibri Light</vt:lpstr>
      <vt:lpstr>Calibri</vt:lpstr>
      <vt:lpstr>Times New Roman</vt:lpstr>
      <vt:lpstr>微软雅黑</vt:lpstr>
      <vt:lpstr>Arial</vt:lpstr>
      <vt:lpstr>Arial Unicode MS</vt:lpstr>
      <vt:lpstr>等线 Light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2021-03-21T21:09:00Z</cp:lastPrinted>
  <dcterms:created xsi:type="dcterms:W3CDTF">2021-03-21T21:09:00Z</dcterms:created>
  <dcterms:modified xsi:type="dcterms:W3CDTF">2023-02-07T03:52:23Z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A2C4AA3A33504EA9B9F8DC4C8273F533</vt:lpwstr>
  </property>
  <property fmtid="{D5CDD505-2E9C-101B-9397-08002B2CF9AE}" pid="7" name="KSOProductBuildVer">
    <vt:lpwstr>2052-11.1.0.13703</vt:lpwstr>
  </property>
</Properties>
</file>