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8"/>
  </p:handoutMasterIdLst>
  <p:sldIdLst>
    <p:sldId id="329" r:id="rId3"/>
    <p:sldId id="330" r:id="rId4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352" r:id="rId27"/>
  </p:sldIdLst>
  <p:sldSz cx="9144000" cy="5143500" type="screen16x9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13" userDrawn="1">
          <p15:clr>
            <a:srgbClr val="A4A3A4"/>
          </p15:clr>
        </p15:guide>
        <p15:guide id="2" orient="horz" pos="2119" userDrawn="1">
          <p15:clr>
            <a:srgbClr val="A4A3A4"/>
          </p15:clr>
        </p15:guide>
        <p15:guide id="3" pos="431" userDrawn="1">
          <p15:clr>
            <a:srgbClr val="A4A3A4"/>
          </p15:clr>
        </p15:guide>
        <p15:guide id="4" pos="2880" userDrawn="1">
          <p15:clr>
            <a:srgbClr val="A4A3A4"/>
          </p15:clr>
        </p15:guide>
        <p15:guide id="5" pos="53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6926A"/>
    <a:srgbClr val="F9B89E"/>
    <a:srgbClr val="F8FCFF"/>
    <a:srgbClr val="8DC31E"/>
    <a:srgbClr val="548235"/>
    <a:srgbClr val="41B176"/>
    <a:srgbClr val="F49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345" autoAdjust="0"/>
    <p:restoredTop sz="96208" autoAdjust="0"/>
  </p:normalViewPr>
  <p:slideViewPr>
    <p:cSldViewPr>
      <p:cViewPr>
        <p:scale>
          <a:sx n="125" d="100"/>
          <a:sy n="125" d="100"/>
        </p:scale>
        <p:origin x="-1224" y="-474"/>
      </p:cViewPr>
      <p:guideLst>
        <p:guide orient="horz" pos="713"/>
        <p:guide orient="horz" pos="2119"/>
        <p:guide pos="431"/>
        <p:guide pos="2880"/>
        <p:guide pos="53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/>
            </a:lvl1pPr>
          </a:lstStyle>
          <a:p>
            <a:pPr>
              <a:defRPr/>
            </a:pPr>
            <a:fld id="{9E48D83D-5C2F-4F4C-8AA4-C4E7FD0308E3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132ABF73-5953-4993-8EA5-E1C8C904F2E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23910BD-414A-4774-ADA3-FF2557E4931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6EDD5573-0D68-4FEC-90AA-61F0BA3AFA9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662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E1A1661F-FA15-4295-B6BD-3B66ACD04BF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765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0861AAA4-03E5-4C39-85A2-BA2E5E51973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35A0DC31-3A33-40CC-ACAF-83E833475F8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8F1C7A09-8503-4C39-B0CB-DCCE120EB1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580F683B-95AE-4A45-89BE-04E45B711FC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174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FAE67755-E0FC-41C6-84B4-648BE8445D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277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96945C4C-CBA9-45F4-878C-A78AA5646B5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8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2035175" y="3381826"/>
            <a:ext cx="49037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副标题 6"/>
          <p:cNvSpPr txBox="1"/>
          <p:nvPr/>
        </p:nvSpPr>
        <p:spPr>
          <a:xfrm>
            <a:off x="3192463" y="2828215"/>
            <a:ext cx="2759075" cy="5365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四年级下册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标题 5"/>
          <p:cNvSpPr txBox="1">
            <a:spLocks noChangeArrowheads="1"/>
          </p:cNvSpPr>
          <p:nvPr/>
        </p:nvSpPr>
        <p:spPr bwMode="auto">
          <a:xfrm>
            <a:off x="0" y="798560"/>
            <a:ext cx="9144000" cy="139873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ctr" defTabSz="6858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认识三角形</a:t>
            </a:r>
            <a:endParaRPr kumimoji="0" lang="en-US" altLang="zh-CN" sz="5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6858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49275" y="1563688"/>
            <a:ext cx="8140700" cy="152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517525" y="842963"/>
            <a:ext cx="7200900" cy="596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</a:rPr>
              <a:t>2. </a:t>
            </a:r>
            <a:r>
              <a:rPr lang="zh-CN" altLang="en-US" sz="2800" b="1" dirty="0">
                <a:latin typeface="+mn-lt"/>
              </a:rPr>
              <a:t>一个三角形</a:t>
            </a:r>
            <a:r>
              <a:rPr lang="en-US" altLang="zh-CN" sz="2800" b="1" dirty="0">
                <a:latin typeface="+mn-lt"/>
              </a:rPr>
              <a:t>3</a:t>
            </a:r>
            <a:r>
              <a:rPr lang="zh-CN" altLang="en-US" sz="2800" b="1" dirty="0">
                <a:latin typeface="+mn-lt"/>
              </a:rPr>
              <a:t>个内角的和是多少度？</a:t>
            </a:r>
            <a:endParaRPr lang="zh-CN" altLang="en-US" sz="2800" b="1" dirty="0">
              <a:latin typeface="+mn-lt"/>
            </a:endParaRPr>
          </a:p>
        </p:txBody>
      </p:sp>
      <p:sp>
        <p:nvSpPr>
          <p:cNvPr id="10244" name="Text Box 46"/>
          <p:cNvSpPr txBox="1">
            <a:spLocks noChangeArrowheads="1"/>
          </p:cNvSpPr>
          <p:nvPr/>
        </p:nvSpPr>
        <p:spPr bwMode="auto">
          <a:xfrm>
            <a:off x="549275" y="3435350"/>
            <a:ext cx="76946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</a:rPr>
              <a:t>同学们自己测量三角尺的角度并记录，再回答。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49275" y="1563688"/>
            <a:ext cx="8140700" cy="152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517525" y="842963"/>
            <a:ext cx="7200900" cy="596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</a:rPr>
              <a:t>2. </a:t>
            </a:r>
            <a:r>
              <a:rPr lang="zh-CN" altLang="en-US" sz="2800" b="1" dirty="0">
                <a:latin typeface="+mn-lt"/>
              </a:rPr>
              <a:t>一个三角形</a:t>
            </a:r>
            <a:r>
              <a:rPr lang="en-US" altLang="zh-CN" sz="2800" b="1" dirty="0">
                <a:latin typeface="+mn-lt"/>
              </a:rPr>
              <a:t>3</a:t>
            </a:r>
            <a:r>
              <a:rPr lang="zh-CN" altLang="en-US" sz="2800" b="1" dirty="0">
                <a:latin typeface="+mn-lt"/>
              </a:rPr>
              <a:t>个内角的和是多少度？</a:t>
            </a:r>
            <a:endParaRPr lang="zh-CN" altLang="en-US" sz="2800" b="1" dirty="0">
              <a:latin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188" y="3086100"/>
            <a:ext cx="4105275" cy="596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</a:rPr>
              <a:t>90°+60°+30°=180°</a:t>
            </a:r>
            <a:endParaRPr lang="zh-CN" altLang="en-US" sz="2800" b="1" dirty="0">
              <a:latin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59338" y="3086100"/>
            <a:ext cx="4105275" cy="596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</a:rPr>
              <a:t>90°+45°+45°=180°</a:t>
            </a:r>
            <a:endParaRPr lang="zh-CN" altLang="en-US" sz="28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39975" y="1419225"/>
            <a:ext cx="8769350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对话气泡: 圆角矩形 1"/>
          <p:cNvSpPr/>
          <p:nvPr/>
        </p:nvSpPr>
        <p:spPr>
          <a:xfrm>
            <a:off x="1187450" y="1355725"/>
            <a:ext cx="3889375" cy="1439863"/>
          </a:xfrm>
          <a:prstGeom prst="wedgeRoundRectCallout">
            <a:avLst>
              <a:gd name="adj1" fmla="val 66082"/>
              <a:gd name="adj2" fmla="val -7088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77C3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chemeClr val="tx1"/>
                </a:solidFill>
              </a:rPr>
              <a:t>其他三角形的</a:t>
            </a:r>
            <a:r>
              <a:rPr lang="en-US" altLang="zh-CN" sz="2800" b="1" dirty="0">
                <a:solidFill>
                  <a:schemeClr val="tx1"/>
                </a:solidFill>
              </a:rPr>
              <a:t>3</a:t>
            </a:r>
            <a:r>
              <a:rPr lang="zh-CN" altLang="en-US" sz="2800" b="1" dirty="0">
                <a:solidFill>
                  <a:schemeClr val="tx1"/>
                </a:solidFill>
              </a:rPr>
              <a:t>个内角和也是</a:t>
            </a:r>
            <a:r>
              <a:rPr lang="en-US" altLang="zh-CN" sz="2800" b="1" dirty="0">
                <a:solidFill>
                  <a:schemeClr val="tx1"/>
                </a:solidFill>
              </a:rPr>
              <a:t>180°</a:t>
            </a:r>
            <a:r>
              <a:rPr lang="zh-CN" altLang="en-US" sz="2800" b="1" dirty="0">
                <a:solidFill>
                  <a:schemeClr val="tx1"/>
                </a:solidFill>
              </a:rPr>
              <a:t>吗？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47700" y="3003550"/>
            <a:ext cx="4968875" cy="657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dirty="0">
                <a:solidFill>
                  <a:srgbClr val="FF0000"/>
                </a:solidFill>
                <a:latin typeface="+mj-lt"/>
                <a:ea typeface="+mn-ea"/>
              </a:rPr>
              <a:t>你有什么其他的方法说明吗？</a:t>
            </a:r>
            <a:endParaRPr lang="zh-CN" altLang="en-US" sz="2800" dirty="0">
              <a:solidFill>
                <a:srgbClr val="FF0000"/>
              </a:solidFill>
              <a:latin typeface="+mj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bldLvl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对话气泡: 圆角矩形 4"/>
          <p:cNvSpPr/>
          <p:nvPr/>
        </p:nvSpPr>
        <p:spPr>
          <a:xfrm>
            <a:off x="1187450" y="700088"/>
            <a:ext cx="3960813" cy="1506537"/>
          </a:xfrm>
          <a:prstGeom prst="wedgeRoundRectCallout">
            <a:avLst>
              <a:gd name="adj1" fmla="val 59309"/>
              <a:gd name="adj2" fmla="val 89421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77C3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chemeClr val="tx1"/>
                </a:solidFill>
                <a:cs typeface="Times New Roman" panose="02020603050405020304" pitchFamily="18" charset="0"/>
              </a:rPr>
              <a:t>用</a:t>
            </a:r>
            <a:r>
              <a:rPr lang="zh-CN" altLang="en-US" sz="2800" b="1" dirty="0">
                <a:solidFill>
                  <a:srgbClr val="E8333C"/>
                </a:solidFill>
                <a:cs typeface="Times New Roman" panose="02020603050405020304" pitchFamily="18" charset="0"/>
              </a:rPr>
              <a:t>折拼</a:t>
            </a:r>
            <a:r>
              <a:rPr lang="zh-CN" altLang="en-US" sz="2800" b="1" dirty="0">
                <a:solidFill>
                  <a:schemeClr val="tx1"/>
                </a:solidFill>
                <a:cs typeface="Times New Roman" panose="02020603050405020304" pitchFamily="18" charset="0"/>
              </a:rPr>
              <a:t>法，三角形内角和也是</a:t>
            </a:r>
            <a:r>
              <a:rPr lang="en-US" altLang="zh-CN" sz="2800" b="1" dirty="0">
                <a:solidFill>
                  <a:schemeClr val="tx1"/>
                </a:solidFill>
                <a:cs typeface="Times New Roman" panose="02020603050405020304" pitchFamily="18" charset="0"/>
              </a:rPr>
              <a:t>180 °</a:t>
            </a:r>
            <a:r>
              <a:rPr lang="zh-CN" altLang="en-US" sz="2800" b="1" dirty="0">
                <a:solidFill>
                  <a:schemeClr val="tx1"/>
                </a:solidFill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pic>
        <p:nvPicPr>
          <p:cNvPr id="13315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39975" y="1419225"/>
            <a:ext cx="8769350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等腰三角形 6"/>
          <p:cNvSpPr/>
          <p:nvPr/>
        </p:nvSpPr>
        <p:spPr>
          <a:xfrm>
            <a:off x="1476375" y="2355850"/>
            <a:ext cx="2879725" cy="2376488"/>
          </a:xfrm>
          <a:prstGeom prst="triangl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" name="直接连接符 8"/>
          <p:cNvCxnSpPr>
            <a:stCxn id="7" idx="1"/>
            <a:endCxn id="7" idx="5"/>
          </p:cNvCxnSpPr>
          <p:nvPr/>
        </p:nvCxnSpPr>
        <p:spPr>
          <a:xfrm>
            <a:off x="2195513" y="3543300"/>
            <a:ext cx="1439862" cy="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等腰三角形 11"/>
          <p:cNvSpPr/>
          <p:nvPr/>
        </p:nvSpPr>
        <p:spPr>
          <a:xfrm rot="10800000">
            <a:off x="2185988" y="3533775"/>
            <a:ext cx="1439862" cy="1189038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13319" name="组合 23"/>
          <p:cNvGrpSpPr/>
          <p:nvPr/>
        </p:nvGrpSpPr>
        <p:grpSpPr bwMode="auto">
          <a:xfrm>
            <a:off x="2728913" y="2276475"/>
            <a:ext cx="330200" cy="547688"/>
            <a:chOff x="2729061" y="2276525"/>
            <a:chExt cx="329617" cy="547253"/>
          </a:xfrm>
        </p:grpSpPr>
        <p:sp>
          <p:nvSpPr>
            <p:cNvPr id="14" name="弧形 13"/>
            <p:cNvSpPr/>
            <p:nvPr/>
          </p:nvSpPr>
          <p:spPr>
            <a:xfrm rot="7564024">
              <a:off x="2753487" y="2252099"/>
              <a:ext cx="280765" cy="329617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337" name="文本框 14"/>
            <p:cNvSpPr txBox="1">
              <a:spLocks noChangeArrowheads="1"/>
            </p:cNvSpPr>
            <p:nvPr/>
          </p:nvSpPr>
          <p:spPr bwMode="auto">
            <a:xfrm>
              <a:off x="2778599" y="2516001"/>
              <a:ext cx="27443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400" b="1">
                  <a:cs typeface="Times New Roman" panose="02020603050405020304" pitchFamily="18" charset="0"/>
                </a:rPr>
                <a:t>1</a:t>
              </a:r>
              <a:endParaRPr lang="zh-CN" altLang="en-US" sz="1400" b="1">
                <a:cs typeface="Times New Roman" panose="02020603050405020304" pitchFamily="18" charset="0"/>
              </a:endParaRPr>
            </a:p>
          </p:txBody>
        </p:sp>
      </p:grpSp>
      <p:sp>
        <p:nvSpPr>
          <p:cNvPr id="16" name="弧形 15"/>
          <p:cNvSpPr/>
          <p:nvPr/>
        </p:nvSpPr>
        <p:spPr>
          <a:xfrm rot="1114387">
            <a:off x="1435100" y="4525963"/>
            <a:ext cx="280988" cy="328612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弧形 16"/>
          <p:cNvSpPr/>
          <p:nvPr/>
        </p:nvSpPr>
        <p:spPr>
          <a:xfrm rot="14198196">
            <a:off x="4186238" y="4494212"/>
            <a:ext cx="280988" cy="328613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322" name="文本框 17"/>
          <p:cNvSpPr txBox="1">
            <a:spLocks noChangeArrowheads="1"/>
          </p:cNvSpPr>
          <p:nvPr/>
        </p:nvSpPr>
        <p:spPr bwMode="auto">
          <a:xfrm>
            <a:off x="1660525" y="4432300"/>
            <a:ext cx="274638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b="1">
                <a:cs typeface="Times New Roman" panose="02020603050405020304" pitchFamily="18" charset="0"/>
              </a:rPr>
              <a:t>2</a:t>
            </a:r>
            <a:endParaRPr lang="zh-CN" altLang="en-US" sz="1400" b="1">
              <a:cs typeface="Times New Roman" panose="02020603050405020304" pitchFamily="18" charset="0"/>
            </a:endParaRPr>
          </a:p>
        </p:txBody>
      </p:sp>
      <p:sp>
        <p:nvSpPr>
          <p:cNvPr id="13323" name="文本框 18"/>
          <p:cNvSpPr txBox="1">
            <a:spLocks noChangeArrowheads="1"/>
          </p:cNvSpPr>
          <p:nvPr/>
        </p:nvSpPr>
        <p:spPr bwMode="auto">
          <a:xfrm>
            <a:off x="3927475" y="4446588"/>
            <a:ext cx="274638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b="1">
                <a:cs typeface="Times New Roman" panose="02020603050405020304" pitchFamily="18" charset="0"/>
              </a:rPr>
              <a:t>3</a:t>
            </a:r>
            <a:endParaRPr lang="zh-CN" altLang="en-US" sz="1400" b="1">
              <a:cs typeface="Times New Roman" panose="02020603050405020304" pitchFamily="18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2192338" y="3543300"/>
            <a:ext cx="0" cy="1189038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3630613" y="3551238"/>
            <a:ext cx="0" cy="118745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4"/>
          <p:cNvGrpSpPr/>
          <p:nvPr/>
        </p:nvGrpSpPr>
        <p:grpSpPr bwMode="auto">
          <a:xfrm rot="-10619028">
            <a:off x="2768600" y="4264025"/>
            <a:ext cx="328613" cy="531813"/>
            <a:chOff x="2729061" y="2276525"/>
            <a:chExt cx="329617" cy="533006"/>
          </a:xfrm>
        </p:grpSpPr>
        <p:sp>
          <p:nvSpPr>
            <p:cNvPr id="26" name="弧形 25"/>
            <p:cNvSpPr/>
            <p:nvPr/>
          </p:nvSpPr>
          <p:spPr>
            <a:xfrm rot="7564024">
              <a:off x="2757992" y="2260058"/>
              <a:ext cx="281617" cy="329616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335" name="文本框 26"/>
            <p:cNvSpPr txBox="1">
              <a:spLocks noChangeArrowheads="1"/>
            </p:cNvSpPr>
            <p:nvPr/>
          </p:nvSpPr>
          <p:spPr bwMode="auto">
            <a:xfrm rot="10619028">
              <a:off x="2779451" y="2501754"/>
              <a:ext cx="27443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400" b="1">
                  <a:cs typeface="Times New Roman" panose="02020603050405020304" pitchFamily="18" charset="0"/>
                </a:rPr>
                <a:t>1</a:t>
              </a:r>
              <a:endParaRPr lang="zh-CN" altLang="en-US" sz="1400" b="1"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组合 27"/>
          <p:cNvGrpSpPr/>
          <p:nvPr/>
        </p:nvGrpSpPr>
        <p:grpSpPr bwMode="auto">
          <a:xfrm rot="5664224">
            <a:off x="2616200" y="4356100"/>
            <a:ext cx="341313" cy="531813"/>
            <a:chOff x="2729061" y="2276525"/>
            <a:chExt cx="340643" cy="530582"/>
          </a:xfrm>
        </p:grpSpPr>
        <p:sp>
          <p:nvSpPr>
            <p:cNvPr id="29" name="弧形 28"/>
            <p:cNvSpPr/>
            <p:nvPr/>
          </p:nvSpPr>
          <p:spPr>
            <a:xfrm rot="7564024">
              <a:off x="2752213" y="2244877"/>
              <a:ext cx="281921" cy="329552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333" name="文本框 29"/>
            <p:cNvSpPr txBox="1">
              <a:spLocks noChangeArrowheads="1"/>
            </p:cNvSpPr>
            <p:nvPr/>
          </p:nvSpPr>
          <p:spPr bwMode="auto">
            <a:xfrm rot="-5664224">
              <a:off x="2778599" y="2516001"/>
              <a:ext cx="27443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400" b="1">
                  <a:cs typeface="Times New Roman" panose="02020603050405020304" pitchFamily="18" charset="0"/>
                </a:rPr>
                <a:t>2</a:t>
              </a:r>
              <a:endParaRPr lang="zh-CN" altLang="en-US" sz="1400" b="1"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30"/>
          <p:cNvGrpSpPr/>
          <p:nvPr/>
        </p:nvGrpSpPr>
        <p:grpSpPr bwMode="auto">
          <a:xfrm rot="5664224">
            <a:off x="2892425" y="4370388"/>
            <a:ext cx="307975" cy="498475"/>
            <a:chOff x="2842968" y="2729928"/>
            <a:chExt cx="307777" cy="497752"/>
          </a:xfrm>
        </p:grpSpPr>
        <p:sp>
          <p:nvSpPr>
            <p:cNvPr id="32" name="弧形 31"/>
            <p:cNvSpPr/>
            <p:nvPr/>
          </p:nvSpPr>
          <p:spPr>
            <a:xfrm rot="18702800">
              <a:off x="2862769" y="2979727"/>
              <a:ext cx="291676" cy="22052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331" name="文本框 32"/>
            <p:cNvSpPr txBox="1">
              <a:spLocks noChangeArrowheads="1"/>
            </p:cNvSpPr>
            <p:nvPr/>
          </p:nvSpPr>
          <p:spPr bwMode="auto">
            <a:xfrm rot="-5664224">
              <a:off x="2859640" y="2713256"/>
              <a:ext cx="27443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400" b="1">
                  <a:cs typeface="Times New Roman" panose="02020603050405020304" pitchFamily="18" charset="0"/>
                </a:rPr>
                <a:t>3</a:t>
              </a:r>
              <a:endParaRPr lang="zh-CN" altLang="en-US" sz="1400" b="1">
                <a:cs typeface="Times New Roman" panose="02020603050405020304" pitchFamily="18" charset="0"/>
              </a:endParaRPr>
            </a:p>
          </p:txBody>
        </p:sp>
      </p:grpSp>
      <p:sp>
        <p:nvSpPr>
          <p:cNvPr id="34" name="Text Box 46"/>
          <p:cNvSpPr txBox="1">
            <a:spLocks noChangeArrowheads="1"/>
          </p:cNvSpPr>
          <p:nvPr/>
        </p:nvSpPr>
        <p:spPr bwMode="auto">
          <a:xfrm>
            <a:off x="5224463" y="4289425"/>
            <a:ext cx="34528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cs typeface="Times New Roman" panose="02020603050405020304" pitchFamily="18" charset="0"/>
              </a:rPr>
              <a:t>∠</a:t>
            </a:r>
            <a:r>
              <a:rPr lang="en-US" altLang="zh-CN" sz="2800" b="1" dirty="0">
                <a:solidFill>
                  <a:srgbClr val="0000FF"/>
                </a:solidFill>
                <a:cs typeface="Times New Roman" panose="02020603050405020304" pitchFamily="18" charset="0"/>
              </a:rPr>
              <a:t>1+</a:t>
            </a:r>
            <a:r>
              <a:rPr lang="zh-CN" altLang="en-US" sz="2800" b="1" dirty="0">
                <a:solidFill>
                  <a:srgbClr val="0000FF"/>
                </a:solidFill>
                <a:cs typeface="Times New Roman" panose="02020603050405020304" pitchFamily="18" charset="0"/>
              </a:rPr>
              <a:t>∠</a:t>
            </a:r>
            <a:r>
              <a:rPr lang="en-US" altLang="zh-CN" sz="2800" b="1" dirty="0">
                <a:solidFill>
                  <a:srgbClr val="0000FF"/>
                </a:solidFill>
                <a:cs typeface="Times New Roman" panose="02020603050405020304" pitchFamily="18" charset="0"/>
              </a:rPr>
              <a:t>2+</a:t>
            </a:r>
            <a:r>
              <a:rPr lang="zh-CN" altLang="en-US" sz="2800" b="1" dirty="0">
                <a:solidFill>
                  <a:srgbClr val="0000FF"/>
                </a:solidFill>
                <a:cs typeface="Times New Roman" panose="02020603050405020304" pitchFamily="18" charset="0"/>
              </a:rPr>
              <a:t>∠</a:t>
            </a:r>
            <a:r>
              <a:rPr lang="en-US" altLang="zh-CN" sz="2800" b="1" dirty="0">
                <a:solidFill>
                  <a:srgbClr val="0000FF"/>
                </a:solidFill>
                <a:cs typeface="Times New Roman" panose="02020603050405020304" pitchFamily="18" charset="0"/>
              </a:rPr>
              <a:t>3=180°</a:t>
            </a:r>
            <a:endParaRPr lang="zh-CN" altLang="en-US" sz="2800" b="1" dirty="0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: 形状 37"/>
          <p:cNvSpPr/>
          <p:nvPr/>
        </p:nvSpPr>
        <p:spPr>
          <a:xfrm>
            <a:off x="3582988" y="4035425"/>
            <a:ext cx="771525" cy="684213"/>
          </a:xfrm>
          <a:custGeom>
            <a:avLst/>
            <a:gdLst>
              <a:gd name="connsiteX0" fmla="*/ 491866 w 771715"/>
              <a:gd name="connsiteY0" fmla="*/ 217418 h 683600"/>
              <a:gd name="connsiteX1" fmla="*/ 771715 w 771715"/>
              <a:gd name="connsiteY1" fmla="*/ 683600 h 683600"/>
              <a:gd name="connsiteX2" fmla="*/ 0 w 771715"/>
              <a:gd name="connsiteY2" fmla="*/ 683600 h 683600"/>
              <a:gd name="connsiteX3" fmla="*/ 61275 w 771715"/>
              <a:gd name="connsiteY3" fmla="*/ 527269 h 683600"/>
              <a:gd name="connsiteX4" fmla="*/ 266402 w 771715"/>
              <a:gd name="connsiteY4" fmla="*/ 681359 h 683600"/>
              <a:gd name="connsiteX5" fmla="*/ 217555 w 771715"/>
              <a:gd name="connsiteY5" fmla="*/ 330883 h 683600"/>
              <a:gd name="connsiteX6" fmla="*/ 361350 w 771715"/>
              <a:gd name="connsiteY6" fmla="*/ 0 h 683600"/>
              <a:gd name="connsiteX7" fmla="*/ 484644 w 771715"/>
              <a:gd name="connsiteY7" fmla="*/ 205387 h 683600"/>
              <a:gd name="connsiteX8" fmla="*/ 329540 w 771715"/>
              <a:gd name="connsiteY8" fmla="*/ 30264 h 68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1715" h="683600">
                <a:moveTo>
                  <a:pt x="491866" y="217418"/>
                </a:moveTo>
                <a:lnTo>
                  <a:pt x="771715" y="683600"/>
                </a:lnTo>
                <a:lnTo>
                  <a:pt x="0" y="683600"/>
                </a:lnTo>
                <a:lnTo>
                  <a:pt x="61275" y="527269"/>
                </a:lnTo>
                <a:lnTo>
                  <a:pt x="266402" y="681359"/>
                </a:lnTo>
                <a:lnTo>
                  <a:pt x="217555" y="330883"/>
                </a:lnTo>
                <a:close/>
                <a:moveTo>
                  <a:pt x="361350" y="0"/>
                </a:moveTo>
                <a:lnTo>
                  <a:pt x="484644" y="205387"/>
                </a:lnTo>
                <a:lnTo>
                  <a:pt x="329540" y="30264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7" name="任意多边形: 形状 36"/>
          <p:cNvSpPr/>
          <p:nvPr/>
        </p:nvSpPr>
        <p:spPr>
          <a:xfrm>
            <a:off x="1501775" y="3949700"/>
            <a:ext cx="774700" cy="779463"/>
          </a:xfrm>
          <a:custGeom>
            <a:avLst/>
            <a:gdLst>
              <a:gd name="connsiteX0" fmla="*/ 455189 w 775431"/>
              <a:gd name="connsiteY0" fmla="*/ 0 h 778886"/>
              <a:gd name="connsiteX1" fmla="*/ 492681 w 775431"/>
              <a:gd name="connsiteY1" fmla="*/ 58449 h 778886"/>
              <a:gd name="connsiteX2" fmla="*/ 554772 w 775431"/>
              <a:gd name="connsiteY2" fmla="*/ 207852 h 778886"/>
              <a:gd name="connsiteX3" fmla="*/ 480671 w 775431"/>
              <a:gd name="connsiteY3" fmla="*/ 294598 h 778886"/>
              <a:gd name="connsiteX4" fmla="*/ 646317 w 775431"/>
              <a:gd name="connsiteY4" fmla="*/ 496717 h 778886"/>
              <a:gd name="connsiteX5" fmla="*/ 620497 w 775431"/>
              <a:gd name="connsiteY5" fmla="*/ 730646 h 778886"/>
              <a:gd name="connsiteX6" fmla="*/ 736654 w 775431"/>
              <a:gd name="connsiteY6" fmla="*/ 645500 h 778886"/>
              <a:gd name="connsiteX7" fmla="*/ 756342 w 775431"/>
              <a:gd name="connsiteY7" fmla="*/ 692874 h 778886"/>
              <a:gd name="connsiteX8" fmla="*/ 775431 w 775431"/>
              <a:gd name="connsiteY8" fmla="*/ 778886 h 778886"/>
              <a:gd name="connsiteX9" fmla="*/ 0 w 775431"/>
              <a:gd name="connsiteY9" fmla="*/ 778886 h 778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75431" h="778886">
                <a:moveTo>
                  <a:pt x="455189" y="0"/>
                </a:moveTo>
                <a:lnTo>
                  <a:pt x="492681" y="58449"/>
                </a:lnTo>
                <a:lnTo>
                  <a:pt x="554772" y="207852"/>
                </a:lnTo>
                <a:lnTo>
                  <a:pt x="480671" y="294598"/>
                </a:lnTo>
                <a:lnTo>
                  <a:pt x="646317" y="496717"/>
                </a:lnTo>
                <a:lnTo>
                  <a:pt x="620497" y="730646"/>
                </a:lnTo>
                <a:lnTo>
                  <a:pt x="736654" y="645500"/>
                </a:lnTo>
                <a:lnTo>
                  <a:pt x="756342" y="692874"/>
                </a:lnTo>
                <a:lnTo>
                  <a:pt x="775431" y="778886"/>
                </a:lnTo>
                <a:lnTo>
                  <a:pt x="0" y="77888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6" name="任意多边形: 形状 35"/>
          <p:cNvSpPr/>
          <p:nvPr/>
        </p:nvSpPr>
        <p:spPr>
          <a:xfrm>
            <a:off x="2217738" y="2354263"/>
            <a:ext cx="1362075" cy="1131887"/>
          </a:xfrm>
          <a:custGeom>
            <a:avLst/>
            <a:gdLst>
              <a:gd name="connsiteX0" fmla="*/ 1480 w 1362849"/>
              <a:gd name="connsiteY0" fmla="*/ 1129658 h 1132044"/>
              <a:gd name="connsiteX1" fmla="*/ 18802 w 1362849"/>
              <a:gd name="connsiteY1" fmla="*/ 1132044 h 1132044"/>
              <a:gd name="connsiteX2" fmla="*/ 0 w 1362849"/>
              <a:gd name="connsiteY2" fmla="*/ 1132044 h 1132044"/>
              <a:gd name="connsiteX3" fmla="*/ 702078 w 1362849"/>
              <a:gd name="connsiteY3" fmla="*/ 0 h 1132044"/>
              <a:gd name="connsiteX4" fmla="*/ 1362849 w 1362849"/>
              <a:gd name="connsiteY4" fmla="*/ 1065440 h 1132044"/>
              <a:gd name="connsiteX5" fmla="*/ 968464 w 1362849"/>
              <a:gd name="connsiteY5" fmla="*/ 1116292 h 1132044"/>
              <a:gd name="connsiteX6" fmla="*/ 1138023 w 1362849"/>
              <a:gd name="connsiteY6" fmla="*/ 994194 h 1132044"/>
              <a:gd name="connsiteX7" fmla="*/ 554375 w 1362849"/>
              <a:gd name="connsiteY7" fmla="*/ 1068481 h 1132044"/>
              <a:gd name="connsiteX8" fmla="*/ 702461 w 1362849"/>
              <a:gd name="connsiteY8" fmla="*/ 970752 h 1132044"/>
              <a:gd name="connsiteX9" fmla="*/ 44965 w 1362849"/>
              <a:gd name="connsiteY9" fmla="*/ 1059543 h 1132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2849" h="1132044">
                <a:moveTo>
                  <a:pt x="1480" y="1129658"/>
                </a:moveTo>
                <a:lnTo>
                  <a:pt x="18802" y="1132044"/>
                </a:lnTo>
                <a:lnTo>
                  <a:pt x="0" y="1132044"/>
                </a:lnTo>
                <a:close/>
                <a:moveTo>
                  <a:pt x="702078" y="0"/>
                </a:moveTo>
                <a:lnTo>
                  <a:pt x="1362849" y="1065440"/>
                </a:lnTo>
                <a:lnTo>
                  <a:pt x="968464" y="1116292"/>
                </a:lnTo>
                <a:lnTo>
                  <a:pt x="1138023" y="994194"/>
                </a:lnTo>
                <a:lnTo>
                  <a:pt x="554375" y="1068481"/>
                </a:lnTo>
                <a:lnTo>
                  <a:pt x="702461" y="970752"/>
                </a:lnTo>
                <a:lnTo>
                  <a:pt x="44965" y="105954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1476375" y="2347913"/>
            <a:ext cx="2879725" cy="2376487"/>
          </a:xfrm>
          <a:prstGeom prst="triangl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对话气泡: 圆角矩形 4"/>
          <p:cNvSpPr/>
          <p:nvPr/>
        </p:nvSpPr>
        <p:spPr>
          <a:xfrm>
            <a:off x="1258888" y="766763"/>
            <a:ext cx="3889375" cy="1439862"/>
          </a:xfrm>
          <a:prstGeom prst="wedgeRoundRectCallout">
            <a:avLst>
              <a:gd name="adj1" fmla="val 103707"/>
              <a:gd name="adj2" fmla="val 90945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77C3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chemeClr val="tx1"/>
                </a:solidFill>
                <a:cs typeface="Times New Roman" panose="02020603050405020304" pitchFamily="18" charset="0"/>
              </a:rPr>
              <a:t>用</a:t>
            </a:r>
            <a:r>
              <a:rPr lang="zh-CN" altLang="en-US" sz="2800" b="1" dirty="0">
                <a:solidFill>
                  <a:srgbClr val="E8333C"/>
                </a:solidFill>
                <a:cs typeface="Times New Roman" panose="02020603050405020304" pitchFamily="18" charset="0"/>
              </a:rPr>
              <a:t>撕拼</a:t>
            </a:r>
            <a:r>
              <a:rPr lang="zh-CN" altLang="en-US" sz="2800" b="1" dirty="0">
                <a:solidFill>
                  <a:schemeClr val="tx1"/>
                </a:solidFill>
                <a:cs typeface="Times New Roman" panose="02020603050405020304" pitchFamily="18" charset="0"/>
              </a:rPr>
              <a:t>法，三角形内角和也是</a:t>
            </a:r>
            <a:r>
              <a:rPr lang="en-US" altLang="zh-CN" sz="2800" b="1" dirty="0">
                <a:solidFill>
                  <a:schemeClr val="tx1"/>
                </a:solidFill>
                <a:cs typeface="Times New Roman" panose="02020603050405020304" pitchFamily="18" charset="0"/>
              </a:rPr>
              <a:t>180°</a:t>
            </a:r>
            <a:r>
              <a:rPr lang="zh-CN" altLang="en-US" sz="2800" b="1" dirty="0">
                <a:solidFill>
                  <a:schemeClr val="tx1"/>
                </a:solidFill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grpSp>
        <p:nvGrpSpPr>
          <p:cNvPr id="14343" name="组合 23"/>
          <p:cNvGrpSpPr/>
          <p:nvPr/>
        </p:nvGrpSpPr>
        <p:grpSpPr bwMode="auto">
          <a:xfrm>
            <a:off x="2728913" y="2276475"/>
            <a:ext cx="330200" cy="547688"/>
            <a:chOff x="2729061" y="2276525"/>
            <a:chExt cx="329617" cy="547253"/>
          </a:xfrm>
        </p:grpSpPr>
        <p:sp>
          <p:nvSpPr>
            <p:cNvPr id="14" name="弧形 13"/>
            <p:cNvSpPr/>
            <p:nvPr/>
          </p:nvSpPr>
          <p:spPr>
            <a:xfrm rot="7564024">
              <a:off x="2753487" y="2252099"/>
              <a:ext cx="280765" cy="329617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351" name="文本框 14"/>
            <p:cNvSpPr txBox="1">
              <a:spLocks noChangeArrowheads="1"/>
            </p:cNvSpPr>
            <p:nvPr/>
          </p:nvSpPr>
          <p:spPr bwMode="auto">
            <a:xfrm>
              <a:off x="2778599" y="2516001"/>
              <a:ext cx="27443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400" b="1">
                  <a:cs typeface="Times New Roman" panose="02020603050405020304" pitchFamily="18" charset="0"/>
                </a:rPr>
                <a:t>1</a:t>
              </a:r>
              <a:endParaRPr lang="zh-CN" altLang="en-US" sz="1400" b="1">
                <a:cs typeface="Times New Roman" panose="02020603050405020304" pitchFamily="18" charset="0"/>
              </a:endParaRPr>
            </a:p>
          </p:txBody>
        </p:sp>
      </p:grpSp>
      <p:sp>
        <p:nvSpPr>
          <p:cNvPr id="16" name="弧形 15"/>
          <p:cNvSpPr/>
          <p:nvPr/>
        </p:nvSpPr>
        <p:spPr>
          <a:xfrm rot="1114387">
            <a:off x="1435100" y="4525963"/>
            <a:ext cx="280988" cy="328612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弧形 16"/>
          <p:cNvSpPr/>
          <p:nvPr/>
        </p:nvSpPr>
        <p:spPr>
          <a:xfrm rot="14198196">
            <a:off x="4186238" y="4494212"/>
            <a:ext cx="280988" cy="328613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346" name="文本框 17"/>
          <p:cNvSpPr txBox="1">
            <a:spLocks noChangeArrowheads="1"/>
          </p:cNvSpPr>
          <p:nvPr/>
        </p:nvSpPr>
        <p:spPr bwMode="auto">
          <a:xfrm>
            <a:off x="1660525" y="4432300"/>
            <a:ext cx="274638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b="1">
                <a:cs typeface="Times New Roman" panose="02020603050405020304" pitchFamily="18" charset="0"/>
              </a:rPr>
              <a:t>2</a:t>
            </a:r>
            <a:endParaRPr lang="zh-CN" altLang="en-US" sz="1400" b="1">
              <a:cs typeface="Times New Roman" panose="02020603050405020304" pitchFamily="18" charset="0"/>
            </a:endParaRPr>
          </a:p>
        </p:txBody>
      </p:sp>
      <p:sp>
        <p:nvSpPr>
          <p:cNvPr id="14347" name="文本框 18"/>
          <p:cNvSpPr txBox="1">
            <a:spLocks noChangeArrowheads="1"/>
          </p:cNvSpPr>
          <p:nvPr/>
        </p:nvSpPr>
        <p:spPr bwMode="auto">
          <a:xfrm>
            <a:off x="3927475" y="4446588"/>
            <a:ext cx="274638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b="1">
                <a:cs typeface="Times New Roman" panose="02020603050405020304" pitchFamily="18" charset="0"/>
              </a:rPr>
              <a:t>3</a:t>
            </a:r>
            <a:endParaRPr lang="zh-CN" altLang="en-US" sz="1400" b="1">
              <a:cs typeface="Times New Roman" panose="02020603050405020304" pitchFamily="18" charset="0"/>
            </a:endParaRPr>
          </a:p>
        </p:txBody>
      </p:sp>
      <p:pic>
        <p:nvPicPr>
          <p:cNvPr id="14348" name="图片 3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39975" y="1419225"/>
            <a:ext cx="8769350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Text Box 46"/>
          <p:cNvSpPr txBox="1">
            <a:spLocks noChangeArrowheads="1"/>
          </p:cNvSpPr>
          <p:nvPr/>
        </p:nvSpPr>
        <p:spPr bwMode="auto">
          <a:xfrm>
            <a:off x="5224463" y="4289425"/>
            <a:ext cx="34528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cs typeface="Times New Roman" panose="02020603050405020304" pitchFamily="18" charset="0"/>
              </a:rPr>
              <a:t>∠</a:t>
            </a:r>
            <a:r>
              <a:rPr lang="en-US" altLang="zh-CN" sz="2800" b="1">
                <a:solidFill>
                  <a:srgbClr val="0000FF"/>
                </a:solidFill>
                <a:cs typeface="Times New Roman" panose="02020603050405020304" pitchFamily="18" charset="0"/>
              </a:rPr>
              <a:t>1+</a:t>
            </a:r>
            <a:r>
              <a:rPr lang="zh-CN" altLang="en-US" sz="2800" b="1">
                <a:solidFill>
                  <a:srgbClr val="0000FF"/>
                </a:solidFill>
                <a:cs typeface="Times New Roman" panose="02020603050405020304" pitchFamily="18" charset="0"/>
              </a:rPr>
              <a:t>∠</a:t>
            </a:r>
            <a:r>
              <a:rPr lang="en-US" altLang="zh-CN" sz="2800" b="1">
                <a:solidFill>
                  <a:srgbClr val="0000FF"/>
                </a:solidFill>
                <a:cs typeface="Times New Roman" panose="02020603050405020304" pitchFamily="18" charset="0"/>
              </a:rPr>
              <a:t>2+</a:t>
            </a:r>
            <a:r>
              <a:rPr lang="zh-CN" altLang="en-US" sz="2800" b="1">
                <a:solidFill>
                  <a:srgbClr val="0000FF"/>
                </a:solidFill>
                <a:cs typeface="Times New Roman" panose="02020603050405020304" pitchFamily="18" charset="0"/>
              </a:rPr>
              <a:t>∠</a:t>
            </a:r>
            <a:r>
              <a:rPr lang="en-US" altLang="zh-CN" sz="2800" b="1">
                <a:solidFill>
                  <a:srgbClr val="0000FF"/>
                </a:solidFill>
                <a:cs typeface="Times New Roman" panose="02020603050405020304" pitchFamily="18" charset="0"/>
              </a:rPr>
              <a:t>3=180°</a:t>
            </a:r>
            <a:endParaRPr lang="zh-CN" altLang="en-US" sz="2800" b="1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4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7200000">
                                      <p:cBhvr>
                                        <p:cTn id="2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48148E-6 L 0.05173 -0.18951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87" y="-94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7200000">
                                      <p:cBhvr>
                                        <p:cTn id="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07407E-6 L -0.06788 -0.2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77" y="-1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39975" y="1419225"/>
            <a:ext cx="8769350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对话气泡: 圆角矩形 4"/>
          <p:cNvSpPr/>
          <p:nvPr/>
        </p:nvSpPr>
        <p:spPr>
          <a:xfrm>
            <a:off x="611188" y="1493838"/>
            <a:ext cx="4465637" cy="2230437"/>
          </a:xfrm>
          <a:prstGeom prst="wedgeRoundRectCallout">
            <a:avLst>
              <a:gd name="adj1" fmla="val 62780"/>
              <a:gd name="adj2" fmla="val -11246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77C3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30000"/>
              </a:lnSpc>
              <a:spcBef>
                <a:spcPts val="600"/>
              </a:spcBef>
              <a:defRPr/>
            </a:pPr>
            <a:r>
              <a:rPr lang="zh-CN" altLang="en-US" sz="2800" b="1" dirty="0">
                <a:solidFill>
                  <a:schemeClr val="tx1"/>
                </a:solidFill>
              </a:rPr>
              <a:t>从测量法、折拼法、撕拼法都可以说明：</a:t>
            </a:r>
            <a:endParaRPr lang="en-US" altLang="zh-CN" sz="2800" b="1" dirty="0">
              <a:solidFill>
                <a:schemeClr val="tx1"/>
              </a:solidFill>
            </a:endParaRPr>
          </a:p>
          <a:p>
            <a:pPr>
              <a:lnSpc>
                <a:spcPct val="130000"/>
              </a:lnSpc>
              <a:spcBef>
                <a:spcPts val="600"/>
              </a:spcBef>
              <a:defRPr/>
            </a:pPr>
            <a:r>
              <a:rPr lang="zh-CN" altLang="en-US" sz="3200" b="1" dirty="0">
                <a:solidFill>
                  <a:srgbClr val="FF0000"/>
                </a:solidFill>
              </a:rPr>
              <a:t>三角形内角和是</a:t>
            </a:r>
            <a:r>
              <a:rPr lang="en-US" altLang="zh-CN" sz="3200" b="1" dirty="0">
                <a:solidFill>
                  <a:srgbClr val="FF0000"/>
                </a:solidFill>
              </a:rPr>
              <a:t>180°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/>
          <p:cNvSpPr txBox="1">
            <a:spLocks noChangeArrowheads="1"/>
          </p:cNvSpPr>
          <p:nvPr/>
        </p:nvSpPr>
        <p:spPr bwMode="auto">
          <a:xfrm>
            <a:off x="468313" y="771525"/>
            <a:ext cx="190976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0000"/>
                </a:solidFill>
                <a:cs typeface="Times New Roman" panose="02020603050405020304" pitchFamily="18" charset="0"/>
              </a:rPr>
              <a:t>课堂活动</a:t>
            </a:r>
            <a:endParaRPr lang="zh-CN" altLang="en-US" sz="32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62038" y="1482725"/>
            <a:ext cx="2663825" cy="5953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</a:rPr>
              <a:t>1. </a:t>
            </a:r>
            <a:r>
              <a:rPr lang="zh-CN" altLang="en-US" sz="2800" b="1" dirty="0">
                <a:latin typeface="+mn-lt"/>
              </a:rPr>
              <a:t>围三角形。</a:t>
            </a:r>
            <a:endParaRPr lang="zh-CN" altLang="en-US" sz="2800" b="1" dirty="0">
              <a:latin typeface="+mn-lt"/>
            </a:endParaRPr>
          </a:p>
        </p:txBody>
      </p:sp>
      <p:pic>
        <p:nvPicPr>
          <p:cNvPr id="16388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23988" y="3695700"/>
            <a:ext cx="2890837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图片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03350" y="2355850"/>
            <a:ext cx="1223963" cy="30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图片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87475" y="2800350"/>
            <a:ext cx="180022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图片 1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44625" y="3284538"/>
            <a:ext cx="2424113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图片 1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956300" y="1498600"/>
            <a:ext cx="2395538" cy="260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557213" y="4244975"/>
            <a:ext cx="8353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讨论：要做到不重复不遗漏，你有什么好方法？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16200" y="2278063"/>
            <a:ext cx="1028700" cy="3810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defRPr/>
            </a:pPr>
            <a:r>
              <a:rPr lang="en-US" altLang="zh-CN" sz="1600" b="1" dirty="0">
                <a:latin typeface="+mn-lt"/>
              </a:rPr>
              <a:t>14cm</a:t>
            </a:r>
            <a:endParaRPr lang="zh-CN" altLang="en-US" sz="1600" b="1" dirty="0">
              <a:latin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30550" y="2722563"/>
            <a:ext cx="1028700" cy="3810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defRPr/>
            </a:pPr>
            <a:r>
              <a:rPr lang="en-US" altLang="zh-CN" sz="1600" b="1" dirty="0">
                <a:latin typeface="+mn-lt"/>
              </a:rPr>
              <a:t>20cm</a:t>
            </a:r>
            <a:endParaRPr lang="zh-CN" altLang="en-US" sz="1600" b="1" dirty="0">
              <a:latin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40163" y="3200400"/>
            <a:ext cx="1028700" cy="3810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defRPr/>
            </a:pPr>
            <a:r>
              <a:rPr lang="en-US" altLang="zh-CN" sz="1600" b="1" dirty="0">
                <a:latin typeface="+mn-lt"/>
              </a:rPr>
              <a:t>30cm</a:t>
            </a:r>
            <a:endParaRPr lang="zh-CN" altLang="en-US" sz="1600" b="1" dirty="0">
              <a:latin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313238" y="3706813"/>
            <a:ext cx="1028700" cy="3794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defRPr/>
            </a:pPr>
            <a:r>
              <a:rPr lang="en-US" altLang="zh-CN" sz="1600" b="1" dirty="0">
                <a:latin typeface="+mn-lt"/>
              </a:rPr>
              <a:t>40cm</a:t>
            </a:r>
            <a:endParaRPr lang="zh-CN" altLang="en-US" sz="1600" b="1" dirty="0">
              <a:latin typeface="+mn-lt"/>
            </a:endParaRPr>
          </a:p>
        </p:txBody>
      </p:sp>
      <p:sp>
        <p:nvSpPr>
          <p:cNvPr id="17" name="对话气泡: 圆角矩形 16"/>
          <p:cNvSpPr/>
          <p:nvPr/>
        </p:nvSpPr>
        <p:spPr>
          <a:xfrm>
            <a:off x="3130550" y="846138"/>
            <a:ext cx="5200650" cy="627062"/>
          </a:xfrm>
          <a:prstGeom prst="wedgeRoundRectCallout">
            <a:avLst>
              <a:gd name="adj1" fmla="val 17544"/>
              <a:gd name="adj2" fmla="val 69762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77C3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chemeClr val="tx1"/>
                </a:solidFill>
                <a:cs typeface="Times New Roman" panose="02020603050405020304" pitchFamily="18" charset="0"/>
              </a:rPr>
              <a:t>你准备选哪</a:t>
            </a:r>
            <a:r>
              <a:rPr lang="en-US" altLang="zh-CN" sz="2800" b="1" dirty="0">
                <a:solidFill>
                  <a:schemeClr val="tx1"/>
                </a:solidFill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chemeClr val="tx1"/>
                </a:solidFill>
                <a:cs typeface="Times New Roman" panose="02020603050405020304" pitchFamily="18" charset="0"/>
              </a:rPr>
              <a:t>根小木棍？为什么？</a:t>
            </a:r>
            <a:endParaRPr lang="zh-CN" altLang="en-US" sz="28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utoUpdateAnimBg="0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1042988" y="1131888"/>
            <a:ext cx="66976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E8333C"/>
                </a:solidFill>
                <a:latin typeface="黑体" panose="02010609060101010101" pitchFamily="49" charset="-122"/>
              </a:rPr>
              <a:t>先确定较小的两根，再找较大的第三根。</a:t>
            </a:r>
            <a:endParaRPr lang="zh-CN" altLang="en-US" sz="2800" b="1">
              <a:solidFill>
                <a:srgbClr val="E8333C"/>
              </a:solidFill>
              <a:latin typeface="黑体" panose="02010609060101010101" pitchFamily="49" charset="-122"/>
            </a:endParaRPr>
          </a:p>
        </p:txBody>
      </p:sp>
      <p:pic>
        <p:nvPicPr>
          <p:cNvPr id="17411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5288" y="1889125"/>
            <a:ext cx="3951287" cy="188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4211638" y="2020888"/>
            <a:ext cx="3744912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srgbClr val="0070C0"/>
                </a:solidFill>
                <a:latin typeface="+mn-lt"/>
              </a:rPr>
              <a:t>14cm</a:t>
            </a:r>
            <a:r>
              <a:rPr lang="zh-CN" altLang="en-US" sz="2800" b="1" dirty="0">
                <a:solidFill>
                  <a:srgbClr val="0070C0"/>
                </a:solidFill>
                <a:latin typeface="+mn-lt"/>
              </a:rPr>
              <a:t>、</a:t>
            </a:r>
            <a:r>
              <a:rPr lang="en-US" altLang="zh-CN" sz="2800" b="1" dirty="0">
                <a:solidFill>
                  <a:srgbClr val="0070C0"/>
                </a:solidFill>
                <a:latin typeface="+mn-lt"/>
              </a:rPr>
              <a:t>20cm</a:t>
            </a:r>
            <a:r>
              <a:rPr lang="zh-CN" altLang="en-US" sz="2800" b="1" dirty="0">
                <a:solidFill>
                  <a:srgbClr val="0070C0"/>
                </a:solidFill>
                <a:latin typeface="+mn-lt"/>
              </a:rPr>
              <a:t>、</a:t>
            </a:r>
            <a:r>
              <a:rPr lang="en-US" altLang="zh-CN" sz="2800" b="1" dirty="0">
                <a:solidFill>
                  <a:srgbClr val="0070C0"/>
                </a:solidFill>
                <a:latin typeface="+mn-lt"/>
              </a:rPr>
              <a:t>30cm</a:t>
            </a:r>
            <a:endParaRPr lang="en-US" altLang="zh-CN" sz="28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211638" y="2773363"/>
            <a:ext cx="3744912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srgbClr val="0070C0"/>
                </a:solidFill>
                <a:latin typeface="+mn-lt"/>
              </a:rPr>
              <a:t>14cm</a:t>
            </a:r>
            <a:r>
              <a:rPr lang="zh-CN" altLang="en-US" sz="2800" b="1" dirty="0">
                <a:solidFill>
                  <a:srgbClr val="0070C0"/>
                </a:solidFill>
                <a:latin typeface="+mn-lt"/>
              </a:rPr>
              <a:t>、</a:t>
            </a:r>
            <a:r>
              <a:rPr lang="en-US" altLang="zh-CN" sz="2800" b="1" dirty="0">
                <a:solidFill>
                  <a:srgbClr val="0070C0"/>
                </a:solidFill>
                <a:latin typeface="+mn-lt"/>
              </a:rPr>
              <a:t>30cm</a:t>
            </a:r>
            <a:r>
              <a:rPr lang="zh-CN" altLang="en-US" sz="2800" b="1" dirty="0">
                <a:solidFill>
                  <a:srgbClr val="0070C0"/>
                </a:solidFill>
                <a:latin typeface="+mn-lt"/>
              </a:rPr>
              <a:t>、</a:t>
            </a:r>
            <a:r>
              <a:rPr lang="en-US" altLang="zh-CN" sz="2800" b="1" dirty="0">
                <a:solidFill>
                  <a:srgbClr val="0070C0"/>
                </a:solidFill>
                <a:latin typeface="+mn-lt"/>
              </a:rPr>
              <a:t>40cm</a:t>
            </a:r>
            <a:endParaRPr lang="en-US" altLang="zh-CN" sz="28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4211638" y="3524250"/>
            <a:ext cx="3744912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srgbClr val="0070C0"/>
                </a:solidFill>
                <a:latin typeface="+mn-lt"/>
              </a:rPr>
              <a:t>20cm</a:t>
            </a:r>
            <a:r>
              <a:rPr lang="zh-CN" altLang="en-US" sz="2800" b="1" dirty="0">
                <a:solidFill>
                  <a:srgbClr val="0070C0"/>
                </a:solidFill>
                <a:latin typeface="+mn-lt"/>
              </a:rPr>
              <a:t>、</a:t>
            </a:r>
            <a:r>
              <a:rPr lang="en-US" altLang="zh-CN" sz="2800" b="1" dirty="0">
                <a:solidFill>
                  <a:srgbClr val="0070C0"/>
                </a:solidFill>
                <a:latin typeface="+mn-lt"/>
              </a:rPr>
              <a:t>30cm</a:t>
            </a:r>
            <a:r>
              <a:rPr lang="zh-CN" altLang="en-US" sz="2800" b="1" dirty="0">
                <a:solidFill>
                  <a:srgbClr val="0070C0"/>
                </a:solidFill>
                <a:latin typeface="+mn-lt"/>
              </a:rPr>
              <a:t>、</a:t>
            </a:r>
            <a:r>
              <a:rPr lang="en-US" altLang="zh-CN" sz="2800" b="1" dirty="0">
                <a:solidFill>
                  <a:srgbClr val="0070C0"/>
                </a:solidFill>
                <a:latin typeface="+mn-lt"/>
              </a:rPr>
              <a:t>40cm</a:t>
            </a:r>
            <a:endParaRPr lang="en-US" altLang="zh-CN" sz="2800" b="1" dirty="0">
              <a:solidFill>
                <a:srgbClr val="0070C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5" grpId="0" bldLvl="0" autoUpdateAnimBg="0"/>
      <p:bldP spid="8" grpId="0" bldLvl="0" autoUpdateAnimBg="0"/>
      <p:bldP spid="9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850" y="1495425"/>
            <a:ext cx="8928100" cy="5921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</a:rPr>
              <a:t>2. </a:t>
            </a:r>
            <a:r>
              <a:rPr lang="zh-CN" altLang="en-US" sz="2800" b="1" dirty="0">
                <a:latin typeface="+mn-lt"/>
              </a:rPr>
              <a:t>三角形的一个角是</a:t>
            </a:r>
            <a:r>
              <a:rPr lang="en-US" altLang="zh-CN" sz="2800" b="1" dirty="0">
                <a:latin typeface="+mn-lt"/>
              </a:rPr>
              <a:t>80°</a:t>
            </a:r>
            <a:r>
              <a:rPr lang="zh-CN" altLang="en-US" sz="2800" b="1" dirty="0">
                <a:latin typeface="+mn-lt"/>
              </a:rPr>
              <a:t>，另两个角可能各是多少度？</a:t>
            </a:r>
            <a:endParaRPr lang="zh-CN" altLang="en-US" sz="2800" b="1" dirty="0">
              <a:latin typeface="+mn-lt"/>
            </a:endParaRPr>
          </a:p>
        </p:txBody>
      </p:sp>
      <p:sp>
        <p:nvSpPr>
          <p:cNvPr id="18435" name="文本框 2"/>
          <p:cNvSpPr txBox="1">
            <a:spLocks noChangeArrowheads="1"/>
          </p:cNvSpPr>
          <p:nvPr/>
        </p:nvSpPr>
        <p:spPr bwMode="auto">
          <a:xfrm>
            <a:off x="468313" y="771525"/>
            <a:ext cx="190976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0000"/>
                </a:solidFill>
                <a:cs typeface="Times New Roman" panose="02020603050405020304" pitchFamily="18" charset="0"/>
              </a:rPr>
              <a:t>课堂活动</a:t>
            </a:r>
            <a:endParaRPr lang="zh-CN" altLang="en-US" sz="32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18436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42988" y="2211388"/>
            <a:ext cx="6577012" cy="25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"/>
          <p:cNvSpPr txBox="1">
            <a:spLocks noChangeArrowheads="1"/>
          </p:cNvSpPr>
          <p:nvPr/>
        </p:nvSpPr>
        <p:spPr bwMode="auto">
          <a:xfrm>
            <a:off x="468313" y="771525"/>
            <a:ext cx="190976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0000"/>
                </a:solidFill>
                <a:cs typeface="Times New Roman" panose="02020603050405020304" pitchFamily="18" charset="0"/>
              </a:rPr>
              <a:t>随堂练习</a:t>
            </a:r>
            <a:endParaRPr lang="zh-CN" altLang="en-US" sz="32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2988" y="1501775"/>
            <a:ext cx="6624637" cy="5921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</a:rPr>
              <a:t>1. </a:t>
            </a:r>
            <a:r>
              <a:rPr lang="zh-CN" altLang="en-US" sz="2800" b="1" dirty="0">
                <a:latin typeface="+mn-lt"/>
              </a:rPr>
              <a:t>判断：能围成三角形的画“√”。</a:t>
            </a:r>
            <a:endParaRPr lang="zh-CN" altLang="en-US" sz="2800" b="1" dirty="0">
              <a:latin typeface="+mn-lt"/>
            </a:endParaRPr>
          </a:p>
        </p:txBody>
      </p:sp>
      <p:pic>
        <p:nvPicPr>
          <p:cNvPr id="19460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984750" y="2298700"/>
            <a:ext cx="3281363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图片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58888" y="2298700"/>
            <a:ext cx="17272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图片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24163" y="2300288"/>
            <a:ext cx="2300287" cy="119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1547813" y="3651250"/>
            <a:ext cx="503237" cy="360363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63938" y="3651250"/>
            <a:ext cx="503237" cy="360363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24525" y="3646488"/>
            <a:ext cx="503238" cy="36036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1609725" y="3535363"/>
            <a:ext cx="371475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zh-CN" altLang="en-US" dirty="0">
                <a:solidFill>
                  <a:srgbClr val="0000FF"/>
                </a:solidFill>
                <a:latin typeface="+mj-lt"/>
                <a:ea typeface="黑体" panose="02010609060101010101" pitchFamily="49" charset="-122"/>
                <a:sym typeface="Arial" panose="020B0604020202020204" pitchFamily="34" charset="0"/>
              </a:rPr>
              <a:t>√</a:t>
            </a:r>
            <a:endParaRPr lang="zh-CN" altLang="en-US" dirty="0">
              <a:solidFill>
                <a:srgbClr val="0000FF"/>
              </a:solidFill>
              <a:latin typeface="+mj-lt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3563938" y="3549650"/>
            <a:ext cx="371475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zh-CN" altLang="en-US" dirty="0">
                <a:solidFill>
                  <a:srgbClr val="0000FF"/>
                </a:solidFill>
                <a:latin typeface="+mj-lt"/>
                <a:ea typeface="黑体" panose="02010609060101010101" pitchFamily="49" charset="-122"/>
                <a:sym typeface="Arial" panose="020B0604020202020204" pitchFamily="34" charset="0"/>
              </a:rPr>
              <a:t>√</a:t>
            </a:r>
            <a:endParaRPr lang="zh-CN" altLang="en-US" dirty="0">
              <a:solidFill>
                <a:srgbClr val="0000FF"/>
              </a:solidFill>
              <a:latin typeface="+mj-lt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5700713" y="3541713"/>
            <a:ext cx="4127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zh-CN" altLang="en-US" dirty="0">
                <a:solidFill>
                  <a:srgbClr val="0000FF"/>
                </a:solidFill>
                <a:latin typeface="+mj-lt"/>
                <a:ea typeface="黑体" panose="02010609060101010101" pitchFamily="49" charset="-122"/>
                <a:sym typeface="Arial" panose="020B0604020202020204" pitchFamily="34" charset="0"/>
              </a:rPr>
              <a:t>×</a:t>
            </a:r>
            <a:endParaRPr lang="zh-CN" altLang="en-US" dirty="0">
              <a:solidFill>
                <a:srgbClr val="0000FF"/>
              </a:solidFill>
              <a:latin typeface="+mj-lt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utoUpdateAnimBg="0"/>
      <p:bldP spid="13" grpId="0" bldLvl="0" autoUpdateAnimBg="0"/>
      <p:bldP spid="14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对话气泡: 圆角矩形 7"/>
          <p:cNvSpPr/>
          <p:nvPr/>
        </p:nvSpPr>
        <p:spPr>
          <a:xfrm>
            <a:off x="1008063" y="3076575"/>
            <a:ext cx="4535487" cy="647700"/>
          </a:xfrm>
          <a:prstGeom prst="wedgeRoundRectCallout">
            <a:avLst>
              <a:gd name="adj1" fmla="val -4091"/>
              <a:gd name="adj2" fmla="val 74859"/>
              <a:gd name="adj3" fmla="val 16667"/>
            </a:avLst>
          </a:prstGeom>
          <a:solidFill>
            <a:srgbClr val="E6F4F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2051" name="文本框 1"/>
          <p:cNvSpPr txBox="1">
            <a:spLocks noChangeArrowheads="1"/>
          </p:cNvSpPr>
          <p:nvPr/>
        </p:nvSpPr>
        <p:spPr bwMode="auto">
          <a:xfrm>
            <a:off x="527050" y="771525"/>
            <a:ext cx="19097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0000"/>
                </a:solidFill>
                <a:cs typeface="Times New Roman" panose="02020603050405020304" pitchFamily="18" charset="0"/>
              </a:rPr>
              <a:t>新课导入</a:t>
            </a:r>
            <a:endParaRPr lang="zh-CN" altLang="en-US" sz="32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867400" y="1065213"/>
            <a:ext cx="2419350" cy="36258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矩形 8"/>
          <p:cNvSpPr/>
          <p:nvPr/>
        </p:nvSpPr>
        <p:spPr>
          <a:xfrm>
            <a:off x="1116013" y="1851025"/>
            <a:ext cx="4751387" cy="18497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defRPr/>
            </a:pPr>
            <a:r>
              <a:rPr lang="zh-CN" altLang="en-US" sz="2800" b="1" dirty="0">
                <a:latin typeface="+mn-lt"/>
              </a:rPr>
              <a:t>    </a:t>
            </a:r>
            <a:r>
              <a:rPr lang="zh-CN" altLang="en-US" sz="2800" b="1" dirty="0" smtClean="0">
                <a:latin typeface="+mn-lt"/>
              </a:rPr>
              <a:t>姚</a:t>
            </a:r>
            <a:r>
              <a:rPr lang="zh-CN" altLang="en-US" sz="2800" b="1" dirty="0">
                <a:latin typeface="+mn-lt"/>
              </a:rPr>
              <a:t>明，篮球明星，身高</a:t>
            </a:r>
            <a:r>
              <a:rPr lang="en-US" altLang="zh-CN" sz="2800" b="1" dirty="0">
                <a:latin typeface="+mn-lt"/>
              </a:rPr>
              <a:t>2.26</a:t>
            </a:r>
            <a:r>
              <a:rPr lang="zh-CN" altLang="en-US" sz="2800" b="1" dirty="0">
                <a:latin typeface="+mn-lt"/>
              </a:rPr>
              <a:t>米，腿长</a:t>
            </a:r>
            <a:r>
              <a:rPr lang="en-US" altLang="zh-CN" sz="2800" b="1" dirty="0">
                <a:latin typeface="+mn-lt"/>
              </a:rPr>
              <a:t>1.31</a:t>
            </a:r>
            <a:r>
              <a:rPr lang="zh-CN" altLang="en-US" sz="2800" b="1" dirty="0">
                <a:latin typeface="+mn-lt"/>
              </a:rPr>
              <a:t>米。</a:t>
            </a:r>
            <a:endParaRPr lang="en-US" altLang="zh-CN" sz="2800" b="1" dirty="0">
              <a:latin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  <a:defRPr/>
            </a:pPr>
            <a:r>
              <a:rPr lang="zh-CN" altLang="en-US" sz="2800" b="1" dirty="0">
                <a:latin typeface="+mn-lt"/>
              </a:rPr>
              <a:t>有人说他一步能跨出</a:t>
            </a:r>
            <a:r>
              <a:rPr lang="en-US" altLang="zh-CN" sz="2800" b="1" dirty="0">
                <a:latin typeface="+mn-lt"/>
              </a:rPr>
              <a:t>3</a:t>
            </a:r>
            <a:r>
              <a:rPr lang="zh-CN" altLang="en-US" sz="2800" b="1" dirty="0">
                <a:latin typeface="+mn-lt"/>
              </a:rPr>
              <a:t>米多。</a:t>
            </a:r>
            <a:endParaRPr lang="zh-CN" altLang="en-US" sz="2800" b="1" dirty="0">
              <a:latin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12975" y="3870325"/>
            <a:ext cx="2557463" cy="5921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defRPr/>
            </a:pPr>
            <a:r>
              <a:rPr lang="zh-CN" altLang="en-US" sz="2800" b="1" dirty="0">
                <a:solidFill>
                  <a:srgbClr val="C00000"/>
                </a:solidFill>
                <a:latin typeface="+mn-lt"/>
              </a:rPr>
              <a:t>是真还是假？</a:t>
            </a:r>
            <a:endParaRPr lang="zh-CN" altLang="en-US" sz="2800" b="1" dirty="0">
              <a:solidFill>
                <a:srgbClr val="C0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2650" y="534988"/>
            <a:ext cx="6624638" cy="5921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</a:rPr>
              <a:t>2. </a:t>
            </a:r>
            <a:r>
              <a:rPr lang="zh-CN" altLang="en-US" sz="2800" b="1" dirty="0">
                <a:latin typeface="+mn-lt"/>
              </a:rPr>
              <a:t>在合适的数据下画“○”</a:t>
            </a:r>
            <a:endParaRPr lang="zh-CN" altLang="en-US" sz="2800" b="1" dirty="0">
              <a:latin typeface="+mn-lt"/>
            </a:endParaRPr>
          </a:p>
        </p:txBody>
      </p:sp>
      <p:pic>
        <p:nvPicPr>
          <p:cNvPr id="20483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388" y="2028825"/>
            <a:ext cx="1162050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表格 6"/>
          <p:cNvGraphicFramePr>
            <a:graphicFrameLocks noGrp="1"/>
          </p:cNvGraphicFramePr>
          <p:nvPr/>
        </p:nvGraphicFramePr>
        <p:xfrm>
          <a:off x="1819275" y="2906713"/>
          <a:ext cx="4752976" cy="1223962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1188244"/>
                <a:gridCol w="1188244"/>
                <a:gridCol w="1188244"/>
                <a:gridCol w="1188244"/>
              </a:tblGrid>
              <a:tr h="61198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33cm</a:t>
                      </a:r>
                      <a:endParaRPr lang="zh-CN" altLang="en-US" sz="1800" dirty="0"/>
                    </a:p>
                  </a:txBody>
                  <a:tcPr marL="91449" marR="91449" marT="45714" marB="457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22cm</a:t>
                      </a:r>
                      <a:endParaRPr lang="zh-CN" altLang="en-US" sz="1800" dirty="0"/>
                    </a:p>
                  </a:txBody>
                  <a:tcPr marL="91449" marR="91449" marT="45714" marB="457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10cm</a:t>
                      </a:r>
                      <a:endParaRPr lang="zh-CN" altLang="en-US" sz="1800" dirty="0"/>
                    </a:p>
                  </a:txBody>
                  <a:tcPr marL="91449" marR="91449" marT="45714" marB="457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4cm</a:t>
                      </a:r>
                      <a:endParaRPr lang="zh-CN" altLang="en-US" sz="1800" dirty="0"/>
                    </a:p>
                  </a:txBody>
                  <a:tcPr marL="91449" marR="91449" marT="45714" marB="45714" anchor="ctr"/>
                </a:tc>
              </a:tr>
              <a:tr h="611981"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 marL="91449" marR="91449" marT="45714" marB="4571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 marL="91449" marR="91449" marT="45714" marB="4571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 marL="91449" marR="91449" marT="45714" marB="4571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49" marR="91449" marT="45714" marB="45714" anchor="ctr"/>
                </a:tc>
              </a:tr>
            </a:tbl>
          </a:graphicData>
        </a:graphic>
      </p:graphicFrame>
      <p:sp>
        <p:nvSpPr>
          <p:cNvPr id="8" name="对话气泡: 圆角矩形 7"/>
          <p:cNvSpPr/>
          <p:nvPr/>
        </p:nvSpPr>
        <p:spPr>
          <a:xfrm>
            <a:off x="1341438" y="1311275"/>
            <a:ext cx="3565525" cy="1223963"/>
          </a:xfrm>
          <a:prstGeom prst="wedgeRoundRectCallout">
            <a:avLst>
              <a:gd name="adj1" fmla="val -54972"/>
              <a:gd name="adj2" fmla="val 35223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77C3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chemeClr val="tx1"/>
                </a:solidFill>
                <a:cs typeface="Times New Roman" panose="02020603050405020304" pitchFamily="18" charset="0"/>
              </a:rPr>
              <a:t>三角形的两边长分别为</a:t>
            </a:r>
            <a:r>
              <a:rPr lang="en-US" altLang="zh-CN" sz="2800" b="1" dirty="0">
                <a:solidFill>
                  <a:schemeClr val="tx1"/>
                </a:solidFill>
                <a:cs typeface="Times New Roman" panose="02020603050405020304" pitchFamily="18" charset="0"/>
              </a:rPr>
              <a:t>13</a:t>
            </a:r>
            <a:r>
              <a:rPr lang="zh-CN" altLang="en-US" sz="2800" b="1" dirty="0">
                <a:solidFill>
                  <a:schemeClr val="tx1"/>
                </a:solidFill>
                <a:cs typeface="Times New Roman" panose="02020603050405020304" pitchFamily="18" charset="0"/>
              </a:rPr>
              <a:t>厘米和</a:t>
            </a:r>
            <a:r>
              <a:rPr lang="en-US" altLang="zh-CN" sz="2800" b="1" dirty="0">
                <a:solidFill>
                  <a:schemeClr val="tx1"/>
                </a:solidFill>
                <a:cs typeface="Times New Roman" panose="02020603050405020304" pitchFamily="18" charset="0"/>
              </a:rPr>
              <a:t>17</a:t>
            </a:r>
            <a:r>
              <a:rPr lang="zh-CN" altLang="en-US" sz="2800" b="1" dirty="0">
                <a:solidFill>
                  <a:schemeClr val="tx1"/>
                </a:solidFill>
                <a:cs typeface="Times New Roman" panose="02020603050405020304" pitchFamily="18" charset="0"/>
              </a:rPr>
              <a:t>厘米。</a:t>
            </a:r>
            <a:endParaRPr lang="zh-CN" altLang="en-US" sz="28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9" name="对话气泡: 圆角矩形 8"/>
          <p:cNvSpPr/>
          <p:nvPr/>
        </p:nvSpPr>
        <p:spPr>
          <a:xfrm>
            <a:off x="5148263" y="1004888"/>
            <a:ext cx="2833687" cy="1711325"/>
          </a:xfrm>
          <a:prstGeom prst="wedgeRoundRectCallout">
            <a:avLst>
              <a:gd name="adj1" fmla="val 57063"/>
              <a:gd name="adj2" fmla="val 49489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77C3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chemeClr val="tx1"/>
                </a:solidFill>
                <a:cs typeface="Times New Roman" panose="02020603050405020304" pitchFamily="18" charset="0"/>
              </a:rPr>
              <a:t>表中哪些数据可能是这个三角形第</a:t>
            </a:r>
            <a:r>
              <a:rPr lang="en-US" altLang="zh-CN" sz="2800" b="1" dirty="0">
                <a:solidFill>
                  <a:schemeClr val="tx1"/>
                </a:solidFill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chemeClr val="tx1"/>
                </a:solidFill>
                <a:cs typeface="Times New Roman" panose="02020603050405020304" pitchFamily="18" charset="0"/>
              </a:rPr>
              <a:t>边的长？</a:t>
            </a:r>
            <a:endParaRPr lang="zh-CN" altLang="en-US" sz="28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pic>
        <p:nvPicPr>
          <p:cNvPr id="20503" name="图片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34275" y="2787650"/>
            <a:ext cx="1217613" cy="117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AutoShape 5"/>
          <p:cNvSpPr>
            <a:spLocks noChangeArrowheads="1"/>
          </p:cNvSpPr>
          <p:nvPr/>
        </p:nvSpPr>
        <p:spPr bwMode="auto">
          <a:xfrm>
            <a:off x="3371850" y="3716338"/>
            <a:ext cx="360363" cy="360362"/>
          </a:xfrm>
          <a:prstGeom prst="flowChartConnector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auto">
          <a:xfrm>
            <a:off x="4611688" y="3709988"/>
            <a:ext cx="360362" cy="360362"/>
          </a:xfrm>
          <a:prstGeom prst="flowChartConnector">
            <a:avLst/>
          </a:prstGeom>
          <a:noFill/>
          <a:ln w="19050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95963" y="1443038"/>
            <a:ext cx="3005137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图片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288" y="1271588"/>
            <a:ext cx="2592387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图片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48038" y="1377950"/>
            <a:ext cx="2273300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882650" y="534988"/>
            <a:ext cx="6624638" cy="5921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</a:rPr>
              <a:t>3. </a:t>
            </a:r>
            <a:r>
              <a:rPr lang="zh-CN" altLang="en-US" sz="2800" b="1" dirty="0">
                <a:latin typeface="+mn-lt"/>
              </a:rPr>
              <a:t>求三角形中∠</a:t>
            </a:r>
            <a:r>
              <a:rPr lang="en-US" altLang="zh-CN" sz="2800" b="1" dirty="0">
                <a:latin typeface="+mn-lt"/>
              </a:rPr>
              <a:t>1</a:t>
            </a:r>
            <a:r>
              <a:rPr lang="zh-CN" altLang="en-US" sz="2800" b="1" dirty="0">
                <a:latin typeface="+mn-lt"/>
              </a:rPr>
              <a:t>的度数。</a:t>
            </a:r>
            <a:endParaRPr lang="zh-CN" altLang="en-US" sz="2800" b="1" dirty="0">
              <a:latin typeface="+mn-lt"/>
            </a:endParaRPr>
          </a:p>
        </p:txBody>
      </p:sp>
      <p:sp>
        <p:nvSpPr>
          <p:cNvPr id="6" name="Text Box 46"/>
          <p:cNvSpPr txBox="1">
            <a:spLocks noChangeArrowheads="1"/>
          </p:cNvSpPr>
          <p:nvPr/>
        </p:nvSpPr>
        <p:spPr bwMode="auto">
          <a:xfrm>
            <a:off x="1763713" y="3146425"/>
            <a:ext cx="5056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cs typeface="Times New Roman" panose="02020603050405020304" pitchFamily="18" charset="0"/>
              </a:rPr>
              <a:t>①∠</a:t>
            </a:r>
            <a:r>
              <a:rPr lang="en-US" altLang="zh-CN" sz="2800" b="1">
                <a:solidFill>
                  <a:srgbClr val="0000FF"/>
                </a:solidFill>
                <a:cs typeface="Times New Roman" panose="02020603050405020304" pitchFamily="18" charset="0"/>
              </a:rPr>
              <a:t>1=180°-35°-35°=110°</a:t>
            </a:r>
            <a:endParaRPr lang="zh-CN" altLang="en-US" sz="2800" b="1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  <p:sp>
        <p:nvSpPr>
          <p:cNvPr id="7" name="Text Box 46"/>
          <p:cNvSpPr txBox="1">
            <a:spLocks noChangeArrowheads="1"/>
          </p:cNvSpPr>
          <p:nvPr/>
        </p:nvSpPr>
        <p:spPr bwMode="auto">
          <a:xfrm>
            <a:off x="1763713" y="3786188"/>
            <a:ext cx="53292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cs typeface="Times New Roman" panose="02020603050405020304" pitchFamily="18" charset="0"/>
              </a:rPr>
              <a:t>②∠</a:t>
            </a:r>
            <a:r>
              <a:rPr lang="en-US" altLang="zh-CN" sz="2800" b="1">
                <a:solidFill>
                  <a:srgbClr val="0000FF"/>
                </a:solidFill>
                <a:cs typeface="Times New Roman" panose="02020603050405020304" pitchFamily="18" charset="0"/>
              </a:rPr>
              <a:t>1=180°-68°-27°=85°</a:t>
            </a:r>
            <a:endParaRPr lang="zh-CN" altLang="en-US" sz="2800" b="1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  <p:sp>
        <p:nvSpPr>
          <p:cNvPr id="8" name="Text Box 46"/>
          <p:cNvSpPr txBox="1">
            <a:spLocks noChangeArrowheads="1"/>
          </p:cNvSpPr>
          <p:nvPr/>
        </p:nvSpPr>
        <p:spPr bwMode="auto">
          <a:xfrm>
            <a:off x="1752600" y="4430713"/>
            <a:ext cx="53292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cs typeface="Times New Roman" panose="02020603050405020304" pitchFamily="18" charset="0"/>
              </a:rPr>
              <a:t>③∠</a:t>
            </a:r>
            <a:r>
              <a:rPr lang="en-US" altLang="zh-CN" sz="2800" b="1">
                <a:solidFill>
                  <a:srgbClr val="0000FF"/>
                </a:solidFill>
                <a:cs typeface="Times New Roman" panose="02020603050405020304" pitchFamily="18" charset="0"/>
              </a:rPr>
              <a:t>1=180°-90°-28°=62°</a:t>
            </a:r>
            <a:endParaRPr lang="zh-CN" altLang="en-US" sz="2800" b="1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95400" y="2386013"/>
            <a:ext cx="647700" cy="5921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defRPr/>
            </a:pPr>
            <a:r>
              <a:rPr lang="zh-CN" altLang="en-US" sz="2800" b="1" dirty="0">
                <a:latin typeface="+mn-lt"/>
              </a:rPr>
              <a:t>①</a:t>
            </a:r>
            <a:endParaRPr lang="zh-CN" altLang="en-US" sz="2800" b="1" dirty="0">
              <a:latin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94188" y="2386013"/>
            <a:ext cx="647700" cy="5921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defRPr/>
            </a:pPr>
            <a:r>
              <a:rPr lang="zh-CN" altLang="en-US" sz="2800" b="1" dirty="0">
                <a:latin typeface="+mn-lt"/>
              </a:rPr>
              <a:t>②</a:t>
            </a:r>
            <a:endParaRPr lang="zh-CN" altLang="en-US" sz="2800" b="1" dirty="0">
              <a:latin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69125" y="2386013"/>
            <a:ext cx="647700" cy="5921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defRPr/>
            </a:pPr>
            <a:r>
              <a:rPr lang="zh-CN" altLang="en-US" sz="2800" b="1" dirty="0">
                <a:latin typeface="+mn-lt"/>
              </a:rPr>
              <a:t>③</a:t>
            </a:r>
            <a:endParaRPr lang="zh-CN" altLang="en-US" sz="28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4213" y="1317625"/>
            <a:ext cx="7602537" cy="266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395288" y="700088"/>
            <a:ext cx="7472362" cy="5921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</a:rPr>
              <a:t>4. </a:t>
            </a:r>
            <a:r>
              <a:rPr lang="zh-CN" altLang="en-US" sz="2800" b="1" dirty="0">
                <a:latin typeface="+mn-lt"/>
              </a:rPr>
              <a:t>观察下面的表格，填一填，你能发现什么？</a:t>
            </a:r>
            <a:endParaRPr lang="zh-CN" altLang="en-US" sz="2800" b="1" dirty="0">
              <a:latin typeface="+mn-lt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651500" y="3363913"/>
            <a:ext cx="288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endParaRPr lang="zh-CN" altLang="en-US" sz="28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5" name="Text Box 46"/>
          <p:cNvSpPr txBox="1">
            <a:spLocks noChangeArrowheads="1"/>
          </p:cNvSpPr>
          <p:nvPr/>
        </p:nvSpPr>
        <p:spPr bwMode="auto">
          <a:xfrm>
            <a:off x="1187450" y="4156075"/>
            <a:ext cx="72723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E8333C"/>
                </a:solidFill>
                <a:cs typeface="Times New Roman" panose="02020603050405020304" pitchFamily="18" charset="0"/>
              </a:rPr>
              <a:t>多边形的内角和：</a:t>
            </a:r>
            <a:r>
              <a:rPr lang="en-US" altLang="zh-CN" sz="2800" b="1">
                <a:solidFill>
                  <a:srgbClr val="E8333C"/>
                </a:solidFill>
                <a:cs typeface="Times New Roman" panose="02020603050405020304" pitchFamily="18" charset="0"/>
              </a:rPr>
              <a:t>180°×</a:t>
            </a:r>
            <a:r>
              <a:rPr lang="zh-CN" altLang="en-US" sz="2800" b="1">
                <a:solidFill>
                  <a:srgbClr val="E8333C"/>
                </a:solidFill>
                <a:cs typeface="Times New Roman" panose="02020603050405020304" pitchFamily="18" charset="0"/>
              </a:rPr>
              <a:t>（边数－</a:t>
            </a:r>
            <a:r>
              <a:rPr lang="en-US" altLang="zh-CN" sz="2800" b="1">
                <a:solidFill>
                  <a:srgbClr val="E8333C"/>
                </a:solidFill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E8333C"/>
                </a:solidFill>
                <a:cs typeface="Times New Roman" panose="02020603050405020304" pitchFamily="18" charset="0"/>
              </a:rPr>
              <a:t>）</a:t>
            </a:r>
            <a:endParaRPr lang="zh-CN" altLang="en-US" sz="2800" b="1">
              <a:solidFill>
                <a:srgbClr val="E8333C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1"/>
          <p:cNvSpPr txBox="1">
            <a:spLocks noChangeArrowheads="1"/>
          </p:cNvSpPr>
          <p:nvPr/>
        </p:nvSpPr>
        <p:spPr bwMode="auto">
          <a:xfrm>
            <a:off x="468313" y="771525"/>
            <a:ext cx="190976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FF0000"/>
                </a:solidFill>
                <a:cs typeface="Times New Roman" panose="02020603050405020304" pitchFamily="18" charset="0"/>
              </a:rPr>
              <a:t>课堂小结</a:t>
            </a:r>
            <a:endParaRPr lang="zh-CN" altLang="en-US" sz="32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1476375" y="2012950"/>
            <a:ext cx="63642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ts val="1200"/>
              </a:spcBef>
            </a:pPr>
            <a:r>
              <a:rPr lang="zh-CN" altLang="en-US" sz="3200" b="1" dirty="0">
                <a:solidFill>
                  <a:srgbClr val="0563C1"/>
                </a:solidFill>
                <a:latin typeface="Arial" panose="020B0604020202020204" pitchFamily="34" charset="0"/>
              </a:rPr>
              <a:t>三角形任意两边的和大于第三边。</a:t>
            </a:r>
            <a:endParaRPr lang="zh-CN" altLang="en-US" sz="3200" b="1" dirty="0">
              <a:solidFill>
                <a:srgbClr val="0563C1"/>
              </a:solidFill>
              <a:latin typeface="Arial" panose="020B0604020202020204" pitchFamily="34" charset="0"/>
            </a:endParaRPr>
          </a:p>
        </p:txBody>
      </p:sp>
      <p:sp>
        <p:nvSpPr>
          <p:cNvPr id="4" name="Text Box 20"/>
          <p:cNvSpPr txBox="1">
            <a:spLocks noChangeArrowheads="1"/>
          </p:cNvSpPr>
          <p:nvPr/>
        </p:nvSpPr>
        <p:spPr bwMode="auto">
          <a:xfrm>
            <a:off x="1476375" y="2962275"/>
            <a:ext cx="59753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chemeClr val="hlink"/>
                </a:solidFill>
                <a:latin typeface="+mn-lt"/>
              </a:rPr>
              <a:t>三角形内角和是</a:t>
            </a:r>
            <a:r>
              <a:rPr lang="en-US" altLang="zh-CN" sz="3200" b="1" dirty="0">
                <a:solidFill>
                  <a:schemeClr val="hlink"/>
                </a:solidFill>
                <a:latin typeface="+mn-lt"/>
              </a:rPr>
              <a:t>180°</a:t>
            </a:r>
            <a:endParaRPr lang="zh-CN" altLang="en-US" sz="3200" b="1" dirty="0">
              <a:solidFill>
                <a:schemeClr val="hlink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1"/>
          <p:cNvSpPr txBox="1">
            <a:spLocks noChangeArrowheads="1"/>
          </p:cNvSpPr>
          <p:nvPr/>
        </p:nvSpPr>
        <p:spPr bwMode="auto">
          <a:xfrm>
            <a:off x="468313" y="771525"/>
            <a:ext cx="190976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0000"/>
                </a:solidFill>
                <a:cs typeface="Times New Roman" panose="02020603050405020304" pitchFamily="18" charset="0"/>
              </a:rPr>
              <a:t>课后作业</a:t>
            </a:r>
            <a:endParaRPr lang="zh-CN" altLang="en-US" sz="32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24579" name="Rectangle 2"/>
          <p:cNvSpPr>
            <a:spLocks noChangeArrowheads="1"/>
          </p:cNvSpPr>
          <p:nvPr/>
        </p:nvSpPr>
        <p:spPr bwMode="auto">
          <a:xfrm>
            <a:off x="1835150" y="1635125"/>
            <a:ext cx="5770563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latinLnBrk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00"/>
                </a:solidFill>
              </a:rPr>
              <a:t>1.</a:t>
            </a:r>
            <a:r>
              <a:rPr lang="zh-CN" altLang="en-US" sz="3600" b="1">
                <a:solidFill>
                  <a:srgbClr val="000000"/>
                </a:solidFill>
              </a:rPr>
              <a:t>从课后习题中选取；</a:t>
            </a:r>
            <a:endParaRPr lang="zh-CN" altLang="en-US" sz="3600" b="1">
              <a:solidFill>
                <a:srgbClr val="000000"/>
              </a:solidFill>
            </a:endParaRPr>
          </a:p>
          <a:p>
            <a:pPr marL="342900" indent="-342900" latinLnBrk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00"/>
                </a:solidFill>
              </a:rPr>
              <a:t>2.</a:t>
            </a:r>
            <a:r>
              <a:rPr lang="zh-CN" altLang="en-US" sz="3600" b="1">
                <a:solidFill>
                  <a:srgbClr val="000000"/>
                </a:solidFill>
              </a:rPr>
              <a:t>完成练习册本课时的习题。</a:t>
            </a:r>
            <a:endParaRPr lang="zh-CN" altLang="en-US" sz="36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1"/>
          <p:cNvSpPr txBox="1">
            <a:spLocks noChangeArrowheads="1"/>
          </p:cNvSpPr>
          <p:nvPr/>
        </p:nvSpPr>
        <p:spPr bwMode="auto">
          <a:xfrm>
            <a:off x="468313" y="771525"/>
            <a:ext cx="190976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FF0000"/>
                </a:solidFill>
                <a:cs typeface="Times New Roman" panose="02020603050405020304" pitchFamily="18" charset="0"/>
              </a:rPr>
              <a:t>推进新课</a:t>
            </a:r>
            <a:endParaRPr lang="zh-CN" altLang="en-US" sz="32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36650" y="1290638"/>
            <a:ext cx="6870700" cy="11525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>
              <a:lnSpc>
                <a:spcPct val="130000"/>
              </a:lnSpc>
              <a:spcBef>
                <a:spcPct val="50000"/>
              </a:spcBef>
              <a:buFontTx/>
              <a:buAutoNum type="arabicPeriod"/>
              <a:defRPr/>
            </a:pPr>
            <a:r>
              <a:rPr lang="zh-CN" altLang="en-US" sz="2800" b="1" dirty="0">
                <a:latin typeface="+mn-lt"/>
              </a:rPr>
              <a:t>把一根吸管任意剪成三段，能围成</a:t>
            </a:r>
            <a:r>
              <a:rPr lang="en-US" altLang="zh-CN" sz="2800" b="1" dirty="0">
                <a:latin typeface="+mn-lt"/>
              </a:rPr>
              <a:t>1</a:t>
            </a:r>
            <a:r>
              <a:rPr lang="zh-CN" altLang="en-US" sz="2800" b="1" dirty="0">
                <a:latin typeface="+mn-lt"/>
              </a:rPr>
              <a:t>个三角形吗？先做一做，再和同伴交流。</a:t>
            </a:r>
            <a:endParaRPr lang="zh-CN" altLang="en-US" sz="2800" b="1" dirty="0">
              <a:latin typeface="+mn-lt"/>
            </a:endParaRPr>
          </a:p>
        </p:txBody>
      </p:sp>
      <p:pic>
        <p:nvPicPr>
          <p:cNvPr id="3076" name="图片 1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66825" y="2524125"/>
            <a:ext cx="6824663" cy="260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对话气泡: 圆角矩形 18"/>
          <p:cNvSpPr/>
          <p:nvPr/>
        </p:nvSpPr>
        <p:spPr>
          <a:xfrm>
            <a:off x="900113" y="2787650"/>
            <a:ext cx="1800225" cy="936625"/>
          </a:xfrm>
          <a:prstGeom prst="wedgeRoundRectCallout">
            <a:avLst>
              <a:gd name="adj1" fmla="val 65554"/>
              <a:gd name="adj2" fmla="val 41110"/>
              <a:gd name="adj3" fmla="val 16667"/>
            </a:avLst>
          </a:prstGeom>
          <a:solidFill>
            <a:srgbClr val="E6F4F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tx1"/>
                </a:solidFill>
              </a:rPr>
              <a:t>我围成了三角形。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22" name="对话气泡: 圆角矩形 21"/>
          <p:cNvSpPr/>
          <p:nvPr/>
        </p:nvSpPr>
        <p:spPr>
          <a:xfrm>
            <a:off x="5435600" y="2524125"/>
            <a:ext cx="3529013" cy="673100"/>
          </a:xfrm>
          <a:prstGeom prst="wedgeRoundRectCallout">
            <a:avLst>
              <a:gd name="adj1" fmla="val -57755"/>
              <a:gd name="adj2" fmla="val 22543"/>
              <a:gd name="adj3" fmla="val 16667"/>
            </a:avLst>
          </a:prstGeom>
          <a:solidFill>
            <a:srgbClr val="E6F4F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tx1"/>
                </a:solidFill>
              </a:rPr>
              <a:t>我也围成了三角形。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23" name="对话气泡: 圆角矩形 22"/>
          <p:cNvSpPr/>
          <p:nvPr/>
        </p:nvSpPr>
        <p:spPr>
          <a:xfrm>
            <a:off x="6084888" y="3651250"/>
            <a:ext cx="2441575" cy="990600"/>
          </a:xfrm>
          <a:prstGeom prst="wedgeRoundRectCallout">
            <a:avLst>
              <a:gd name="adj1" fmla="val -64646"/>
              <a:gd name="adj2" fmla="val -28361"/>
              <a:gd name="adj3" fmla="val 16667"/>
            </a:avLst>
          </a:prstGeom>
          <a:solidFill>
            <a:srgbClr val="E6F4F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chemeClr val="tx1"/>
                </a:solidFill>
              </a:rPr>
              <a:t>我怎么围不成三角形呢？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4"/>
          <p:cNvGraphicFramePr>
            <a:graphicFrameLocks noGrp="1"/>
          </p:cNvGraphicFramePr>
          <p:nvPr/>
        </p:nvGraphicFramePr>
        <p:xfrm>
          <a:off x="539750" y="1851025"/>
          <a:ext cx="7920037" cy="2006600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3448054"/>
                <a:gridCol w="496887"/>
                <a:gridCol w="496887"/>
                <a:gridCol w="496887"/>
                <a:gridCol w="496887"/>
                <a:gridCol w="496887"/>
                <a:gridCol w="496887"/>
                <a:gridCol w="496887"/>
                <a:gridCol w="496887"/>
                <a:gridCol w="496887"/>
              </a:tblGrid>
              <a:tr h="58158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ea typeface="黑体" panose="02010609060101010101" pitchFamily="49" charset="-122"/>
                        </a:rPr>
                        <a:t>实验</a:t>
                      </a: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黑体" panose="02010609060101010101" pitchFamily="49" charset="-122"/>
                      </a:endParaRPr>
                    </a:p>
                  </a:txBody>
                  <a:tcPr marL="90170" marR="90170" marT="46971" marB="46971" anchor="ctr" horzOverflow="overflow"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ea typeface="黑体" panose="02010609060101010101" pitchFamily="49" charset="-122"/>
                        </a:rPr>
                        <a:t>一</a:t>
                      </a: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黑体" panose="02010609060101010101" pitchFamily="49" charset="-122"/>
                      </a:endParaRPr>
                    </a:p>
                  </a:txBody>
                  <a:tcPr marL="90170" marR="90170" marT="46971" marB="46971" anchor="ctr" horzOverflow="overflow"/>
                </a:tc>
                <a:tc hMerge="1">
                  <a:tcPr/>
                </a:tc>
                <a:tc hMerge="1"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u="none" strike="noStrike" cap="none" normalizeH="0" baseline="0">
                          <a:ln>
                            <a:noFill/>
                          </a:ln>
                          <a:effectLst/>
                          <a:latin typeface="+mn-lt"/>
                          <a:ea typeface="黑体" panose="02010609060101010101" pitchFamily="49" charset="-122"/>
                        </a:rPr>
                        <a:t>二</a:t>
                      </a: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黑体" panose="02010609060101010101" pitchFamily="49" charset="-122"/>
                      </a:endParaRPr>
                    </a:p>
                  </a:txBody>
                  <a:tcPr marL="90170" marR="90170" marT="46971" marB="46971" anchor="ctr" horzOverflow="overflow"/>
                </a:tc>
                <a:tc hMerge="1">
                  <a:tcPr/>
                </a:tc>
                <a:tc hMerge="1"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u="none" strike="noStrike" cap="none" normalizeH="0" baseline="0">
                          <a:ln>
                            <a:noFill/>
                          </a:ln>
                          <a:effectLst/>
                          <a:latin typeface="+mn-lt"/>
                          <a:ea typeface="黑体" panose="02010609060101010101" pitchFamily="49" charset="-122"/>
                        </a:rPr>
                        <a:t>三</a:t>
                      </a: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黑体" panose="02010609060101010101" pitchFamily="49" charset="-122"/>
                      </a:endParaRPr>
                    </a:p>
                  </a:txBody>
                  <a:tcPr marL="90170" marR="90170" marT="46971" marB="46971" anchor="ctr" horzOverflow="overflow"/>
                </a:tc>
                <a:tc hMerge="1">
                  <a:tcPr/>
                </a:tc>
                <a:tc hMerge="1">
                  <a:tcPr/>
                </a:tc>
              </a:tr>
              <a:tr h="68235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u="none" strike="noStrike" cap="none" normalizeH="0" baseline="0">
                          <a:ln>
                            <a:noFill/>
                          </a:ln>
                          <a:effectLst/>
                          <a:latin typeface="+mn-lt"/>
                          <a:ea typeface="黑体" panose="02010609060101010101" pitchFamily="49" charset="-122"/>
                        </a:rPr>
                        <a:t>3段吸管的长（cm）</a:t>
                      </a: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黑体" panose="02010609060101010101" pitchFamily="49" charset="-122"/>
                      </a:endParaRPr>
                    </a:p>
                  </a:txBody>
                  <a:tcPr marL="90170" marR="90170" marT="46971" marB="4697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黑体" panose="02010609060101010101" pitchFamily="49" charset="-122"/>
                      </a:endParaRPr>
                    </a:p>
                  </a:txBody>
                  <a:tcPr marL="90170" marR="90170" marT="46971" marB="4697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黑体" panose="02010609060101010101" pitchFamily="49" charset="-122"/>
                      </a:endParaRPr>
                    </a:p>
                  </a:txBody>
                  <a:tcPr marL="90170" marR="90170" marT="46971" marB="4697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黑体" panose="02010609060101010101" pitchFamily="49" charset="-122"/>
                      </a:endParaRPr>
                    </a:p>
                  </a:txBody>
                  <a:tcPr marL="90170" marR="90170" marT="46971" marB="4697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黑体" panose="02010609060101010101" pitchFamily="49" charset="-122"/>
                      </a:endParaRPr>
                    </a:p>
                  </a:txBody>
                  <a:tcPr marL="90170" marR="90170" marT="46971" marB="4697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黑体" panose="02010609060101010101" pitchFamily="49" charset="-122"/>
                      </a:endParaRPr>
                    </a:p>
                  </a:txBody>
                  <a:tcPr marL="90170" marR="90170" marT="46971" marB="4697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黑体" panose="02010609060101010101" pitchFamily="49" charset="-122"/>
                      </a:endParaRPr>
                    </a:p>
                  </a:txBody>
                  <a:tcPr marL="90170" marR="90170" marT="46971" marB="4697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黑体" panose="02010609060101010101" pitchFamily="49" charset="-122"/>
                      </a:endParaRPr>
                    </a:p>
                  </a:txBody>
                  <a:tcPr marL="90170" marR="90170" marT="46971" marB="4697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黑体" panose="02010609060101010101" pitchFamily="49" charset="-122"/>
                      </a:endParaRPr>
                    </a:p>
                  </a:txBody>
                  <a:tcPr marL="90170" marR="90170" marT="46971" marB="4697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黑体" panose="02010609060101010101" pitchFamily="49" charset="-122"/>
                      </a:endParaRPr>
                    </a:p>
                  </a:txBody>
                  <a:tcPr marL="90170" marR="90170" marT="46971" marB="46971" anchor="ctr" horzOverflow="overflow"/>
                </a:tc>
              </a:tr>
              <a:tr h="74265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ea typeface="黑体" panose="02010609060101010101" pitchFamily="49" charset="-122"/>
                        </a:rPr>
                        <a:t> 是否围成了三角形</a:t>
                      </a: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黑体" panose="02010609060101010101" pitchFamily="49" charset="-122"/>
                      </a:endParaRPr>
                    </a:p>
                  </a:txBody>
                  <a:tcPr marL="90170" marR="90170" marT="46971" marB="46971" anchor="ctr" horzOverflow="overflow"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黑体" panose="02010609060101010101" pitchFamily="49" charset="-122"/>
                      </a:endParaRPr>
                    </a:p>
                  </a:txBody>
                  <a:tcPr marL="90170" marR="90170" marT="46971" marB="46971" anchor="ctr" horzOverflow="overflow"/>
                </a:tc>
                <a:tc hMerge="1">
                  <a:tcPr/>
                </a:tc>
                <a:tc hMerge="1"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黑体" panose="02010609060101010101" pitchFamily="49" charset="-122"/>
                      </a:endParaRPr>
                    </a:p>
                  </a:txBody>
                  <a:tcPr marL="90170" marR="90170" marT="46971" marB="46971" anchor="ctr" horzOverflow="overflow"/>
                </a:tc>
                <a:tc hMerge="1">
                  <a:tcPr/>
                </a:tc>
                <a:tc hMerge="1"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黑体" panose="02010609060101010101" pitchFamily="49" charset="-122"/>
                      </a:endParaRPr>
                    </a:p>
                  </a:txBody>
                  <a:tcPr marL="90170" marR="90170" marT="46971" marB="46971" anchor="ctr" horzOverflow="overflow"/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795338" y="657225"/>
            <a:ext cx="7200900" cy="11525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defRPr/>
            </a:pPr>
            <a:r>
              <a:rPr lang="zh-CN" altLang="en-US" sz="2800" b="1" dirty="0">
                <a:latin typeface="+mn-lt"/>
              </a:rPr>
              <a:t>       量一量，并比较剪成的</a:t>
            </a:r>
            <a:r>
              <a:rPr lang="en-US" altLang="zh-CN" sz="2800" b="1" dirty="0">
                <a:latin typeface="+mn-lt"/>
              </a:rPr>
              <a:t>3</a:t>
            </a:r>
            <a:r>
              <a:rPr lang="zh-CN" altLang="en-US" sz="2800" b="1" dirty="0">
                <a:latin typeface="+mn-lt"/>
              </a:rPr>
              <a:t>段吸管的长度，你发现了什么？</a:t>
            </a:r>
            <a:endParaRPr lang="zh-CN" altLang="en-US" sz="2800" b="1" dirty="0">
              <a:latin typeface="+mn-lt"/>
            </a:endParaRPr>
          </a:p>
        </p:txBody>
      </p:sp>
      <p:grpSp>
        <p:nvGrpSpPr>
          <p:cNvPr id="4" name="Group 47"/>
          <p:cNvGrpSpPr/>
          <p:nvPr/>
        </p:nvGrpSpPr>
        <p:grpSpPr bwMode="auto">
          <a:xfrm>
            <a:off x="4060825" y="2520950"/>
            <a:ext cx="1370013" cy="539750"/>
            <a:chOff x="0" y="0"/>
            <a:chExt cx="2156" cy="849"/>
          </a:xfrm>
        </p:grpSpPr>
        <p:sp>
          <p:nvSpPr>
            <p:cNvPr id="4146" name="Text Box 48"/>
            <p:cNvSpPr txBox="1">
              <a:spLocks noChangeArrowheads="1"/>
            </p:cNvSpPr>
            <p:nvPr/>
          </p:nvSpPr>
          <p:spPr bwMode="auto">
            <a:xfrm>
              <a:off x="0" y="0"/>
              <a:ext cx="572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solidFill>
                    <a:srgbClr val="E8333C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3</a:t>
              </a:r>
              <a:endParaRPr lang="en-US" altLang="zh-CN" sz="2800" b="1">
                <a:solidFill>
                  <a:srgbClr val="E8333C"/>
                </a:solidFill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147" name="Text Box 49"/>
            <p:cNvSpPr txBox="1">
              <a:spLocks noChangeArrowheads="1"/>
            </p:cNvSpPr>
            <p:nvPr/>
          </p:nvSpPr>
          <p:spPr bwMode="auto">
            <a:xfrm>
              <a:off x="794" y="12"/>
              <a:ext cx="572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E8333C"/>
                  </a:solidFill>
                  <a:ea typeface="宋体" panose="02010600030101010101" pitchFamily="2" charset="-122"/>
                </a:rPr>
                <a:t>6</a:t>
              </a:r>
              <a:endParaRPr lang="zh-CN" altLang="en-US" sz="2800" b="1">
                <a:solidFill>
                  <a:srgbClr val="E8333C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148" name="Text Box 50"/>
            <p:cNvSpPr txBox="1">
              <a:spLocks noChangeArrowheads="1"/>
            </p:cNvSpPr>
            <p:nvPr/>
          </p:nvSpPr>
          <p:spPr bwMode="auto">
            <a:xfrm>
              <a:off x="1584" y="25"/>
              <a:ext cx="572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E8333C"/>
                  </a:solidFill>
                  <a:ea typeface="宋体" panose="02010600030101010101" pitchFamily="2" charset="-122"/>
                </a:rPr>
                <a:t>2</a:t>
              </a:r>
              <a:endParaRPr lang="zh-CN" altLang="en-US" sz="2800" b="1">
                <a:solidFill>
                  <a:srgbClr val="E8333C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8" name="Text Box 51"/>
          <p:cNvSpPr txBox="1">
            <a:spLocks noChangeArrowheads="1"/>
          </p:cNvSpPr>
          <p:nvPr/>
        </p:nvSpPr>
        <p:spPr bwMode="auto">
          <a:xfrm>
            <a:off x="4211638" y="3205163"/>
            <a:ext cx="904875" cy="523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zh-CN" altLang="en-US" sz="2800">
                <a:solidFill>
                  <a:srgbClr val="E8333C"/>
                </a:solidFill>
                <a:latin typeface="+mn-lt"/>
                <a:ea typeface="黑体" panose="02010609060101010101" pitchFamily="49" charset="-122"/>
              </a:rPr>
              <a:t>不能</a:t>
            </a:r>
            <a:endParaRPr lang="zh-CN" altLang="en-US" sz="2800">
              <a:solidFill>
                <a:srgbClr val="E8333C"/>
              </a:solidFill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5" name="Group 52"/>
          <p:cNvGrpSpPr/>
          <p:nvPr/>
        </p:nvGrpSpPr>
        <p:grpSpPr bwMode="auto">
          <a:xfrm>
            <a:off x="5540375" y="2520950"/>
            <a:ext cx="1390650" cy="539750"/>
            <a:chOff x="-120" y="0"/>
            <a:chExt cx="2190" cy="849"/>
          </a:xfrm>
        </p:grpSpPr>
        <p:sp>
          <p:nvSpPr>
            <p:cNvPr id="4143" name="Text Box 53"/>
            <p:cNvSpPr txBox="1">
              <a:spLocks noChangeArrowheads="1"/>
            </p:cNvSpPr>
            <p:nvPr/>
          </p:nvSpPr>
          <p:spPr bwMode="auto">
            <a:xfrm>
              <a:off x="-120" y="0"/>
              <a:ext cx="57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E8333C"/>
                  </a:solidFill>
                  <a:ea typeface="宋体" panose="02010600030101010101" pitchFamily="2" charset="-122"/>
                </a:rPr>
                <a:t>4</a:t>
              </a:r>
              <a:endParaRPr lang="zh-CN" altLang="en-US" sz="2800" b="1">
                <a:solidFill>
                  <a:srgbClr val="E8333C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1" name="Text Box 54"/>
            <p:cNvSpPr txBox="1">
              <a:spLocks noChangeArrowheads="1"/>
            </p:cNvSpPr>
            <p:nvPr/>
          </p:nvSpPr>
          <p:spPr bwMode="auto">
            <a:xfrm>
              <a:off x="633" y="12"/>
              <a:ext cx="572" cy="82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  <a:defRPr/>
              </a:pPr>
              <a:r>
                <a:rPr lang="zh-CN" altLang="en-US" sz="2800">
                  <a:solidFill>
                    <a:srgbClr val="E8333C"/>
                  </a:solidFill>
                  <a:latin typeface="+mn-lt"/>
                  <a:ea typeface="宋体" panose="02010600030101010101" pitchFamily="2" charset="-122"/>
                </a:rPr>
                <a:t>5</a:t>
              </a:r>
              <a:endParaRPr lang="zh-CN" altLang="en-US" sz="1800" b="0">
                <a:solidFill>
                  <a:srgbClr val="E8333C"/>
                </a:solidFill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12" name="Text Box 55"/>
            <p:cNvSpPr txBox="1">
              <a:spLocks noChangeArrowheads="1"/>
            </p:cNvSpPr>
            <p:nvPr/>
          </p:nvSpPr>
          <p:spPr bwMode="auto">
            <a:xfrm>
              <a:off x="1498" y="25"/>
              <a:ext cx="572" cy="82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  <a:defRPr/>
              </a:pPr>
              <a:r>
                <a:rPr lang="zh-CN" altLang="en-US" sz="2800">
                  <a:solidFill>
                    <a:srgbClr val="E8333C"/>
                  </a:solidFill>
                  <a:latin typeface="+mn-lt"/>
                  <a:ea typeface="宋体" panose="02010600030101010101" pitchFamily="2" charset="-122"/>
                </a:rPr>
                <a:t>9</a:t>
              </a:r>
              <a:endParaRPr lang="zh-CN" altLang="en-US" sz="1800" b="0">
                <a:solidFill>
                  <a:srgbClr val="E8333C"/>
                </a:solidFill>
                <a:latin typeface="+mn-lt"/>
                <a:ea typeface="宋体" panose="02010600030101010101" pitchFamily="2" charset="-122"/>
              </a:endParaRPr>
            </a:p>
          </p:txBody>
        </p:sp>
      </p:grpSp>
      <p:sp>
        <p:nvSpPr>
          <p:cNvPr id="13" name="Text Box 56"/>
          <p:cNvSpPr txBox="1">
            <a:spLocks noChangeArrowheads="1"/>
          </p:cNvSpPr>
          <p:nvPr/>
        </p:nvSpPr>
        <p:spPr bwMode="auto">
          <a:xfrm>
            <a:off x="5711825" y="3206750"/>
            <a:ext cx="904875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zh-CN" altLang="en-US" sz="2800">
                <a:solidFill>
                  <a:srgbClr val="E8333C"/>
                </a:solidFill>
                <a:latin typeface="+mn-lt"/>
                <a:ea typeface="黑体" panose="02010609060101010101" pitchFamily="49" charset="-122"/>
              </a:rPr>
              <a:t>不能</a:t>
            </a:r>
            <a:endParaRPr lang="zh-CN" altLang="en-US" sz="1800" b="0">
              <a:solidFill>
                <a:srgbClr val="E8333C"/>
              </a:solidFill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6" name="Group 57"/>
          <p:cNvGrpSpPr/>
          <p:nvPr/>
        </p:nvGrpSpPr>
        <p:grpSpPr bwMode="auto">
          <a:xfrm>
            <a:off x="7038975" y="2520950"/>
            <a:ext cx="1392238" cy="539750"/>
            <a:chOff x="0" y="0"/>
            <a:chExt cx="2196" cy="849"/>
          </a:xfrm>
        </p:grpSpPr>
        <p:sp>
          <p:nvSpPr>
            <p:cNvPr id="15" name="Text Box 58"/>
            <p:cNvSpPr txBox="1">
              <a:spLocks noChangeArrowheads="1"/>
            </p:cNvSpPr>
            <p:nvPr/>
          </p:nvSpPr>
          <p:spPr bwMode="auto">
            <a:xfrm>
              <a:off x="0" y="0"/>
              <a:ext cx="573" cy="82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  <a:defRPr/>
              </a:pPr>
              <a:r>
                <a:rPr lang="zh-CN" altLang="en-US" sz="2800">
                  <a:solidFill>
                    <a:srgbClr val="E8333C"/>
                  </a:solidFill>
                  <a:latin typeface="+mn-lt"/>
                  <a:ea typeface="宋体" panose="02010600030101010101" pitchFamily="2" charset="-122"/>
                </a:rPr>
                <a:t>8</a:t>
              </a:r>
              <a:endParaRPr lang="zh-CN" altLang="en-US" sz="1800" b="0">
                <a:solidFill>
                  <a:srgbClr val="E8333C"/>
                </a:solidFill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16" name="Text Box 59"/>
            <p:cNvSpPr txBox="1">
              <a:spLocks noChangeArrowheads="1"/>
            </p:cNvSpPr>
            <p:nvPr/>
          </p:nvSpPr>
          <p:spPr bwMode="auto">
            <a:xfrm>
              <a:off x="794" y="12"/>
              <a:ext cx="573" cy="82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  <a:defRPr/>
              </a:pPr>
              <a:r>
                <a:rPr lang="zh-CN" altLang="en-US" sz="2800">
                  <a:solidFill>
                    <a:srgbClr val="E8333C"/>
                  </a:solidFill>
                  <a:latin typeface="+mn-lt"/>
                  <a:ea typeface="宋体" panose="02010600030101010101" pitchFamily="2" charset="-122"/>
                </a:rPr>
                <a:t>7</a:t>
              </a:r>
              <a:endParaRPr lang="zh-CN" altLang="en-US" sz="1800" b="0">
                <a:solidFill>
                  <a:srgbClr val="E8333C"/>
                </a:solidFill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17" name="Text Box 60"/>
            <p:cNvSpPr txBox="1">
              <a:spLocks noChangeArrowheads="1"/>
            </p:cNvSpPr>
            <p:nvPr/>
          </p:nvSpPr>
          <p:spPr bwMode="auto">
            <a:xfrm>
              <a:off x="1623" y="25"/>
              <a:ext cx="573" cy="82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  <a:defRPr/>
              </a:pPr>
              <a:r>
                <a:rPr lang="zh-CN" altLang="en-US" sz="2800">
                  <a:solidFill>
                    <a:srgbClr val="E8333C"/>
                  </a:solidFill>
                  <a:latin typeface="+mn-lt"/>
                  <a:ea typeface="宋体" panose="02010600030101010101" pitchFamily="2" charset="-122"/>
                </a:rPr>
                <a:t>6</a:t>
              </a:r>
              <a:endParaRPr lang="zh-CN" altLang="en-US" sz="1800" b="0">
                <a:solidFill>
                  <a:srgbClr val="E8333C"/>
                </a:solidFill>
                <a:latin typeface="+mn-lt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 Box 61"/>
          <p:cNvSpPr txBox="1">
            <a:spLocks noChangeArrowheads="1"/>
          </p:cNvSpPr>
          <p:nvPr/>
        </p:nvSpPr>
        <p:spPr bwMode="auto">
          <a:xfrm>
            <a:off x="7473950" y="3206750"/>
            <a:ext cx="546100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zh-CN" altLang="en-US" sz="2800">
                <a:solidFill>
                  <a:srgbClr val="E8333C"/>
                </a:solidFill>
                <a:latin typeface="+mn-lt"/>
                <a:ea typeface="黑体" panose="02010609060101010101" pitchFamily="49" charset="-122"/>
              </a:rPr>
              <a:t>能</a:t>
            </a:r>
            <a:endParaRPr lang="zh-CN" altLang="en-US" sz="1800" b="0">
              <a:solidFill>
                <a:srgbClr val="E8333C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95338" y="3836988"/>
            <a:ext cx="7200900" cy="11525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defRPr/>
            </a:pPr>
            <a:r>
              <a:rPr lang="zh-CN" altLang="en-US" sz="2800" b="1" dirty="0">
                <a:latin typeface="+mn-lt"/>
              </a:rPr>
              <a:t>          通过实验，围成的三角形中，两边之和与第</a:t>
            </a:r>
            <a:r>
              <a:rPr lang="en-US" altLang="zh-CN" sz="2800" b="1" dirty="0">
                <a:latin typeface="+mn-lt"/>
              </a:rPr>
              <a:t>3</a:t>
            </a:r>
            <a:r>
              <a:rPr lang="zh-CN" altLang="en-US" sz="2800" b="1" dirty="0">
                <a:latin typeface="+mn-lt"/>
              </a:rPr>
              <a:t>边作比较，你发现了什么？</a:t>
            </a:r>
            <a:endParaRPr lang="zh-CN" altLang="en-US" sz="28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utoUpdateAnimBg="0"/>
      <p:bldP spid="13" grpId="0" bldLvl="0" autoUpdateAnimBg="0"/>
      <p:bldP spid="18" grpId="0" bldLvl="0" autoUpdateAnimBg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71550" y="792163"/>
            <a:ext cx="6759575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Line 5"/>
          <p:cNvSpPr>
            <a:spLocks noChangeShapeType="1"/>
          </p:cNvSpPr>
          <p:nvPr/>
        </p:nvSpPr>
        <p:spPr bwMode="auto">
          <a:xfrm flipV="1">
            <a:off x="684213" y="3219450"/>
            <a:ext cx="3744912" cy="0"/>
          </a:xfrm>
          <a:prstGeom prst="line">
            <a:avLst/>
          </a:prstGeom>
          <a:noFill/>
          <a:ln w="76200">
            <a:solidFill>
              <a:schemeClr val="accent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2217738" y="2716213"/>
            <a:ext cx="822325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zh-CN" altLang="en-US" sz="2800" dirty="0">
                <a:latin typeface="+mj-lt"/>
                <a:ea typeface="宋体" panose="02010600030101010101" pitchFamily="2" charset="-122"/>
              </a:rPr>
              <a:t>6</a:t>
            </a:r>
            <a:r>
              <a:rPr lang="en-US" altLang="zh-CN" sz="2800" dirty="0">
                <a:latin typeface="+mj-lt"/>
                <a:ea typeface="宋体" panose="02010600030101010101" pitchFamily="2" charset="-122"/>
              </a:rPr>
              <a:t>cm</a:t>
            </a:r>
            <a:endParaRPr lang="zh-CN" altLang="en-US" sz="2800" dirty="0">
              <a:latin typeface="+mj-lt"/>
              <a:ea typeface="宋体" panose="02010600030101010101" pitchFamily="2" charset="-122"/>
            </a:endParaRPr>
          </a:p>
        </p:txBody>
      </p:sp>
      <p:sp>
        <p:nvSpPr>
          <p:cNvPr id="5" name="Line 3"/>
          <p:cNvSpPr>
            <a:spLocks noChangeShapeType="1"/>
          </p:cNvSpPr>
          <p:nvPr/>
        </p:nvSpPr>
        <p:spPr bwMode="auto">
          <a:xfrm rot="10800000" flipV="1">
            <a:off x="4743450" y="3225800"/>
            <a:ext cx="1944688" cy="1588"/>
          </a:xfrm>
          <a:prstGeom prst="line">
            <a:avLst/>
          </a:prstGeom>
          <a:noFill/>
          <a:ln w="76200">
            <a:solidFill>
              <a:srgbClr val="008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 flipH="1" flipV="1">
            <a:off x="7189788" y="3232150"/>
            <a:ext cx="936625" cy="0"/>
          </a:xfrm>
          <a:prstGeom prst="line">
            <a:avLst/>
          </a:prstGeom>
          <a:noFill/>
          <a:ln w="76200">
            <a:solidFill>
              <a:schemeClr val="hlink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5268913" y="2716213"/>
            <a:ext cx="822325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zh-CN" altLang="en-US" sz="2800" dirty="0">
                <a:latin typeface="+mj-lt"/>
                <a:ea typeface="宋体" panose="02010600030101010101" pitchFamily="2" charset="-122"/>
              </a:rPr>
              <a:t>3</a:t>
            </a:r>
            <a:r>
              <a:rPr lang="en-US" altLang="zh-CN" sz="2800" dirty="0">
                <a:latin typeface="+mj-lt"/>
                <a:ea typeface="宋体" panose="02010600030101010101" pitchFamily="2" charset="-122"/>
              </a:rPr>
              <a:t>cm</a:t>
            </a:r>
            <a:endParaRPr lang="zh-CN" altLang="en-US" sz="2800" dirty="0">
              <a:latin typeface="+mj-lt"/>
              <a:ea typeface="宋体" panose="02010600030101010101" pitchFamily="2" charset="-122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7283450" y="2714625"/>
            <a:ext cx="823913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zh-CN" altLang="en-US" sz="2800" dirty="0">
                <a:latin typeface="+mj-lt"/>
                <a:ea typeface="宋体" panose="02010600030101010101" pitchFamily="2" charset="-122"/>
              </a:rPr>
              <a:t>2</a:t>
            </a:r>
            <a:r>
              <a:rPr lang="en-US" altLang="zh-CN" sz="2800" dirty="0">
                <a:latin typeface="+mj-lt"/>
                <a:ea typeface="宋体" panose="02010600030101010101" pitchFamily="2" charset="-122"/>
              </a:rPr>
              <a:t>cm</a:t>
            </a:r>
            <a:endParaRPr lang="zh-CN" altLang="en-US" sz="2800" dirty="0">
              <a:latin typeface="+mj-lt"/>
              <a:ea typeface="宋体" panose="02010600030101010101" pitchFamily="2" charset="-122"/>
            </a:endParaRPr>
          </a:p>
        </p:txBody>
      </p:sp>
      <p:grpSp>
        <p:nvGrpSpPr>
          <p:cNvPr id="2" name="组合 9"/>
          <p:cNvGrpSpPr/>
          <p:nvPr/>
        </p:nvGrpSpPr>
        <p:grpSpPr bwMode="auto">
          <a:xfrm>
            <a:off x="179388" y="4443413"/>
            <a:ext cx="3889375" cy="9525"/>
            <a:chOff x="2790782" y="3225540"/>
            <a:chExt cx="3889618" cy="8448"/>
          </a:xfrm>
        </p:grpSpPr>
        <p:sp>
          <p:nvSpPr>
            <p:cNvPr id="5133" name="Line 3"/>
            <p:cNvSpPr>
              <a:spLocks noChangeShapeType="1"/>
            </p:cNvSpPr>
            <p:nvPr/>
          </p:nvSpPr>
          <p:spPr bwMode="auto">
            <a:xfrm rot="10800000" flipV="1">
              <a:off x="4735712" y="3225540"/>
              <a:ext cx="1944688" cy="1587"/>
            </a:xfrm>
            <a:prstGeom prst="line">
              <a:avLst/>
            </a:prstGeom>
            <a:noFill/>
            <a:ln w="76200">
              <a:solidFill>
                <a:srgbClr val="008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4" name="Line 3"/>
            <p:cNvSpPr>
              <a:spLocks noChangeShapeType="1"/>
            </p:cNvSpPr>
            <p:nvPr/>
          </p:nvSpPr>
          <p:spPr bwMode="auto">
            <a:xfrm rot="10800000" flipV="1">
              <a:off x="2790782" y="3232401"/>
              <a:ext cx="1944688" cy="158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762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组合 16"/>
          <p:cNvGrpSpPr/>
          <p:nvPr/>
        </p:nvGrpSpPr>
        <p:grpSpPr bwMode="auto">
          <a:xfrm rot="10800000">
            <a:off x="4932363" y="4438650"/>
            <a:ext cx="1874837" cy="25400"/>
            <a:chOff x="2790782" y="3225492"/>
            <a:chExt cx="3886531" cy="2669"/>
          </a:xfrm>
        </p:grpSpPr>
        <p:sp>
          <p:nvSpPr>
            <p:cNvPr id="5131" name="Line 3"/>
            <p:cNvSpPr>
              <a:spLocks noChangeShapeType="1"/>
            </p:cNvSpPr>
            <p:nvPr/>
          </p:nvSpPr>
          <p:spPr bwMode="auto">
            <a:xfrm rot="10800000">
              <a:off x="4735711" y="3227127"/>
              <a:ext cx="1941602" cy="1034"/>
            </a:xfrm>
            <a:prstGeom prst="line">
              <a:avLst/>
            </a:prstGeom>
            <a:noFill/>
            <a:ln w="76200">
              <a:solidFill>
                <a:srgbClr val="0563C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2" name="Line 3"/>
            <p:cNvSpPr>
              <a:spLocks noChangeShapeType="1"/>
            </p:cNvSpPr>
            <p:nvPr/>
          </p:nvSpPr>
          <p:spPr bwMode="auto">
            <a:xfrm rot="10800000" flipV="1">
              <a:off x="2790782" y="3225492"/>
              <a:ext cx="1944689" cy="158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762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07407E-6 L 0.15747 0.23765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65" y="118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8.64198E-7 L -0.28646 0.23642 " pathEditMode="relative" rAng="0" ptsTypes="AA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75" y="117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34 4.93827E-6 L -0.2474 0.23487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53" y="117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8" presetClass="emph" presetSubtype="0" repeatCount="indefinite" accel="19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3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/>
      <p:bldP spid="5" grpId="0" animBg="1"/>
      <p:bldP spid="5" grpId="1" animBg="1"/>
      <p:bldP spid="6" grpId="0" animBg="1"/>
      <p:bldP spid="6" grpId="1" animBg="1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71550" y="792163"/>
            <a:ext cx="6759575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Line 5"/>
          <p:cNvSpPr>
            <a:spLocks noChangeShapeType="1"/>
          </p:cNvSpPr>
          <p:nvPr/>
        </p:nvSpPr>
        <p:spPr bwMode="auto">
          <a:xfrm flipV="1">
            <a:off x="684213" y="3219450"/>
            <a:ext cx="3744912" cy="0"/>
          </a:xfrm>
          <a:prstGeom prst="line">
            <a:avLst/>
          </a:prstGeom>
          <a:noFill/>
          <a:ln w="76200">
            <a:solidFill>
              <a:schemeClr val="accent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2217738" y="2716213"/>
            <a:ext cx="822325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2800" dirty="0">
                <a:latin typeface="+mj-lt"/>
                <a:ea typeface="宋体" panose="02010600030101010101" pitchFamily="2" charset="-122"/>
              </a:rPr>
              <a:t>9cm</a:t>
            </a:r>
            <a:endParaRPr lang="zh-CN" altLang="en-US" sz="2800" dirty="0">
              <a:latin typeface="+mj-lt"/>
              <a:ea typeface="宋体" panose="02010600030101010101" pitchFamily="2" charset="-122"/>
            </a:endParaRPr>
          </a:p>
        </p:txBody>
      </p:sp>
      <p:sp>
        <p:nvSpPr>
          <p:cNvPr id="5" name="Line 3"/>
          <p:cNvSpPr>
            <a:spLocks noChangeShapeType="1"/>
          </p:cNvSpPr>
          <p:nvPr/>
        </p:nvSpPr>
        <p:spPr bwMode="auto">
          <a:xfrm rot="10800000">
            <a:off x="4481513" y="3225800"/>
            <a:ext cx="2106612" cy="9525"/>
          </a:xfrm>
          <a:prstGeom prst="line">
            <a:avLst/>
          </a:prstGeom>
          <a:noFill/>
          <a:ln w="76200">
            <a:solidFill>
              <a:srgbClr val="008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 flipH="1" flipV="1">
            <a:off x="6807200" y="3236913"/>
            <a:ext cx="1581150" cy="11112"/>
          </a:xfrm>
          <a:prstGeom prst="line">
            <a:avLst/>
          </a:prstGeom>
          <a:noFill/>
          <a:ln w="76200">
            <a:solidFill>
              <a:schemeClr val="hlink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5268913" y="2716213"/>
            <a:ext cx="822325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2800" dirty="0">
                <a:latin typeface="+mj-lt"/>
                <a:ea typeface="宋体" panose="02010600030101010101" pitchFamily="2" charset="-122"/>
              </a:rPr>
              <a:t>5cm</a:t>
            </a:r>
            <a:endParaRPr lang="zh-CN" altLang="en-US" sz="2800" dirty="0">
              <a:latin typeface="+mj-lt"/>
              <a:ea typeface="宋体" panose="02010600030101010101" pitchFamily="2" charset="-122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7283450" y="2714625"/>
            <a:ext cx="823913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2800" dirty="0">
                <a:latin typeface="+mj-lt"/>
                <a:ea typeface="宋体" panose="02010600030101010101" pitchFamily="2" charset="-122"/>
              </a:rPr>
              <a:t>4cm</a:t>
            </a:r>
            <a:endParaRPr lang="zh-CN" altLang="en-US" sz="2800" dirty="0">
              <a:latin typeface="+mj-lt"/>
              <a:ea typeface="宋体" panose="02010600030101010101" pitchFamily="2" charset="-122"/>
            </a:endParaRPr>
          </a:p>
        </p:txBody>
      </p:sp>
      <p:grpSp>
        <p:nvGrpSpPr>
          <p:cNvPr id="2" name="组合 9"/>
          <p:cNvGrpSpPr/>
          <p:nvPr/>
        </p:nvGrpSpPr>
        <p:grpSpPr bwMode="auto">
          <a:xfrm>
            <a:off x="9525" y="4416425"/>
            <a:ext cx="4195763" cy="25400"/>
            <a:chOff x="2790903" y="3226815"/>
            <a:chExt cx="3889497" cy="1671"/>
          </a:xfrm>
        </p:grpSpPr>
        <p:sp>
          <p:nvSpPr>
            <p:cNvPr id="6157" name="Line 3"/>
            <p:cNvSpPr>
              <a:spLocks noChangeShapeType="1"/>
            </p:cNvSpPr>
            <p:nvPr/>
          </p:nvSpPr>
          <p:spPr bwMode="auto">
            <a:xfrm rot="10800000">
              <a:off x="4735712" y="3227127"/>
              <a:ext cx="1944688" cy="1359"/>
            </a:xfrm>
            <a:prstGeom prst="line">
              <a:avLst/>
            </a:prstGeom>
            <a:noFill/>
            <a:ln w="76200">
              <a:solidFill>
                <a:srgbClr val="008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8" name="Line 3"/>
            <p:cNvSpPr>
              <a:spLocks noChangeShapeType="1"/>
            </p:cNvSpPr>
            <p:nvPr/>
          </p:nvSpPr>
          <p:spPr bwMode="auto">
            <a:xfrm rot="10800000" flipV="1">
              <a:off x="2790903" y="3226815"/>
              <a:ext cx="1944688" cy="158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762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组合 16"/>
          <p:cNvGrpSpPr/>
          <p:nvPr/>
        </p:nvGrpSpPr>
        <p:grpSpPr bwMode="auto">
          <a:xfrm rot="10800000">
            <a:off x="4205288" y="4432300"/>
            <a:ext cx="3287712" cy="26988"/>
            <a:chOff x="2816052" y="3227127"/>
            <a:chExt cx="3861261" cy="1591"/>
          </a:xfrm>
        </p:grpSpPr>
        <p:sp>
          <p:nvSpPr>
            <p:cNvPr id="6155" name="Line 3"/>
            <p:cNvSpPr>
              <a:spLocks noChangeShapeType="1"/>
            </p:cNvSpPr>
            <p:nvPr/>
          </p:nvSpPr>
          <p:spPr bwMode="auto">
            <a:xfrm rot="10800000">
              <a:off x="4735711" y="3227127"/>
              <a:ext cx="1941602" cy="1034"/>
            </a:xfrm>
            <a:prstGeom prst="line">
              <a:avLst/>
            </a:prstGeom>
            <a:noFill/>
            <a:ln w="76200">
              <a:solidFill>
                <a:srgbClr val="0563C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6" name="Line 3"/>
            <p:cNvSpPr>
              <a:spLocks noChangeShapeType="1"/>
            </p:cNvSpPr>
            <p:nvPr/>
          </p:nvSpPr>
          <p:spPr bwMode="auto">
            <a:xfrm rot="10800000" flipV="1">
              <a:off x="2816052" y="3227131"/>
              <a:ext cx="1944689" cy="158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762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07407E-6 L 0.15747 0.23765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65" y="118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93827E-6 L -0.25833 0.23487 " pathEditMode="relative" rAng="0" ptsTypes="AA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77" y="117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68 0.00771 L -0.28385 0.23395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67" y="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8" presetClass="emph" presetSubtype="0" repeatCount="indefinite" accel="19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3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/>
      <p:bldP spid="5" grpId="0" animBg="1"/>
      <p:bldP spid="5" grpId="1" animBg="1"/>
      <p:bldP spid="6" grpId="0" animBg="1"/>
      <p:bldP spid="6" grpId="1" animBg="1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71550" y="792163"/>
            <a:ext cx="6759575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Line 5"/>
          <p:cNvSpPr>
            <a:spLocks noChangeShapeType="1"/>
          </p:cNvSpPr>
          <p:nvPr/>
        </p:nvSpPr>
        <p:spPr bwMode="auto">
          <a:xfrm flipV="1">
            <a:off x="684213" y="3219450"/>
            <a:ext cx="3095625" cy="0"/>
          </a:xfrm>
          <a:prstGeom prst="line">
            <a:avLst/>
          </a:prstGeom>
          <a:noFill/>
          <a:ln w="76200">
            <a:solidFill>
              <a:schemeClr val="accent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1820863" y="2714625"/>
            <a:ext cx="822325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2800" dirty="0">
                <a:latin typeface="+mj-lt"/>
                <a:ea typeface="宋体" panose="02010600030101010101" pitchFamily="2" charset="-122"/>
              </a:rPr>
              <a:t>8cm</a:t>
            </a:r>
            <a:endParaRPr lang="zh-CN" altLang="en-US" sz="2800" dirty="0">
              <a:latin typeface="+mj-lt"/>
              <a:ea typeface="宋体" panose="02010600030101010101" pitchFamily="2" charset="-122"/>
            </a:endParaRPr>
          </a:p>
        </p:txBody>
      </p:sp>
      <p:sp>
        <p:nvSpPr>
          <p:cNvPr id="5" name="Line 3"/>
          <p:cNvSpPr>
            <a:spLocks noChangeShapeType="1"/>
          </p:cNvSpPr>
          <p:nvPr/>
        </p:nvSpPr>
        <p:spPr bwMode="auto">
          <a:xfrm rot="10800000">
            <a:off x="3935413" y="3222625"/>
            <a:ext cx="2419350" cy="11113"/>
          </a:xfrm>
          <a:prstGeom prst="line">
            <a:avLst/>
          </a:prstGeom>
          <a:noFill/>
          <a:ln w="76200">
            <a:solidFill>
              <a:srgbClr val="008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 flipH="1" flipV="1">
            <a:off x="6510338" y="3232150"/>
            <a:ext cx="2084387" cy="23813"/>
          </a:xfrm>
          <a:prstGeom prst="line">
            <a:avLst/>
          </a:prstGeom>
          <a:noFill/>
          <a:ln w="76200">
            <a:solidFill>
              <a:schemeClr val="hlink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4733925" y="2725738"/>
            <a:ext cx="82232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2800" dirty="0">
                <a:latin typeface="+mj-lt"/>
                <a:ea typeface="宋体" panose="02010600030101010101" pitchFamily="2" charset="-122"/>
              </a:rPr>
              <a:t>7cm</a:t>
            </a:r>
            <a:endParaRPr lang="zh-CN" altLang="en-US" sz="2800" dirty="0">
              <a:latin typeface="+mj-lt"/>
              <a:ea typeface="宋体" panose="02010600030101010101" pitchFamily="2" charset="-122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7283450" y="2714625"/>
            <a:ext cx="823913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2800" dirty="0">
                <a:latin typeface="+mj-lt"/>
                <a:ea typeface="宋体" panose="02010600030101010101" pitchFamily="2" charset="-122"/>
              </a:rPr>
              <a:t>6cm</a:t>
            </a:r>
            <a:endParaRPr lang="zh-CN" altLang="en-US" sz="2800" dirty="0">
              <a:latin typeface="+mj-lt"/>
              <a:ea typeface="宋体" panose="02010600030101010101" pitchFamily="2" charset="-122"/>
            </a:endParaRPr>
          </a:p>
        </p:txBody>
      </p:sp>
      <p:grpSp>
        <p:nvGrpSpPr>
          <p:cNvPr id="2" name="组合 9"/>
          <p:cNvGrpSpPr/>
          <p:nvPr/>
        </p:nvGrpSpPr>
        <p:grpSpPr bwMode="auto">
          <a:xfrm>
            <a:off x="-320675" y="4410075"/>
            <a:ext cx="4833938" cy="31750"/>
            <a:chOff x="2782905" y="3226836"/>
            <a:chExt cx="3910908" cy="526"/>
          </a:xfrm>
        </p:grpSpPr>
        <p:sp>
          <p:nvSpPr>
            <p:cNvPr id="7181" name="Line 3"/>
            <p:cNvSpPr>
              <a:spLocks noChangeShapeType="1"/>
            </p:cNvSpPr>
            <p:nvPr/>
          </p:nvSpPr>
          <p:spPr bwMode="auto">
            <a:xfrm rot="10800000">
              <a:off x="4735712" y="3227127"/>
              <a:ext cx="1958101" cy="235"/>
            </a:xfrm>
            <a:prstGeom prst="line">
              <a:avLst/>
            </a:prstGeom>
            <a:noFill/>
            <a:ln w="76200">
              <a:solidFill>
                <a:srgbClr val="008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2" name="Line 3"/>
            <p:cNvSpPr>
              <a:spLocks noChangeShapeType="1"/>
            </p:cNvSpPr>
            <p:nvPr/>
          </p:nvSpPr>
          <p:spPr bwMode="auto">
            <a:xfrm rot="10800000">
              <a:off x="2782905" y="3226836"/>
              <a:ext cx="1958186" cy="30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762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组合 16"/>
          <p:cNvGrpSpPr/>
          <p:nvPr/>
        </p:nvGrpSpPr>
        <p:grpSpPr bwMode="auto">
          <a:xfrm rot="10800000">
            <a:off x="3078163" y="4441825"/>
            <a:ext cx="4176712" cy="12700"/>
            <a:chOff x="3399494" y="3228124"/>
            <a:chExt cx="3802176" cy="111"/>
          </a:xfrm>
        </p:grpSpPr>
        <p:sp>
          <p:nvSpPr>
            <p:cNvPr id="7179" name="Line 3"/>
            <p:cNvSpPr>
              <a:spLocks noChangeShapeType="1"/>
            </p:cNvSpPr>
            <p:nvPr/>
          </p:nvSpPr>
          <p:spPr bwMode="auto">
            <a:xfrm rot="10800000" flipV="1">
              <a:off x="5296888" y="3228235"/>
              <a:ext cx="1904782" cy="0"/>
            </a:xfrm>
            <a:prstGeom prst="line">
              <a:avLst/>
            </a:prstGeom>
            <a:noFill/>
            <a:ln w="76200">
              <a:solidFill>
                <a:srgbClr val="0563C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0" name="Line 3"/>
            <p:cNvSpPr>
              <a:spLocks noChangeShapeType="1"/>
            </p:cNvSpPr>
            <p:nvPr/>
          </p:nvSpPr>
          <p:spPr bwMode="auto">
            <a:xfrm rot="10800000">
              <a:off x="3399494" y="3228124"/>
              <a:ext cx="1897394" cy="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762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3 4.07407E-6 L 0.15347 0.23487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0" y="117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8.64198E-7 L -0.20104 0.23549 " pathEditMode="relative" rAng="0" ptsTypes="AA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52" y="1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08642E-6 L -0.37396 0.23086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41" y="115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8" presetClass="emph" presetSubtype="0" repeatCount="indefinite" accel="19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3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/>
      <p:bldP spid="5" grpId="0" animBg="1"/>
      <p:bldP spid="5" grpId="1" animBg="1"/>
      <p:bldP spid="6" grpId="0" animBg="1"/>
      <p:bldP spid="6" grpId="1" animBg="1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1"/>
          <p:cNvGrpSpPr/>
          <p:nvPr/>
        </p:nvGrpSpPr>
        <p:grpSpPr bwMode="auto">
          <a:xfrm>
            <a:off x="4643438" y="1997075"/>
            <a:ext cx="3641725" cy="1390650"/>
            <a:chOff x="4644008" y="1676194"/>
            <a:chExt cx="3640954" cy="1391754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4644008" y="1676194"/>
              <a:ext cx="3640954" cy="130278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zh-CN" altLang="en-US" sz="2800" dirty="0">
                  <a:solidFill>
                    <a:srgbClr val="FF0000"/>
                  </a:solidFill>
                  <a:latin typeface="+mj-lt"/>
                  <a:ea typeface="+mn-ea"/>
                </a:rPr>
                <a:t>        三角形任意两边之和大于第三边。</a:t>
              </a:r>
              <a:endParaRPr lang="zh-CN" altLang="en-US" sz="2800" dirty="0">
                <a:solidFill>
                  <a:srgbClr val="FF0000"/>
                </a:solidFill>
                <a:latin typeface="+mj-lt"/>
                <a:ea typeface="+mn-ea"/>
              </a:endParaRPr>
            </a:p>
          </p:txBody>
        </p:sp>
        <p:grpSp>
          <p:nvGrpSpPr>
            <p:cNvPr id="4" name="Group 5"/>
            <p:cNvGrpSpPr/>
            <p:nvPr/>
          </p:nvGrpSpPr>
          <p:grpSpPr bwMode="auto">
            <a:xfrm>
              <a:off x="6319693" y="2975751"/>
              <a:ext cx="772246" cy="92197"/>
              <a:chOff x="0" y="0"/>
              <a:chExt cx="796" cy="94"/>
            </a:xfrm>
            <a:solidFill>
              <a:srgbClr val="0000FF"/>
            </a:solidFill>
          </p:grpSpPr>
          <p:sp>
            <p:nvSpPr>
              <p:cNvPr id="5" name="Oval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89" cy="91"/>
              </a:xfrm>
              <a:prstGeom prst="ellipse">
                <a:avLst/>
              </a:prstGeom>
              <a:grpFill/>
              <a:ln w="9525">
                <a:solidFill>
                  <a:schemeClr val="tx1"/>
                </a:solidFill>
                <a:round/>
              </a:ln>
            </p:spPr>
            <p:txBody>
              <a:bodyPr anchor="ctr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/>
              </a:p>
            </p:txBody>
          </p:sp>
          <p:sp>
            <p:nvSpPr>
              <p:cNvPr id="6" name="Oval 7"/>
              <p:cNvSpPr>
                <a:spLocks noChangeArrowheads="1"/>
              </p:cNvSpPr>
              <p:nvPr/>
            </p:nvSpPr>
            <p:spPr bwMode="auto">
              <a:xfrm>
                <a:off x="336" y="0"/>
                <a:ext cx="89" cy="91"/>
              </a:xfrm>
              <a:prstGeom prst="ellipse">
                <a:avLst/>
              </a:prstGeom>
              <a:grpFill/>
              <a:ln w="9525">
                <a:solidFill>
                  <a:schemeClr val="tx1"/>
                </a:solidFill>
                <a:round/>
              </a:ln>
            </p:spPr>
            <p:txBody>
              <a:bodyPr anchor="ctr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/>
              </a:p>
            </p:txBody>
          </p:sp>
          <p:sp>
            <p:nvSpPr>
              <p:cNvPr id="7" name="Oval 8"/>
              <p:cNvSpPr>
                <a:spLocks noChangeArrowheads="1"/>
              </p:cNvSpPr>
              <p:nvPr/>
            </p:nvSpPr>
            <p:spPr bwMode="auto">
              <a:xfrm>
                <a:off x="707" y="3"/>
                <a:ext cx="89" cy="91"/>
              </a:xfrm>
              <a:prstGeom prst="ellipse">
                <a:avLst/>
              </a:prstGeom>
              <a:grpFill/>
              <a:ln w="9525">
                <a:solidFill>
                  <a:schemeClr val="tx1"/>
                </a:solidFill>
                <a:round/>
              </a:ln>
            </p:spPr>
            <p:txBody>
              <a:bodyPr anchor="ctr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/>
              </a:p>
            </p:txBody>
          </p:sp>
        </p:grpSp>
        <p:grpSp>
          <p:nvGrpSpPr>
            <p:cNvPr id="8" name="Group 9"/>
            <p:cNvGrpSpPr/>
            <p:nvPr/>
          </p:nvGrpSpPr>
          <p:grpSpPr bwMode="auto">
            <a:xfrm>
              <a:off x="6678672" y="2288566"/>
              <a:ext cx="391319" cy="78434"/>
              <a:chOff x="-43" y="0"/>
              <a:chExt cx="459" cy="91"/>
            </a:xfrm>
            <a:solidFill>
              <a:srgbClr val="0000FF"/>
            </a:solidFill>
          </p:grpSpPr>
          <p:sp>
            <p:nvSpPr>
              <p:cNvPr id="9" name="Oval 10"/>
              <p:cNvSpPr>
                <a:spLocks noChangeArrowheads="1"/>
              </p:cNvSpPr>
              <p:nvPr/>
            </p:nvSpPr>
            <p:spPr bwMode="auto">
              <a:xfrm>
                <a:off x="-43" y="0"/>
                <a:ext cx="89" cy="91"/>
              </a:xfrm>
              <a:prstGeom prst="ellipse">
                <a:avLst/>
              </a:prstGeom>
              <a:grpFill/>
              <a:ln w="9525">
                <a:solidFill>
                  <a:schemeClr val="tx1"/>
                </a:solidFill>
                <a:round/>
              </a:ln>
            </p:spPr>
            <p:txBody>
              <a:bodyPr anchor="ctr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dirty="0"/>
              </a:p>
            </p:txBody>
          </p:sp>
          <p:sp>
            <p:nvSpPr>
              <p:cNvPr id="10" name="Oval 11"/>
              <p:cNvSpPr>
                <a:spLocks noChangeArrowheads="1"/>
              </p:cNvSpPr>
              <p:nvPr/>
            </p:nvSpPr>
            <p:spPr bwMode="auto">
              <a:xfrm>
                <a:off x="327" y="0"/>
                <a:ext cx="89" cy="91"/>
              </a:xfrm>
              <a:prstGeom prst="ellipse">
                <a:avLst/>
              </a:prstGeom>
              <a:grpFill/>
              <a:ln w="9525">
                <a:solidFill>
                  <a:schemeClr val="tx1"/>
                </a:solidFill>
                <a:round/>
              </a:ln>
            </p:spPr>
            <p:txBody>
              <a:bodyPr anchor="ctr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/>
              </a:p>
            </p:txBody>
          </p:sp>
        </p:grpSp>
        <p:grpSp>
          <p:nvGrpSpPr>
            <p:cNvPr id="11" name="Group 12"/>
            <p:cNvGrpSpPr/>
            <p:nvPr/>
          </p:nvGrpSpPr>
          <p:grpSpPr bwMode="auto">
            <a:xfrm>
              <a:off x="5580112" y="2967019"/>
              <a:ext cx="360040" cy="78122"/>
              <a:chOff x="-5" y="0"/>
              <a:chExt cx="424" cy="91"/>
            </a:xfrm>
            <a:solidFill>
              <a:srgbClr val="0000FF"/>
            </a:solidFill>
          </p:grpSpPr>
          <p:sp>
            <p:nvSpPr>
              <p:cNvPr id="12" name="Oval 13"/>
              <p:cNvSpPr>
                <a:spLocks noChangeArrowheads="1"/>
              </p:cNvSpPr>
              <p:nvPr/>
            </p:nvSpPr>
            <p:spPr bwMode="auto">
              <a:xfrm>
                <a:off x="-5" y="0"/>
                <a:ext cx="89" cy="91"/>
              </a:xfrm>
              <a:prstGeom prst="ellipse">
                <a:avLst/>
              </a:prstGeom>
              <a:grpFill/>
              <a:ln w="9525">
                <a:solidFill>
                  <a:schemeClr val="tx1"/>
                </a:solidFill>
                <a:round/>
              </a:ln>
            </p:spPr>
            <p:txBody>
              <a:bodyPr anchor="ctr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/>
              </a:p>
            </p:txBody>
          </p:sp>
          <p:sp>
            <p:nvSpPr>
              <p:cNvPr id="13" name="Oval 14"/>
              <p:cNvSpPr>
                <a:spLocks noChangeArrowheads="1"/>
              </p:cNvSpPr>
              <p:nvPr/>
            </p:nvSpPr>
            <p:spPr bwMode="auto">
              <a:xfrm>
                <a:off x="330" y="0"/>
                <a:ext cx="89" cy="91"/>
              </a:xfrm>
              <a:prstGeom prst="ellipse">
                <a:avLst/>
              </a:prstGeom>
              <a:grpFill/>
              <a:ln w="9525">
                <a:solidFill>
                  <a:schemeClr val="tx1"/>
                </a:solidFill>
                <a:round/>
              </a:ln>
            </p:spPr>
            <p:txBody>
              <a:bodyPr anchor="ctr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/>
              </a:p>
            </p:txBody>
          </p:sp>
        </p:grpSp>
      </p:grp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4572000" y="963613"/>
            <a:ext cx="3440113" cy="646112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marL="571500" indent="-57150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zh-CN" altLang="en-US" sz="2800" dirty="0">
                <a:latin typeface="+mj-lt"/>
                <a:ea typeface="+mn-ea"/>
              </a:rPr>
              <a:t>三角形的三边关系：</a:t>
            </a:r>
            <a:endParaRPr lang="zh-CN" altLang="en-US" sz="2800" dirty="0">
              <a:latin typeface="+mj-lt"/>
              <a:ea typeface="+mn-ea"/>
            </a:endParaRPr>
          </a:p>
        </p:txBody>
      </p:sp>
      <p:pic>
        <p:nvPicPr>
          <p:cNvPr id="8196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8313" y="411163"/>
            <a:ext cx="2751137" cy="94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图片 2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313" y="1847850"/>
            <a:ext cx="3440112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图片 2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8313" y="3394075"/>
            <a:ext cx="3201987" cy="130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文本框 28"/>
          <p:cNvSpPr txBox="1">
            <a:spLocks noChangeArrowheads="1"/>
          </p:cNvSpPr>
          <p:nvPr/>
        </p:nvSpPr>
        <p:spPr bwMode="auto">
          <a:xfrm>
            <a:off x="3059113" y="515938"/>
            <a:ext cx="4492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FF0000"/>
                </a:solidFill>
                <a:cs typeface="Times New Roman" panose="02020603050405020304" pitchFamily="18" charset="0"/>
              </a:rPr>
              <a:t>×</a:t>
            </a:r>
            <a:endParaRPr lang="zh-CN" altLang="en-US" sz="40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8200" name="文本框 29"/>
          <p:cNvSpPr txBox="1">
            <a:spLocks noChangeArrowheads="1"/>
          </p:cNvSpPr>
          <p:nvPr/>
        </p:nvSpPr>
        <p:spPr bwMode="auto">
          <a:xfrm>
            <a:off x="3684588" y="2030413"/>
            <a:ext cx="4476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FF0000"/>
                </a:solidFill>
                <a:cs typeface="Times New Roman" panose="02020603050405020304" pitchFamily="18" charset="0"/>
              </a:rPr>
              <a:t>×</a:t>
            </a:r>
            <a:endParaRPr lang="zh-CN" altLang="en-US" sz="40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8201" name="文本框 30"/>
          <p:cNvSpPr txBox="1">
            <a:spLocks noChangeArrowheads="1"/>
          </p:cNvSpPr>
          <p:nvPr/>
        </p:nvSpPr>
        <p:spPr bwMode="auto">
          <a:xfrm>
            <a:off x="3563938" y="3690938"/>
            <a:ext cx="4476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FF0000"/>
                </a:solidFill>
                <a:cs typeface="Times New Roman" panose="02020603050405020304" pitchFamily="18" charset="0"/>
              </a:rPr>
              <a:t>√</a:t>
            </a:r>
            <a:endParaRPr lang="zh-CN" altLang="en-US" sz="40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对话气泡: 圆角矩形 3"/>
          <p:cNvSpPr/>
          <p:nvPr/>
        </p:nvSpPr>
        <p:spPr>
          <a:xfrm>
            <a:off x="1116013" y="2284413"/>
            <a:ext cx="4464050" cy="647700"/>
          </a:xfrm>
          <a:prstGeom prst="wedgeRoundRectCallout">
            <a:avLst>
              <a:gd name="adj1" fmla="val -22936"/>
              <a:gd name="adj2" fmla="val 34200"/>
              <a:gd name="adj3" fmla="val 16667"/>
            </a:avLst>
          </a:prstGeom>
          <a:solidFill>
            <a:srgbClr val="E6F4F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b="1" dirty="0">
              <a:solidFill>
                <a:schemeClr val="tx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867400" y="1065213"/>
            <a:ext cx="2419350" cy="36258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1116013" y="1087438"/>
            <a:ext cx="4751387" cy="17907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defRPr/>
            </a:pPr>
            <a:r>
              <a:rPr lang="zh-CN" altLang="en-US" sz="2800" b="1" dirty="0">
                <a:latin typeface="+mn-lt"/>
              </a:rPr>
              <a:t>       姚明，篮球明星，身高</a:t>
            </a:r>
            <a:r>
              <a:rPr lang="en-US" altLang="zh-CN" sz="2800" b="1" dirty="0">
                <a:latin typeface="+mn-lt"/>
              </a:rPr>
              <a:t>2.26</a:t>
            </a:r>
            <a:r>
              <a:rPr lang="zh-CN" altLang="en-US" sz="2800" b="1" dirty="0">
                <a:latin typeface="+mn-lt"/>
              </a:rPr>
              <a:t>米，腿长</a:t>
            </a:r>
            <a:r>
              <a:rPr lang="en-US" altLang="zh-CN" sz="2800" b="1" dirty="0">
                <a:latin typeface="+mn-lt"/>
              </a:rPr>
              <a:t>1.31</a:t>
            </a:r>
            <a:r>
              <a:rPr lang="zh-CN" altLang="en-US" sz="2800" b="1" dirty="0">
                <a:latin typeface="+mn-lt"/>
              </a:rPr>
              <a:t>米。</a:t>
            </a:r>
            <a:endParaRPr lang="en-US" altLang="zh-CN" sz="2800" b="1" dirty="0">
              <a:latin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  <a:defRPr/>
            </a:pPr>
            <a:r>
              <a:rPr lang="zh-CN" altLang="en-US" sz="2800" b="1" dirty="0">
                <a:latin typeface="+mn-lt"/>
              </a:rPr>
              <a:t>有人说他一步能跨出</a:t>
            </a:r>
            <a:r>
              <a:rPr lang="en-US" altLang="zh-CN" sz="2800" b="1" dirty="0">
                <a:latin typeface="+mn-lt"/>
              </a:rPr>
              <a:t>3</a:t>
            </a:r>
            <a:r>
              <a:rPr lang="zh-CN" altLang="en-US" sz="2800" b="1" dirty="0">
                <a:latin typeface="+mn-lt"/>
              </a:rPr>
              <a:t>米多。</a:t>
            </a:r>
            <a:endParaRPr lang="zh-CN" altLang="en-US" sz="2800" b="1" dirty="0">
              <a:latin typeface="+mn-lt"/>
            </a:endParaRPr>
          </a:p>
        </p:txBody>
      </p:sp>
      <p:sp>
        <p:nvSpPr>
          <p:cNvPr id="6" name="Text Box 46"/>
          <p:cNvSpPr txBox="1">
            <a:spLocks noChangeArrowheads="1"/>
          </p:cNvSpPr>
          <p:nvPr/>
        </p:nvSpPr>
        <p:spPr bwMode="auto">
          <a:xfrm>
            <a:off x="720725" y="3689350"/>
            <a:ext cx="46053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cs typeface="Times New Roman" panose="02020603050405020304" pitchFamily="18" charset="0"/>
              </a:rPr>
              <a:t>1.31+1.31=2.62</a:t>
            </a:r>
            <a:r>
              <a:rPr lang="zh-CN" altLang="en-US" sz="2800" b="1">
                <a:solidFill>
                  <a:srgbClr val="0000FF"/>
                </a:solidFill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solidFill>
                  <a:srgbClr val="0000FF"/>
                </a:solidFill>
                <a:cs typeface="Times New Roman" panose="02020603050405020304" pitchFamily="18" charset="0"/>
              </a:rPr>
              <a:t>m</a:t>
            </a:r>
            <a:r>
              <a:rPr lang="zh-CN" altLang="en-US" sz="2800" b="1">
                <a:solidFill>
                  <a:srgbClr val="0000FF"/>
                </a:solidFill>
                <a:cs typeface="Times New Roman" panose="02020603050405020304" pitchFamily="18" charset="0"/>
              </a:rPr>
              <a:t>）</a:t>
            </a:r>
            <a:endParaRPr lang="zh-CN" altLang="en-US" sz="2800" b="1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  <p:sp>
        <p:nvSpPr>
          <p:cNvPr id="7" name="Text Box 46"/>
          <p:cNvSpPr txBox="1">
            <a:spLocks noChangeArrowheads="1"/>
          </p:cNvSpPr>
          <p:nvPr/>
        </p:nvSpPr>
        <p:spPr bwMode="auto">
          <a:xfrm>
            <a:off x="179388" y="3148013"/>
            <a:ext cx="58324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cs typeface="Times New Roman" panose="02020603050405020304" pitchFamily="18" charset="0"/>
              </a:rPr>
              <a:t>两腿与地面跨出的距离形成三角形。</a:t>
            </a:r>
            <a:endParaRPr lang="zh-CN" altLang="en-US" sz="2800" b="1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  <p:sp>
        <p:nvSpPr>
          <p:cNvPr id="8" name="Text Box 46"/>
          <p:cNvSpPr txBox="1">
            <a:spLocks noChangeArrowheads="1"/>
          </p:cNvSpPr>
          <p:nvPr/>
        </p:nvSpPr>
        <p:spPr bwMode="auto">
          <a:xfrm>
            <a:off x="722313" y="4227513"/>
            <a:ext cx="46053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cs typeface="Times New Roman" panose="02020603050405020304" pitchFamily="18" charset="0"/>
              </a:rPr>
              <a:t>2.62m&lt;3m</a:t>
            </a:r>
            <a:endParaRPr lang="zh-CN" altLang="en-US" sz="2800" b="1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  <p:sp>
        <p:nvSpPr>
          <p:cNvPr id="9" name="Text Box 46"/>
          <p:cNvSpPr txBox="1">
            <a:spLocks noChangeArrowheads="1"/>
          </p:cNvSpPr>
          <p:nvPr/>
        </p:nvSpPr>
        <p:spPr bwMode="auto">
          <a:xfrm>
            <a:off x="5183188" y="1974850"/>
            <a:ext cx="7937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cs typeface="Times New Roman" panose="02020603050405020304" pitchFamily="18" charset="0"/>
              </a:rPr>
              <a:t>×</a:t>
            </a:r>
            <a:endParaRPr lang="zh-CN" altLang="en-US" sz="36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9225" name="文本框 1"/>
          <p:cNvSpPr txBox="1">
            <a:spLocks noChangeArrowheads="1"/>
          </p:cNvSpPr>
          <p:nvPr/>
        </p:nvSpPr>
        <p:spPr bwMode="auto">
          <a:xfrm>
            <a:off x="395288" y="530225"/>
            <a:ext cx="39608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cs typeface="Times New Roman" panose="02020603050405020304" pitchFamily="18" charset="0"/>
              </a:rPr>
              <a:t>现在的你知道真假吗？</a:t>
            </a:r>
            <a:endParaRPr lang="zh-CN" altLang="en-US" sz="32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KSO_WPP_MARK_KEY" val="6f2735d6-42fe-46bb-9df6-ea63d5f2674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just" eaLnBrk="1" hangingPunct="1">
          <a:lnSpc>
            <a:spcPct val="130000"/>
          </a:lnSpc>
          <a:defRPr sz="3200" b="1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1059</Words>
  <Application>WPS 演示</Application>
  <PresentationFormat>全屏显示(16:9)</PresentationFormat>
  <Paragraphs>241</Paragraphs>
  <Slides>24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Arial</vt:lpstr>
      <vt:lpstr>宋体</vt:lpstr>
      <vt:lpstr>Wingdings</vt:lpstr>
      <vt:lpstr>等线</vt:lpstr>
      <vt:lpstr>Times New Roman</vt:lpstr>
      <vt:lpstr>黑体</vt:lpstr>
      <vt:lpstr>等线 Light</vt:lpstr>
      <vt:lpstr>Calibri</vt:lpstr>
      <vt:lpstr>Calibri</vt:lpstr>
      <vt:lpstr>微软雅黑</vt:lpstr>
      <vt:lpstr>华文新魏</vt:lpstr>
      <vt:lpstr>楷体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《认识三角形》三角形PPT免费下载(第2课时)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208</cp:revision>
  <dcterms:created xsi:type="dcterms:W3CDTF">2015-08-27T07:30:00Z</dcterms:created>
  <dcterms:modified xsi:type="dcterms:W3CDTF">2023-02-07T03:53:09Z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4766A38A8E864B1CBA096B57CDF57076</vt:lpwstr>
  </property>
</Properties>
</file>