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wmf" ContentType="image/x-w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28"/>
  </p:handoutMasterIdLst>
  <p:sldIdLst>
    <p:sldId id="329" r:id="rId3"/>
    <p:sldId id="330" r:id="rId4"/>
    <p:sldId id="331" r:id="rId6"/>
    <p:sldId id="332" r:id="rId7"/>
    <p:sldId id="333" r:id="rId8"/>
    <p:sldId id="334" r:id="rId9"/>
    <p:sldId id="335" r:id="rId10"/>
    <p:sldId id="336" r:id="rId11"/>
    <p:sldId id="337" r:id="rId12"/>
    <p:sldId id="338" r:id="rId13"/>
    <p:sldId id="339" r:id="rId14"/>
    <p:sldId id="340" r:id="rId15"/>
    <p:sldId id="341" r:id="rId16"/>
    <p:sldId id="342" r:id="rId17"/>
    <p:sldId id="343" r:id="rId18"/>
    <p:sldId id="344" r:id="rId19"/>
    <p:sldId id="345" r:id="rId20"/>
    <p:sldId id="346" r:id="rId21"/>
    <p:sldId id="347" r:id="rId22"/>
    <p:sldId id="348" r:id="rId23"/>
    <p:sldId id="349" r:id="rId24"/>
    <p:sldId id="350" r:id="rId25"/>
    <p:sldId id="351" r:id="rId26"/>
    <p:sldId id="352" r:id="rId27"/>
  </p:sldIdLst>
  <p:sldSz cx="9144000" cy="5143500" type="screen16x9"/>
  <p:notesSz cx="6858000" cy="9144000"/>
  <p:custDataLst>
    <p:tags r:id="rId3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13" userDrawn="1">
          <p15:clr>
            <a:srgbClr val="A4A3A4"/>
          </p15:clr>
        </p15:guide>
        <p15:guide id="2" orient="horz" pos="2119" userDrawn="1">
          <p15:clr>
            <a:srgbClr val="A4A3A4"/>
          </p15:clr>
        </p15:guide>
        <p15:guide id="3" pos="431" userDrawn="1">
          <p15:clr>
            <a:srgbClr val="A4A3A4"/>
          </p15:clr>
        </p15:guide>
        <p15:guide id="4" pos="2880" userDrawn="1">
          <p15:clr>
            <a:srgbClr val="A4A3A4"/>
          </p15:clr>
        </p15:guide>
        <p15:guide id="5" pos="537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6926A"/>
    <a:srgbClr val="F9B89E"/>
    <a:srgbClr val="F8FCFF"/>
    <a:srgbClr val="8DC31E"/>
    <a:srgbClr val="548235"/>
    <a:srgbClr val="41B176"/>
    <a:srgbClr val="F498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345" autoAdjust="0"/>
    <p:restoredTop sz="96208" autoAdjust="0"/>
  </p:normalViewPr>
  <p:slideViewPr>
    <p:cSldViewPr>
      <p:cViewPr>
        <p:scale>
          <a:sx n="125" d="100"/>
          <a:sy n="125" d="100"/>
        </p:scale>
        <p:origin x="-1224" y="-474"/>
      </p:cViewPr>
      <p:guideLst>
        <p:guide orient="horz" pos="713"/>
        <p:guide orient="horz" pos="2119"/>
        <p:guide pos="431"/>
        <p:guide pos="2880"/>
        <p:guide pos="537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46.wmf"/><Relationship Id="rId2" Type="http://schemas.openxmlformats.org/officeDocument/2006/relationships/image" Target="../media/image45.wmf"/><Relationship Id="rId1" Type="http://schemas.openxmlformats.org/officeDocument/2006/relationships/image" Target="../media/image44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35.wmf"/><Relationship Id="rId2" Type="http://schemas.openxmlformats.org/officeDocument/2006/relationships/image" Target="../media/image34.wmf"/><Relationship Id="rId1" Type="http://schemas.openxmlformats.org/officeDocument/2006/relationships/image" Target="../media/image33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/>
            </a:lvl1pPr>
          </a:lstStyle>
          <a:p>
            <a:pPr>
              <a:defRPr/>
            </a:pPr>
            <a:fld id="{E2EC92AA-DB15-4684-97E5-771540FADC9B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>
              <a:defRPr/>
            </a:pPr>
            <a:fld id="{C2CEB3BA-F253-4489-9D67-78A1E6AD323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847BB6E3-73D6-4B18-93B8-9638C80830A7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>
              <a:defRPr/>
            </a:pPr>
            <a:fld id="{1AB6DE4B-AA0F-4E28-9CF1-804B3D3D13E2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6628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fld id="{293DDB67-9D40-4795-804A-56F8DAD55059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765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fld id="{891FE967-17B1-4019-B03D-85A89091CA04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867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fld id="{32C2DB09-0F48-4560-AD8A-3DE7ECA2E598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970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fld id="{25583B5F-A0E2-4084-8FBF-E4EE19A5ED11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072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fld id="{7E9A64FA-7964-4F68-8260-9C7CBF57424E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317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fld id="{1F358417-5B32-4B04-BF53-F36CEA05FA1E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277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fld id="{CC002D64-0082-4C7B-9499-75A007591184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379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fld id="{0ABF83FC-E77C-49F8-8D2C-4077ECE28890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1.jpe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1">
          <a:blip r:embed="rId8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8.vml"/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24.png"/><Relationship Id="rId3" Type="http://schemas.openxmlformats.org/officeDocument/2006/relationships/image" Target="../media/image23.wmf"/><Relationship Id="rId2" Type="http://schemas.openxmlformats.org/officeDocument/2006/relationships/oleObject" Target="../embeddings/oleObject10.bin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35.wmf"/><Relationship Id="rId8" Type="http://schemas.openxmlformats.org/officeDocument/2006/relationships/oleObject" Target="../embeddings/oleObject13.bin"/><Relationship Id="rId7" Type="http://schemas.openxmlformats.org/officeDocument/2006/relationships/image" Target="../media/image34.wmf"/><Relationship Id="rId6" Type="http://schemas.openxmlformats.org/officeDocument/2006/relationships/oleObject" Target="../embeddings/oleObject12.bin"/><Relationship Id="rId5" Type="http://schemas.openxmlformats.org/officeDocument/2006/relationships/image" Target="../media/image33.wmf"/><Relationship Id="rId4" Type="http://schemas.openxmlformats.org/officeDocument/2006/relationships/oleObject" Target="../embeddings/oleObject11.bin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1" Type="http://schemas.openxmlformats.org/officeDocument/2006/relationships/vmlDrawing" Target="../drawings/vmlDrawing9.vml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image" Target="../media/image46.wmf"/><Relationship Id="rId8" Type="http://schemas.openxmlformats.org/officeDocument/2006/relationships/oleObject" Target="../embeddings/oleObject16.bin"/><Relationship Id="rId7" Type="http://schemas.openxmlformats.org/officeDocument/2006/relationships/image" Target="../media/image45.wmf"/><Relationship Id="rId6" Type="http://schemas.openxmlformats.org/officeDocument/2006/relationships/oleObject" Target="../embeddings/oleObject15.bin"/><Relationship Id="rId5" Type="http://schemas.openxmlformats.org/officeDocument/2006/relationships/image" Target="../media/image44.wmf"/><Relationship Id="rId4" Type="http://schemas.openxmlformats.org/officeDocument/2006/relationships/oleObject" Target="../embeddings/oleObject14.bin"/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2" Type="http://schemas.openxmlformats.org/officeDocument/2006/relationships/notesSlide" Target="../notesSlides/notesSlide5.xml"/><Relationship Id="rId11" Type="http://schemas.openxmlformats.org/officeDocument/2006/relationships/vmlDrawing" Target="../drawings/vmlDrawing10.vml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41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50.jpeg"/><Relationship Id="rId1" Type="http://schemas.openxmlformats.org/officeDocument/2006/relationships/image" Target="../media/image49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51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.xml"/><Relationship Id="rId8" Type="http://schemas.openxmlformats.org/officeDocument/2006/relationships/image" Target="../media/image9.wmf"/><Relationship Id="rId7" Type="http://schemas.openxmlformats.org/officeDocument/2006/relationships/oleObject" Target="../embeddings/oleObject2.bin"/><Relationship Id="rId6" Type="http://schemas.openxmlformats.org/officeDocument/2006/relationships/image" Target="../media/image8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7.jpeg"/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0" Type="http://schemas.openxmlformats.org/officeDocument/2006/relationships/vmlDrawing" Target="../drawings/vmlDrawing1.v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2.vml"/><Relationship Id="rId6" Type="http://schemas.openxmlformats.org/officeDocument/2006/relationships/slideLayout" Target="../slideLayouts/slideLayout6.xml"/><Relationship Id="rId5" Type="http://schemas.openxmlformats.org/officeDocument/2006/relationships/image" Target="../media/image12.jpeg"/><Relationship Id="rId4" Type="http://schemas.openxmlformats.org/officeDocument/2006/relationships/image" Target="../media/image11.wmf"/><Relationship Id="rId3" Type="http://schemas.openxmlformats.org/officeDocument/2006/relationships/oleObject" Target="../embeddings/oleObject4.bin"/><Relationship Id="rId2" Type="http://schemas.openxmlformats.org/officeDocument/2006/relationships/image" Target="../media/image10.wmf"/><Relationship Id="rId1" Type="http://schemas.openxmlformats.org/officeDocument/2006/relationships/oleObject" Target="../embeddings/oleObject3.bin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vmlDrawing" Target="../drawings/vmlDrawing3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4.wmf"/><Relationship Id="rId2" Type="http://schemas.openxmlformats.org/officeDocument/2006/relationships/oleObject" Target="../embeddings/oleObject5.bin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vmlDrawing" Target="../drawings/vmlDrawing4.v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16.wmf"/><Relationship Id="rId3" Type="http://schemas.openxmlformats.org/officeDocument/2006/relationships/oleObject" Target="../embeddings/oleObject6.bin"/><Relationship Id="rId2" Type="http://schemas.openxmlformats.org/officeDocument/2006/relationships/image" Target="../media/image15.png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vmlDrawing" Target="../drawings/vmlDrawing5.v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18.wmf"/><Relationship Id="rId3" Type="http://schemas.openxmlformats.org/officeDocument/2006/relationships/oleObject" Target="../embeddings/oleObject7.bin"/><Relationship Id="rId2" Type="http://schemas.openxmlformats.org/officeDocument/2006/relationships/image" Target="../media/image17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6.vml"/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20.wmf"/><Relationship Id="rId2" Type="http://schemas.openxmlformats.org/officeDocument/2006/relationships/oleObject" Target="../embeddings/oleObject8.bin"/><Relationship Id="rId1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7.vml"/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22.png"/><Relationship Id="rId3" Type="http://schemas.openxmlformats.org/officeDocument/2006/relationships/image" Target="../media/image21.wmf"/><Relationship Id="rId2" Type="http://schemas.openxmlformats.org/officeDocument/2006/relationships/oleObject" Target="../embeddings/oleObject9.bin"/><Relationship Id="rId1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文本框 2"/>
          <p:cNvSpPr txBox="1">
            <a:spLocks noChangeArrowheads="1"/>
          </p:cNvSpPr>
          <p:nvPr/>
        </p:nvSpPr>
        <p:spPr bwMode="auto">
          <a:xfrm>
            <a:off x="-4763" y="700088"/>
            <a:ext cx="9144001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600" b="1">
                <a:cs typeface="Times New Roman" panose="02020603050405020304" pitchFamily="18" charset="0"/>
              </a:rPr>
              <a:t>五 小数</a:t>
            </a:r>
            <a:endParaRPr lang="zh-CN" altLang="en-US" sz="3600" b="1">
              <a:cs typeface="Times New Roman" panose="02020603050405020304" pitchFamily="18" charset="0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966788" y="2962275"/>
            <a:ext cx="72009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28" name="文本框 2"/>
          <p:cNvSpPr txBox="1">
            <a:spLocks noChangeArrowheads="1"/>
          </p:cNvSpPr>
          <p:nvPr/>
        </p:nvSpPr>
        <p:spPr bwMode="auto">
          <a:xfrm>
            <a:off x="984250" y="1755775"/>
            <a:ext cx="717867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60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小数的意义</a:t>
            </a:r>
            <a:endParaRPr lang="zh-CN" altLang="en-US" sz="60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029" name="文本框 2"/>
          <p:cNvSpPr txBox="1">
            <a:spLocks noChangeArrowheads="1"/>
          </p:cNvSpPr>
          <p:nvPr/>
        </p:nvSpPr>
        <p:spPr bwMode="auto">
          <a:xfrm>
            <a:off x="977900" y="3149600"/>
            <a:ext cx="71786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>
                <a:cs typeface="Times New Roman" panose="02020603050405020304" pitchFamily="18" charset="0"/>
              </a:rPr>
              <a:t>西南师大</a:t>
            </a:r>
            <a:r>
              <a:rPr lang="en-US" altLang="zh-CN" b="1">
                <a:cs typeface="Times New Roman" panose="02020603050405020304" pitchFamily="18" charset="0"/>
              </a:rPr>
              <a:t>·</a:t>
            </a:r>
            <a:r>
              <a:rPr lang="zh-CN" altLang="en-US" b="1">
                <a:cs typeface="Times New Roman" panose="02020603050405020304" pitchFamily="18" charset="0"/>
              </a:rPr>
              <a:t>四年级下册</a:t>
            </a:r>
            <a:endParaRPr lang="zh-CN" altLang="en-US" b="1"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46075" y="2692400"/>
            <a:ext cx="1979613" cy="1620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文本框 9"/>
          <p:cNvSpPr txBox="1">
            <a:spLocks noChangeArrowheads="1"/>
          </p:cNvSpPr>
          <p:nvPr/>
        </p:nvSpPr>
        <p:spPr bwMode="auto">
          <a:xfrm>
            <a:off x="3348038" y="3508375"/>
            <a:ext cx="2886075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cs typeface="Times New Roman" panose="02020603050405020304" pitchFamily="18" charset="0"/>
              </a:rPr>
              <a:t>分数：</a:t>
            </a:r>
            <a:r>
              <a:rPr lang="zh-CN" altLang="en-US" sz="2800" b="1">
                <a:cs typeface="Times New Roman" panose="02020603050405020304" pitchFamily="18" charset="0"/>
                <a:sym typeface="Wingdings" panose="05000000000000000000" pitchFamily="2" charset="2"/>
              </a:rPr>
              <a:t>       </a:t>
            </a:r>
            <a:endParaRPr lang="en-US" altLang="zh-CN" sz="2800" b="1">
              <a:cs typeface="Times New Roman" panose="02020603050405020304" pitchFamily="18" charset="0"/>
            </a:endParaRPr>
          </a:p>
          <a:p>
            <a:pPr eaLnBrk="1" hangingPunct="1"/>
            <a:r>
              <a:rPr lang="zh-CN" altLang="en-US" sz="2800" b="1">
                <a:cs typeface="Times New Roman" panose="02020603050405020304" pitchFamily="18" charset="0"/>
              </a:rPr>
              <a:t>小数：（          ）</a:t>
            </a:r>
            <a:endParaRPr lang="zh-CN" altLang="en-US" sz="2800" b="1">
              <a:cs typeface="Times New Roman" panose="02020603050405020304" pitchFamily="18" charset="0"/>
            </a:endParaRPr>
          </a:p>
        </p:txBody>
      </p:sp>
      <p:graphicFrame>
        <p:nvGraphicFramePr>
          <p:cNvPr id="18436" name="对象 10"/>
          <p:cNvGraphicFramePr>
            <a:graphicFrameLocks noChangeAspect="1"/>
          </p:cNvGraphicFramePr>
          <p:nvPr/>
        </p:nvGraphicFramePr>
        <p:xfrm>
          <a:off x="4883150" y="3362325"/>
          <a:ext cx="595313" cy="633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8" name="Equation" r:id="rId2" imgW="368300" imgH="393700" progId="Equation.DSMT4">
                  <p:embed/>
                </p:oleObj>
              </mc:Choice>
              <mc:Fallback>
                <p:oleObj name="Equation" r:id="rId2" imgW="368300" imgH="393700" progId="Equation.DSMT4">
                  <p:embed/>
                  <p:pic>
                    <p:nvPicPr>
                      <p:cNvPr id="0" name="对象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83150" y="3362325"/>
                        <a:ext cx="595313" cy="633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4862513" y="3956050"/>
            <a:ext cx="9937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cs typeface="Times New Roman" panose="02020603050405020304" pitchFamily="18" charset="0"/>
              </a:rPr>
              <a:t>0.107</a:t>
            </a:r>
            <a:endParaRPr lang="zh-CN" altLang="en-US" sz="2800" b="1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2459038" y="2349500"/>
            <a:ext cx="603885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cs typeface="Times New Roman" panose="02020603050405020304" pitchFamily="18" charset="0"/>
              </a:rPr>
              <a:t>正方体被平均分成</a:t>
            </a:r>
            <a:r>
              <a:rPr lang="en-US" altLang="zh-CN" sz="2800" b="1" dirty="0">
                <a:cs typeface="Times New Roman" panose="02020603050405020304" pitchFamily="18" charset="0"/>
              </a:rPr>
              <a:t>1000</a:t>
            </a:r>
            <a:r>
              <a:rPr lang="zh-CN" altLang="en-US" sz="2800" b="1" dirty="0">
                <a:cs typeface="Times New Roman" panose="02020603050405020304" pitchFamily="18" charset="0"/>
              </a:rPr>
              <a:t>份，</a:t>
            </a:r>
            <a:r>
              <a:rPr lang="zh-CN" altLang="en-US" sz="2800" b="1" dirty="0">
                <a:solidFill>
                  <a:srgbClr val="FF0000"/>
                </a:solidFill>
                <a:cs typeface="Times New Roman" panose="02020603050405020304" pitchFamily="18" charset="0"/>
              </a:rPr>
              <a:t>每份</a:t>
            </a:r>
            <a:r>
              <a:rPr lang="en-US" altLang="zh-CN" sz="2800" b="1" dirty="0">
                <a:solidFill>
                  <a:srgbClr val="FF0000"/>
                </a:solidFill>
                <a:cs typeface="Times New Roman" panose="02020603050405020304" pitchFamily="18" charset="0"/>
              </a:rPr>
              <a:t>0.001</a:t>
            </a:r>
            <a:endParaRPr lang="en-US" altLang="zh-CN" sz="2800" b="1" dirty="0">
              <a:solidFill>
                <a:srgbClr val="FF0000"/>
              </a:solidFill>
              <a:cs typeface="Times New Roman" panose="02020603050405020304" pitchFamily="18" charset="0"/>
            </a:endParaRPr>
          </a:p>
          <a:p>
            <a:pPr eaLnBrk="1" hangingPunct="1"/>
            <a:r>
              <a:rPr lang="zh-CN" altLang="en-US" sz="2800" b="1" dirty="0">
                <a:cs typeface="Times New Roman" panose="02020603050405020304" pitchFamily="18" charset="0"/>
              </a:rPr>
              <a:t>涂色部分占</a:t>
            </a:r>
            <a:r>
              <a:rPr lang="en-US" altLang="zh-CN" sz="2800" b="1" dirty="0">
                <a:cs typeface="Times New Roman" panose="02020603050405020304" pitchFamily="18" charset="0"/>
              </a:rPr>
              <a:t>107</a:t>
            </a:r>
            <a:r>
              <a:rPr lang="zh-CN" altLang="en-US" sz="2800" b="1" dirty="0">
                <a:cs typeface="Times New Roman" panose="02020603050405020304" pitchFamily="18" charset="0"/>
              </a:rPr>
              <a:t>份，就是</a:t>
            </a:r>
            <a:r>
              <a:rPr lang="en-US" altLang="zh-CN" sz="2800" b="1" dirty="0">
                <a:solidFill>
                  <a:srgbClr val="FF0000"/>
                </a:solidFill>
                <a:cs typeface="Times New Roman" panose="02020603050405020304" pitchFamily="18" charset="0"/>
              </a:rPr>
              <a:t>107</a:t>
            </a:r>
            <a:r>
              <a:rPr lang="zh-CN" altLang="en-US" sz="2800" b="1" dirty="0">
                <a:solidFill>
                  <a:srgbClr val="FF0000"/>
                </a:solidFill>
                <a:cs typeface="Times New Roman" panose="02020603050405020304" pitchFamily="18" charset="0"/>
              </a:rPr>
              <a:t>个</a:t>
            </a:r>
            <a:r>
              <a:rPr lang="en-US" altLang="zh-CN" sz="2800" b="1" dirty="0">
                <a:solidFill>
                  <a:srgbClr val="FF0000"/>
                </a:solidFill>
                <a:cs typeface="Times New Roman" panose="02020603050405020304" pitchFamily="18" charset="0"/>
              </a:rPr>
              <a:t>0.001</a:t>
            </a:r>
            <a:endParaRPr lang="zh-CN" altLang="en-US" sz="2800" b="1" dirty="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pic>
        <p:nvPicPr>
          <p:cNvPr id="10247" name="图片 8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46075" y="2692400"/>
            <a:ext cx="1971675" cy="1620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 bwMode="auto">
          <a:xfrm>
            <a:off x="468313" y="842963"/>
            <a:ext cx="7704137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719455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dirty="0"/>
              <a:t>像 </a:t>
            </a:r>
            <a:r>
              <a:rPr lang="en-US" altLang="zh-CN" sz="2800" b="1" dirty="0"/>
              <a:t>0.7</a:t>
            </a:r>
            <a:r>
              <a:rPr lang="zh-CN" altLang="en-US" sz="2800" b="1" dirty="0"/>
              <a:t>， </a:t>
            </a:r>
            <a:r>
              <a:rPr lang="en-US" altLang="zh-CN" sz="2800" b="1" dirty="0"/>
              <a:t>0.45</a:t>
            </a:r>
            <a:r>
              <a:rPr lang="zh-CN" altLang="en-US" sz="2800" b="1" dirty="0"/>
              <a:t>， </a:t>
            </a:r>
            <a:r>
              <a:rPr lang="en-US" altLang="zh-CN" sz="2800" b="1" dirty="0"/>
              <a:t>0.025</a:t>
            </a:r>
            <a:r>
              <a:rPr lang="zh-CN" altLang="en-US" sz="2800" b="1" dirty="0"/>
              <a:t>， </a:t>
            </a:r>
            <a:r>
              <a:rPr lang="en-US" altLang="zh-CN" sz="2800" b="1" dirty="0"/>
              <a:t>0.107</a:t>
            </a:r>
            <a:r>
              <a:rPr lang="zh-CN" altLang="en-US" sz="2800" b="1" dirty="0"/>
              <a:t>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…</a:t>
            </a:r>
            <a:r>
              <a:rPr lang="zh-CN" altLang="en-US" sz="2800" b="1" dirty="0"/>
              <a:t>这样，用来表示十分之几、百分之几、千分之几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 b="1" dirty="0"/>
              <a:t>的数，就是小数。</a:t>
            </a:r>
            <a:endParaRPr lang="zh-CN" altLang="en-US" sz="2800" b="1" dirty="0"/>
          </a:p>
        </p:txBody>
      </p:sp>
      <p:sp>
        <p:nvSpPr>
          <p:cNvPr id="3" name="思想气泡: 云 2"/>
          <p:cNvSpPr/>
          <p:nvPr/>
        </p:nvSpPr>
        <p:spPr>
          <a:xfrm>
            <a:off x="3409950" y="2159000"/>
            <a:ext cx="4464050" cy="1225550"/>
          </a:xfrm>
          <a:prstGeom prst="cloudCallout">
            <a:avLst>
              <a:gd name="adj1" fmla="val 46019"/>
              <a:gd name="adj2" fmla="val 6011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702050" y="2293938"/>
            <a:ext cx="4176713" cy="9556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 b="1" dirty="0">
                <a:solidFill>
                  <a:schemeClr val="accent5"/>
                </a:solidFill>
                <a:cs typeface="Times New Roman" panose="02020603050405020304" pitchFamily="18" charset="0"/>
              </a:rPr>
              <a:t>根据题目说一说，小数的计数单位有哪些？</a:t>
            </a:r>
            <a:endParaRPr lang="zh-CN" altLang="en-US" sz="2800" b="1" dirty="0">
              <a:solidFill>
                <a:schemeClr val="accent5"/>
              </a:solidFill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308850" y="3508375"/>
            <a:ext cx="1057275" cy="1182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674688" y="3519488"/>
            <a:ext cx="55848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cs typeface="Times New Roman" panose="02020603050405020304" pitchFamily="18" charset="0"/>
              </a:rPr>
              <a:t>小数的计数单位有</a:t>
            </a:r>
            <a:r>
              <a:rPr lang="en-US" altLang="zh-CN" sz="2800" b="1">
                <a:solidFill>
                  <a:srgbClr val="FF0000"/>
                </a:solidFill>
                <a:cs typeface="Times New Roman" panose="02020603050405020304" pitchFamily="18" charset="0"/>
              </a:rPr>
              <a:t>0.1,0.01,0.001,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…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38125" y="1084263"/>
          <a:ext cx="8353425" cy="3224212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468417"/>
                <a:gridCol w="755792"/>
                <a:gridCol w="417671"/>
                <a:gridCol w="417671"/>
                <a:gridCol w="417671"/>
                <a:gridCol w="417671"/>
                <a:gridCol w="633710"/>
                <a:gridCol w="864147"/>
                <a:gridCol w="576098"/>
                <a:gridCol w="648111"/>
                <a:gridCol w="864147"/>
                <a:gridCol w="1008172"/>
                <a:gridCol w="864147"/>
              </a:tblGrid>
              <a:tr h="907367"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latin typeface="+mn-lt"/>
                        <a:ea typeface="+mn-ea"/>
                      </a:endParaRPr>
                    </a:p>
                  </a:txBody>
                  <a:tcPr marL="91481" marR="91481" marT="45700" marB="45700" anchor="ctr"/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+mn-lt"/>
                          <a:ea typeface="+mn-ea"/>
                        </a:rPr>
                        <a:t>整数部分</a:t>
                      </a:r>
                      <a:endParaRPr lang="zh-CN" altLang="en-US" sz="2400" b="1" dirty="0">
                        <a:solidFill>
                          <a:srgbClr val="FFFF00"/>
                        </a:solidFill>
                        <a:latin typeface="+mn-lt"/>
                        <a:ea typeface="+mn-ea"/>
                      </a:endParaRPr>
                    </a:p>
                  </a:txBody>
                  <a:tcPr marL="91481" marR="91481" marT="45700" marB="45700" anchor="ctr"/>
                </a:tc>
                <a:tc hMerge="1">
                  <a:tcPr/>
                </a:tc>
                <a:tc hMerge="1">
                  <a:tcPr anchor="ctr"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rgbClr val="FFFF00"/>
                          </a:solidFill>
                          <a:latin typeface="+mn-lt"/>
                          <a:ea typeface="+mn-ea"/>
                        </a:rPr>
                        <a:t>小数点</a:t>
                      </a:r>
                      <a:endParaRPr lang="zh-CN" altLang="en-US" sz="2400" b="1" dirty="0">
                        <a:solidFill>
                          <a:srgbClr val="FFFF00"/>
                        </a:solidFill>
                        <a:latin typeface="+mn-lt"/>
                        <a:ea typeface="+mn-ea"/>
                      </a:endParaRPr>
                    </a:p>
                  </a:txBody>
                  <a:tcPr marL="91481" marR="91481" marT="45700" marB="45700" anchor="ctr"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+mn-lt"/>
                          <a:ea typeface="+mn-ea"/>
                        </a:rPr>
                        <a:t>小数部分</a:t>
                      </a:r>
                      <a:endParaRPr lang="zh-CN" altLang="en-US" sz="2400" b="1" dirty="0">
                        <a:solidFill>
                          <a:srgbClr val="FFFF00"/>
                        </a:solidFill>
                        <a:latin typeface="+mn-lt"/>
                        <a:ea typeface="+mn-ea"/>
                      </a:endParaRPr>
                    </a:p>
                  </a:txBody>
                  <a:tcPr marL="91481" marR="91481" marT="45700" marB="45700" anchor="ctr"/>
                </a:tc>
                <a:tc hMerge="1">
                  <a:tcPr anchor="ctr"/>
                </a:tc>
                <a:tc hMerge="1">
                  <a:tcPr anchor="ctr"/>
                </a:tc>
                <a:tc hMerge="1">
                  <a:tcPr anchor="ctr"/>
                </a:tc>
                <a:tc hMerge="1">
                  <a:tcPr anchor="ctr"/>
                </a:tc>
              </a:tr>
              <a:tr h="100599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>
                          <a:latin typeface="+mn-lt"/>
                          <a:ea typeface="+mn-ea"/>
                        </a:rPr>
                        <a:t>数位</a:t>
                      </a:r>
                      <a:endParaRPr lang="zh-CN" altLang="en-US" sz="2000" b="1" dirty="0">
                        <a:latin typeface="+mn-lt"/>
                        <a:ea typeface="+mn-ea"/>
                      </a:endParaRPr>
                    </a:p>
                  </a:txBody>
                  <a:tcPr marL="91481" marR="91481" marT="45700" marB="457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latin typeface="+mn-lt"/>
                          <a:ea typeface="+mn-ea"/>
                        </a:rPr>
                        <a:t>……</a:t>
                      </a:r>
                      <a:endParaRPr lang="zh-CN" altLang="en-US" sz="2000" b="1" dirty="0">
                        <a:latin typeface="+mn-lt"/>
                        <a:ea typeface="+mn-ea"/>
                      </a:endParaRPr>
                    </a:p>
                  </a:txBody>
                  <a:tcPr marL="91481" marR="91481" marT="45700" marB="457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>
                          <a:latin typeface="+mn-lt"/>
                          <a:ea typeface="+mn-ea"/>
                        </a:rPr>
                        <a:t>万位</a:t>
                      </a:r>
                      <a:endParaRPr lang="zh-CN" altLang="en-US" sz="2000" b="1" dirty="0">
                        <a:latin typeface="+mn-lt"/>
                        <a:ea typeface="+mn-ea"/>
                      </a:endParaRPr>
                    </a:p>
                  </a:txBody>
                  <a:tcPr marL="91481" marR="91481" marT="45700" marB="457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>
                          <a:latin typeface="+mn-lt"/>
                          <a:ea typeface="+mn-ea"/>
                        </a:rPr>
                        <a:t>千位</a:t>
                      </a:r>
                      <a:endParaRPr lang="zh-CN" altLang="en-US" sz="2000" b="1" dirty="0">
                        <a:latin typeface="+mn-lt"/>
                        <a:ea typeface="+mn-ea"/>
                      </a:endParaRPr>
                    </a:p>
                  </a:txBody>
                  <a:tcPr marL="91481" marR="91481" marT="45700" marB="457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>
                          <a:latin typeface="+mn-lt"/>
                          <a:ea typeface="+mn-ea"/>
                        </a:rPr>
                        <a:t>百位</a:t>
                      </a:r>
                      <a:endParaRPr lang="zh-CN" altLang="en-US" sz="2000" b="1" dirty="0">
                        <a:latin typeface="+mn-lt"/>
                        <a:ea typeface="+mn-ea"/>
                      </a:endParaRPr>
                    </a:p>
                  </a:txBody>
                  <a:tcPr marL="91481" marR="91481" marT="45700" marB="457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>
                          <a:latin typeface="+mn-lt"/>
                          <a:ea typeface="+mn-ea"/>
                        </a:rPr>
                        <a:t>十位</a:t>
                      </a:r>
                      <a:endParaRPr lang="zh-CN" altLang="en-US" sz="2000" b="1" dirty="0">
                        <a:latin typeface="+mn-lt"/>
                        <a:ea typeface="+mn-ea"/>
                      </a:endParaRPr>
                    </a:p>
                  </a:txBody>
                  <a:tcPr marL="91481" marR="91481" marT="45700" marB="457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>
                          <a:latin typeface="+mn-lt"/>
                          <a:ea typeface="+mn-ea"/>
                        </a:rPr>
                        <a:t>个位</a:t>
                      </a:r>
                      <a:endParaRPr lang="zh-CN" altLang="en-US" sz="2000" b="1" dirty="0">
                        <a:latin typeface="+mn-lt"/>
                        <a:ea typeface="+mn-ea"/>
                      </a:endParaRPr>
                    </a:p>
                  </a:txBody>
                  <a:tcPr marL="91481" marR="91481" marT="45700" marB="45700"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zh-CN" sz="2400" dirty="0">
                          <a:latin typeface="+mn-lt"/>
                          <a:ea typeface="+mn-ea"/>
                        </a:rPr>
                        <a:t>.</a:t>
                      </a:r>
                      <a:endParaRPr lang="zh-CN" altLang="en-US" sz="2400" b="1" dirty="0">
                        <a:latin typeface="+mn-lt"/>
                        <a:ea typeface="+mn-ea"/>
                      </a:endParaRPr>
                    </a:p>
                  </a:txBody>
                  <a:tcPr marL="91481" marR="91481" marT="45700" marB="457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>
                          <a:latin typeface="+mn-lt"/>
                          <a:ea typeface="+mn-ea"/>
                        </a:rPr>
                        <a:t>十分位</a:t>
                      </a:r>
                      <a:endParaRPr lang="zh-CN" altLang="en-US" sz="2000" b="1" dirty="0">
                        <a:latin typeface="+mn-lt"/>
                        <a:ea typeface="+mn-ea"/>
                      </a:endParaRPr>
                    </a:p>
                  </a:txBody>
                  <a:tcPr marL="91481" marR="91481" marT="45700" marB="457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>
                          <a:latin typeface="+mn-lt"/>
                          <a:ea typeface="+mn-ea"/>
                        </a:rPr>
                        <a:t>百分位</a:t>
                      </a:r>
                      <a:endParaRPr lang="zh-CN" altLang="en-US" sz="2000" b="1" dirty="0">
                        <a:latin typeface="+mn-lt"/>
                        <a:ea typeface="+mn-ea"/>
                      </a:endParaRPr>
                    </a:p>
                  </a:txBody>
                  <a:tcPr marL="91481" marR="91481" marT="45700" marB="457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>
                          <a:latin typeface="+mn-lt"/>
                          <a:ea typeface="+mn-ea"/>
                        </a:rPr>
                        <a:t>千</a:t>
                      </a:r>
                      <a:endParaRPr lang="en-US" altLang="zh-CN" sz="2000" dirty="0">
                        <a:latin typeface="+mn-lt"/>
                        <a:ea typeface="+mn-ea"/>
                      </a:endParaRPr>
                    </a:p>
                    <a:p>
                      <a:pPr algn="ctr"/>
                      <a:r>
                        <a:rPr lang="zh-CN" altLang="en-US" sz="2000" dirty="0">
                          <a:latin typeface="+mn-lt"/>
                          <a:ea typeface="+mn-ea"/>
                        </a:rPr>
                        <a:t>分</a:t>
                      </a:r>
                      <a:endParaRPr lang="en-US" altLang="zh-CN" sz="2000" dirty="0">
                        <a:latin typeface="+mn-lt"/>
                        <a:ea typeface="+mn-ea"/>
                      </a:endParaRPr>
                    </a:p>
                    <a:p>
                      <a:pPr algn="ctr"/>
                      <a:r>
                        <a:rPr lang="zh-CN" altLang="en-US" sz="2000" dirty="0">
                          <a:latin typeface="+mn-lt"/>
                          <a:ea typeface="+mn-ea"/>
                        </a:rPr>
                        <a:t>位</a:t>
                      </a:r>
                      <a:endParaRPr lang="zh-CN" altLang="en-US" sz="2000" b="1" dirty="0">
                        <a:latin typeface="+mn-lt"/>
                        <a:ea typeface="+mn-ea"/>
                      </a:endParaRPr>
                    </a:p>
                  </a:txBody>
                  <a:tcPr marL="91481" marR="91481" marT="45700" marB="457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>
                          <a:latin typeface="+mn-lt"/>
                          <a:ea typeface="+mn-ea"/>
                        </a:rPr>
                        <a:t>万</a:t>
                      </a:r>
                      <a:endParaRPr lang="en-US" altLang="zh-CN" sz="2000" dirty="0">
                        <a:latin typeface="+mn-lt"/>
                        <a:ea typeface="+mn-ea"/>
                      </a:endParaRPr>
                    </a:p>
                    <a:p>
                      <a:pPr algn="ctr"/>
                      <a:r>
                        <a:rPr lang="zh-CN" altLang="en-US" sz="2000" dirty="0">
                          <a:latin typeface="+mn-lt"/>
                          <a:ea typeface="+mn-ea"/>
                        </a:rPr>
                        <a:t>分</a:t>
                      </a:r>
                      <a:endParaRPr lang="en-US" altLang="zh-CN" sz="2000" dirty="0">
                        <a:latin typeface="+mn-lt"/>
                        <a:ea typeface="+mn-ea"/>
                      </a:endParaRPr>
                    </a:p>
                    <a:p>
                      <a:pPr algn="ctr"/>
                      <a:r>
                        <a:rPr lang="zh-CN" altLang="en-US" sz="2000" dirty="0">
                          <a:latin typeface="+mn-lt"/>
                          <a:ea typeface="+mn-ea"/>
                        </a:rPr>
                        <a:t>位</a:t>
                      </a:r>
                      <a:endParaRPr lang="zh-CN" altLang="en-US" sz="2000" b="1" dirty="0">
                        <a:latin typeface="+mn-lt"/>
                        <a:ea typeface="+mn-ea"/>
                      </a:endParaRPr>
                    </a:p>
                  </a:txBody>
                  <a:tcPr marL="91481" marR="91481" marT="45700" marB="4570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2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……</a:t>
                      </a:r>
                      <a:endParaRPr lang="zh-CN" altLang="en-US" sz="2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81" marR="91481" marT="45700" marB="45700" anchor="ctr"/>
                </a:tc>
              </a:tr>
              <a:tr h="131085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>
                          <a:latin typeface="+mn-lt"/>
                          <a:ea typeface="+mn-ea"/>
                        </a:rPr>
                        <a:t>计数单位</a:t>
                      </a:r>
                      <a:endParaRPr lang="zh-CN" altLang="en-US" sz="2000" b="1" dirty="0">
                        <a:latin typeface="+mn-lt"/>
                        <a:ea typeface="+mn-ea"/>
                      </a:endParaRPr>
                    </a:p>
                  </a:txBody>
                  <a:tcPr marL="91481" marR="91481" marT="45700" marB="4570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000" dirty="0">
                          <a:latin typeface="+mn-lt"/>
                          <a:ea typeface="+mn-ea"/>
                        </a:rPr>
                        <a:t>……</a:t>
                      </a:r>
                      <a:endParaRPr lang="zh-CN" altLang="en-US" sz="2000" b="1" dirty="0">
                        <a:latin typeface="+mn-lt"/>
                        <a:ea typeface="+mn-ea"/>
                      </a:endParaRPr>
                    </a:p>
                  </a:txBody>
                  <a:tcPr marL="91481" marR="91481" marT="45700" marB="457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>
                          <a:latin typeface="+mn-lt"/>
                          <a:ea typeface="+mn-ea"/>
                        </a:rPr>
                        <a:t>万</a:t>
                      </a:r>
                      <a:endParaRPr lang="zh-CN" altLang="en-US" sz="2000" b="1" dirty="0">
                        <a:latin typeface="+mn-lt"/>
                        <a:ea typeface="+mn-ea"/>
                      </a:endParaRPr>
                    </a:p>
                  </a:txBody>
                  <a:tcPr marL="91481" marR="91481" marT="45700" marB="457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>
                          <a:latin typeface="+mn-lt"/>
                          <a:ea typeface="+mn-ea"/>
                        </a:rPr>
                        <a:t>千</a:t>
                      </a:r>
                      <a:endParaRPr lang="zh-CN" altLang="en-US" sz="2000" b="1" dirty="0">
                        <a:latin typeface="+mn-lt"/>
                        <a:ea typeface="+mn-ea"/>
                      </a:endParaRPr>
                    </a:p>
                  </a:txBody>
                  <a:tcPr marL="91481" marR="91481" marT="45700" marB="457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>
                          <a:latin typeface="+mn-lt"/>
                          <a:ea typeface="+mn-ea"/>
                        </a:rPr>
                        <a:t>百</a:t>
                      </a:r>
                      <a:endParaRPr lang="zh-CN" altLang="en-US" sz="2000" b="1" dirty="0">
                        <a:latin typeface="+mn-lt"/>
                        <a:ea typeface="+mn-ea"/>
                      </a:endParaRPr>
                    </a:p>
                  </a:txBody>
                  <a:tcPr marL="91481" marR="91481" marT="45700" marB="457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>
                          <a:latin typeface="+mn-lt"/>
                          <a:ea typeface="+mn-ea"/>
                        </a:rPr>
                        <a:t>十</a:t>
                      </a:r>
                      <a:endParaRPr lang="zh-CN" altLang="en-US" sz="2000" b="1" dirty="0">
                        <a:latin typeface="+mn-lt"/>
                        <a:ea typeface="+mn-ea"/>
                      </a:endParaRPr>
                    </a:p>
                  </a:txBody>
                  <a:tcPr marL="91481" marR="91481" marT="45700" marB="457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>
                          <a:latin typeface="+mn-lt"/>
                          <a:ea typeface="+mn-ea"/>
                        </a:rPr>
                        <a:t>一</a:t>
                      </a:r>
                      <a:endParaRPr lang="en-US" altLang="zh-CN" sz="2000" dirty="0">
                        <a:latin typeface="+mn-lt"/>
                        <a:ea typeface="+mn-ea"/>
                      </a:endParaRPr>
                    </a:p>
                    <a:p>
                      <a:pPr algn="ctr"/>
                      <a:r>
                        <a:rPr lang="en-US" altLang="zh-CN" sz="2000" dirty="0">
                          <a:latin typeface="+mn-lt"/>
                          <a:ea typeface="+mn-ea"/>
                        </a:rPr>
                        <a:t>(</a:t>
                      </a:r>
                      <a:r>
                        <a:rPr lang="zh-CN" altLang="en-US" sz="2000" dirty="0">
                          <a:latin typeface="+mn-lt"/>
                          <a:ea typeface="+mn-ea"/>
                        </a:rPr>
                        <a:t>个</a:t>
                      </a:r>
                      <a:r>
                        <a:rPr lang="en-US" altLang="zh-CN" sz="2000" dirty="0">
                          <a:latin typeface="+mn-lt"/>
                          <a:ea typeface="+mn-ea"/>
                        </a:rPr>
                        <a:t>)</a:t>
                      </a:r>
                      <a:endParaRPr lang="zh-CN" altLang="en-US" sz="2000" b="1" dirty="0">
                        <a:latin typeface="+mn-lt"/>
                        <a:ea typeface="+mn-ea"/>
                      </a:endParaRPr>
                    </a:p>
                  </a:txBody>
                  <a:tcPr marL="91481" marR="91481" marT="45700" marB="45700" anchor="ctr"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latin typeface="+mn-lt"/>
                          <a:ea typeface="+mn-ea"/>
                        </a:rPr>
                        <a:t>0.1</a:t>
                      </a:r>
                      <a:endParaRPr lang="zh-CN" altLang="en-US" sz="2000" b="1" dirty="0">
                        <a:latin typeface="+mn-lt"/>
                        <a:ea typeface="+mn-ea"/>
                      </a:endParaRPr>
                    </a:p>
                  </a:txBody>
                  <a:tcPr marL="91481" marR="91481" marT="45700" marB="457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latin typeface="+mn-lt"/>
                          <a:ea typeface="+mn-ea"/>
                        </a:rPr>
                        <a:t>0.01</a:t>
                      </a:r>
                      <a:endParaRPr lang="zh-CN" altLang="en-US" sz="2000" b="1" dirty="0">
                        <a:latin typeface="+mn-lt"/>
                        <a:ea typeface="+mn-ea"/>
                      </a:endParaRPr>
                    </a:p>
                  </a:txBody>
                  <a:tcPr marL="91481" marR="91481" marT="45700" marB="457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latin typeface="+mn-lt"/>
                          <a:ea typeface="+mn-ea"/>
                        </a:rPr>
                        <a:t>0.001</a:t>
                      </a:r>
                      <a:endParaRPr lang="zh-CN" altLang="en-US" sz="2000" b="1" dirty="0">
                        <a:latin typeface="+mn-lt"/>
                        <a:ea typeface="+mn-ea"/>
                      </a:endParaRPr>
                    </a:p>
                  </a:txBody>
                  <a:tcPr marL="91481" marR="91481" marT="45700" marB="457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latin typeface="+mn-lt"/>
                          <a:ea typeface="+mn-ea"/>
                        </a:rPr>
                        <a:t>0.0001</a:t>
                      </a:r>
                      <a:endParaRPr lang="zh-CN" altLang="en-US" sz="2000" b="1" dirty="0">
                        <a:latin typeface="+mn-lt"/>
                        <a:ea typeface="+mn-ea"/>
                      </a:endParaRPr>
                    </a:p>
                  </a:txBody>
                  <a:tcPr marL="91481" marR="91481" marT="45700" marB="457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>
                          <a:latin typeface="+mn-lt"/>
                          <a:ea typeface="+mn-ea"/>
                        </a:rPr>
                        <a:t>……</a:t>
                      </a:r>
                      <a:endParaRPr lang="zh-CN" altLang="en-US" sz="2000" b="0" dirty="0">
                        <a:latin typeface="+mn-lt"/>
                        <a:ea typeface="+mn-ea"/>
                      </a:endParaRPr>
                    </a:p>
                  </a:txBody>
                  <a:tcPr marL="91481" marR="91481" marT="45700" marB="45700" anchor="ctr"/>
                </a:tc>
              </a:tr>
            </a:tbl>
          </a:graphicData>
        </a:graphic>
      </p:graphicFrame>
      <p:sp>
        <p:nvSpPr>
          <p:cNvPr id="3" name="TextBox 3"/>
          <p:cNvSpPr txBox="1">
            <a:spLocks noChangeArrowheads="1"/>
          </p:cNvSpPr>
          <p:nvPr/>
        </p:nvSpPr>
        <p:spPr bwMode="auto">
          <a:xfrm>
            <a:off x="2627313" y="481013"/>
            <a:ext cx="3889375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latin typeface="黑体" panose="02010609060101010101" pitchFamily="49" charset="-122"/>
              </a:rPr>
              <a:t>小数的数位顺序表</a:t>
            </a:r>
            <a:endParaRPr lang="zh-CN" altLang="en-US" sz="2800" b="1">
              <a:latin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79488" y="4371975"/>
            <a:ext cx="7185025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chemeClr val="accent5"/>
                </a:solidFill>
                <a:latin typeface="+mj-lt"/>
                <a:ea typeface="+mj-ea"/>
              </a:rPr>
              <a:t>每相邻两个计数单位之间的进率是</a:t>
            </a:r>
            <a:r>
              <a:rPr lang="en-US" altLang="zh-CN" sz="3200" b="1" dirty="0">
                <a:solidFill>
                  <a:schemeClr val="accent5"/>
                </a:solidFill>
                <a:latin typeface="+mj-lt"/>
                <a:ea typeface="+mj-ea"/>
              </a:rPr>
              <a:t>10</a:t>
            </a:r>
            <a:r>
              <a:rPr lang="zh-CN" altLang="en-US" sz="3200" b="1" dirty="0">
                <a:solidFill>
                  <a:schemeClr val="accent5"/>
                </a:solidFill>
                <a:latin typeface="+mj-lt"/>
                <a:ea typeface="+mj-ea"/>
              </a:rPr>
              <a:t>。</a:t>
            </a:r>
            <a:endParaRPr lang="zh-CN" altLang="en-US" sz="3200" b="1" dirty="0">
              <a:solidFill>
                <a:schemeClr val="accent5"/>
              </a:solidFill>
              <a:latin typeface="+mj-lt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文本框 1"/>
          <p:cNvSpPr txBox="1">
            <a:spLocks noChangeArrowheads="1"/>
          </p:cNvSpPr>
          <p:nvPr/>
        </p:nvSpPr>
        <p:spPr bwMode="auto">
          <a:xfrm>
            <a:off x="971550" y="512763"/>
            <a:ext cx="189706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cs typeface="Times New Roman" panose="02020603050405020304" pitchFamily="18" charset="0"/>
              </a:rPr>
              <a:t>3.</a:t>
            </a:r>
            <a:r>
              <a:rPr lang="zh-CN" altLang="en-US" sz="2800" b="1">
                <a:cs typeface="Times New Roman" panose="02020603050405020304" pitchFamily="18" charset="0"/>
              </a:rPr>
              <a:t>读一读。</a:t>
            </a:r>
            <a:endParaRPr lang="zh-CN" altLang="en-US" sz="2800" b="1">
              <a:cs typeface="Times New Roman" panose="02020603050405020304" pitchFamily="18" charset="0"/>
            </a:endParaRPr>
          </a:p>
        </p:txBody>
      </p:sp>
      <p:sp>
        <p:nvSpPr>
          <p:cNvPr id="13315" name="文本框 2"/>
          <p:cNvSpPr txBox="1">
            <a:spLocks noChangeArrowheads="1"/>
          </p:cNvSpPr>
          <p:nvPr/>
        </p:nvSpPr>
        <p:spPr bwMode="auto">
          <a:xfrm>
            <a:off x="928688" y="2035175"/>
            <a:ext cx="1663700" cy="2589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3200" b="1">
                <a:cs typeface="Times New Roman" panose="02020603050405020304" pitchFamily="18" charset="0"/>
              </a:rPr>
              <a:t>0.7        0.19        3.08        103.503</a:t>
            </a:r>
            <a:endParaRPr lang="zh-CN" altLang="en-US" sz="3200" b="1">
              <a:cs typeface="Times New Roman" panose="02020603050405020304" pitchFamily="18" charset="0"/>
            </a:endParaRPr>
          </a:p>
        </p:txBody>
      </p:sp>
      <p:sp>
        <p:nvSpPr>
          <p:cNvPr id="4" name="思想气泡: 云 3"/>
          <p:cNvSpPr/>
          <p:nvPr/>
        </p:nvSpPr>
        <p:spPr>
          <a:xfrm>
            <a:off x="1760538" y="842963"/>
            <a:ext cx="5545137" cy="1076325"/>
          </a:xfrm>
          <a:prstGeom prst="cloudCallout">
            <a:avLst>
              <a:gd name="adj1" fmla="val 51170"/>
              <a:gd name="adj2" fmla="val 42912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317" name="文本框 4"/>
          <p:cNvSpPr txBox="1">
            <a:spLocks noChangeArrowheads="1"/>
          </p:cNvSpPr>
          <p:nvPr/>
        </p:nvSpPr>
        <p:spPr bwMode="auto">
          <a:xfrm>
            <a:off x="2192338" y="1119188"/>
            <a:ext cx="45132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cs typeface="Times New Roman" panose="02020603050405020304" pitchFamily="18" charset="0"/>
              </a:rPr>
              <a:t>小数怎么读？先试着读一读</a:t>
            </a:r>
            <a:endParaRPr lang="zh-CN" altLang="en-US" sz="2800" b="1">
              <a:cs typeface="Times New Roman" panose="02020603050405020304" pitchFamily="18" charset="0"/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2638425" y="2122488"/>
            <a:ext cx="18700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</a:rPr>
              <a:t>零点七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</a:endParaRPr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2638425" y="2795588"/>
            <a:ext cx="23256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</a:rPr>
              <a:t>零点一九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</a:endParaRPr>
          </a:p>
        </p:txBody>
      </p:sp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2638425" y="3446463"/>
            <a:ext cx="20145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</a:rPr>
              <a:t>三点零八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</a:endParaRPr>
          </a:p>
        </p:txBody>
      </p:sp>
      <p:sp>
        <p:nvSpPr>
          <p:cNvPr id="13" name="Text Box 8"/>
          <p:cNvSpPr txBox="1">
            <a:spLocks noChangeArrowheads="1"/>
          </p:cNvSpPr>
          <p:nvPr/>
        </p:nvSpPr>
        <p:spPr bwMode="auto">
          <a:xfrm>
            <a:off x="2638425" y="4098925"/>
            <a:ext cx="37433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</a:rPr>
              <a:t>一百零三点五零三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</a:endParaRPr>
          </a:p>
        </p:txBody>
      </p:sp>
      <p:pic>
        <p:nvPicPr>
          <p:cNvPr id="13322" name="图片 1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705600" y="2003425"/>
            <a:ext cx="1371600" cy="191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utoUpdateAnimBg="0"/>
      <p:bldP spid="11" grpId="0" bldLvl="0" autoUpdateAnimBg="0"/>
      <p:bldP spid="12" grpId="0" bldLvl="0" autoUpdateAnimBg="0"/>
      <p:bldP spid="13" grpId="0" bldLvl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组合 28"/>
          <p:cNvGrpSpPr/>
          <p:nvPr/>
        </p:nvGrpSpPr>
        <p:grpSpPr bwMode="auto">
          <a:xfrm>
            <a:off x="611188" y="887413"/>
            <a:ext cx="1382712" cy="487362"/>
            <a:chOff x="539552" y="389210"/>
            <a:chExt cx="2041897" cy="720203"/>
          </a:xfrm>
        </p:grpSpPr>
        <p:sp>
          <p:nvSpPr>
            <p:cNvPr id="7" name="椭圆 6"/>
            <p:cNvSpPr/>
            <p:nvPr/>
          </p:nvSpPr>
          <p:spPr>
            <a:xfrm rot="21261327">
              <a:off x="562995" y="452550"/>
              <a:ext cx="647031" cy="645134"/>
            </a:xfrm>
            <a:prstGeom prst="ellipse">
              <a:avLst/>
            </a:prstGeom>
            <a:blipFill dpi="0" rotWithShape="1">
              <a:blip r:embed="rId1" cstate="email"/>
              <a:srcRect/>
              <a:stretch>
                <a:fillRect/>
              </a:stretch>
            </a:blipFill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 rot="884108">
              <a:off x="1225896" y="470169"/>
              <a:ext cx="639244" cy="639244"/>
            </a:xfrm>
            <a:prstGeom prst="ellipse">
              <a:avLst/>
            </a:prstGeom>
            <a:blipFill dpi="0" rotWithShape="1">
              <a:blip r:embed="rId2" cstate="email"/>
              <a:srcRect/>
              <a:stretch>
                <a:fillRect t="27065"/>
              </a:stretch>
            </a:blipFill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 rot="21438764">
              <a:off x="1877080" y="457652"/>
              <a:ext cx="635018" cy="635018"/>
            </a:xfrm>
            <a:prstGeom prst="ellipse">
              <a:avLst/>
            </a:prstGeom>
            <a:blipFill dpi="0" rotWithShape="1">
              <a:blip r:embed="rId3" cstate="email"/>
              <a:srcRect/>
              <a:stretch>
                <a:fillRect t="53086"/>
              </a:stretch>
            </a:blipFill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4349" name="文本框 32"/>
            <p:cNvSpPr txBox="1">
              <a:spLocks noChangeArrowheads="1"/>
            </p:cNvSpPr>
            <p:nvPr/>
          </p:nvSpPr>
          <p:spPr bwMode="auto">
            <a:xfrm>
              <a:off x="539552" y="389210"/>
              <a:ext cx="727110" cy="68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议</a:t>
              </a:r>
              <a:endPara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4350" name="文本框 33"/>
            <p:cNvSpPr txBox="1">
              <a:spLocks noChangeArrowheads="1"/>
            </p:cNvSpPr>
            <p:nvPr/>
          </p:nvSpPr>
          <p:spPr bwMode="auto">
            <a:xfrm>
              <a:off x="1206462" y="414871"/>
              <a:ext cx="727110" cy="68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一</a:t>
              </a:r>
              <a:endPara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4351" name="文本框 34"/>
            <p:cNvSpPr txBox="1">
              <a:spLocks noChangeArrowheads="1"/>
            </p:cNvSpPr>
            <p:nvPr/>
          </p:nvSpPr>
          <p:spPr bwMode="auto">
            <a:xfrm>
              <a:off x="1854340" y="389210"/>
              <a:ext cx="727109" cy="68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议</a:t>
              </a:r>
              <a:endPara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4339" name="文本框 12"/>
          <p:cNvSpPr txBox="1">
            <a:spLocks noChangeArrowheads="1"/>
          </p:cNvSpPr>
          <p:nvPr/>
        </p:nvSpPr>
        <p:spPr bwMode="auto">
          <a:xfrm>
            <a:off x="2555875" y="869950"/>
            <a:ext cx="34305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cs typeface="Times New Roman" panose="02020603050405020304" pitchFamily="18" charset="0"/>
              </a:rPr>
              <a:t>读小数要注意什么？</a:t>
            </a:r>
            <a:endParaRPr lang="zh-CN" altLang="en-US" sz="2800" b="1" dirty="0">
              <a:cs typeface="Times New Roman" panose="02020603050405020304" pitchFamily="18" charset="0"/>
            </a:endParaRP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684213" y="3008313"/>
            <a:ext cx="7629525" cy="113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6477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</a:rPr>
              <a:t>小数部分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</a:rPr>
              <a:t>从左到右顺次读出每一个数位上的数字，是数字几就读几，不读出它的计数单位。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</a:endParaRPr>
          </a:p>
        </p:txBody>
      </p:sp>
      <p:sp>
        <p:nvSpPr>
          <p:cNvPr id="15" name="Text Box 8"/>
          <p:cNvSpPr txBox="1">
            <a:spLocks noChangeArrowheads="1"/>
          </p:cNvSpPr>
          <p:nvPr/>
        </p:nvSpPr>
        <p:spPr bwMode="auto">
          <a:xfrm>
            <a:off x="684213" y="1749425"/>
            <a:ext cx="7629525" cy="113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6477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</a:rPr>
              <a:t>整数部分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</a:rPr>
              <a:t>按整数读法来读，也就是要读出每一位数的计数单位；</a:t>
            </a:r>
            <a:endParaRPr lang="zh-CN" altLang="en-US" sz="2800" b="1" dirty="0">
              <a:solidFill>
                <a:srgbClr val="AE2BD3"/>
              </a:solidFill>
              <a:latin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utoUpdateAnimBg="0"/>
      <p:bldP spid="15" grpId="0" bldLvl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文本框 1"/>
          <p:cNvSpPr txBox="1">
            <a:spLocks noChangeArrowheads="1"/>
          </p:cNvSpPr>
          <p:nvPr/>
        </p:nvSpPr>
        <p:spPr bwMode="auto">
          <a:xfrm>
            <a:off x="468313" y="771525"/>
            <a:ext cx="1909762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b="1">
                <a:solidFill>
                  <a:srgbClr val="FF0000"/>
                </a:solidFill>
                <a:cs typeface="Times New Roman" panose="02020603050405020304" pitchFamily="18" charset="0"/>
              </a:rPr>
              <a:t>课堂活动</a:t>
            </a:r>
            <a:endParaRPr lang="zh-CN" altLang="en-US" sz="3200" b="1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15363" name="文本框 2"/>
          <p:cNvSpPr txBox="1">
            <a:spLocks noChangeArrowheads="1"/>
          </p:cNvSpPr>
          <p:nvPr/>
        </p:nvSpPr>
        <p:spPr bwMode="auto">
          <a:xfrm>
            <a:off x="971550" y="1419225"/>
            <a:ext cx="37004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cs typeface="Times New Roman" panose="02020603050405020304" pitchFamily="18" charset="0"/>
              </a:rPr>
              <a:t>1.</a:t>
            </a:r>
            <a:r>
              <a:rPr lang="zh-CN" altLang="en-US" sz="2800" b="1">
                <a:cs typeface="Times New Roman" panose="02020603050405020304" pitchFamily="18" charset="0"/>
              </a:rPr>
              <a:t>看图说分数和小数。</a:t>
            </a:r>
            <a:endParaRPr lang="zh-CN" altLang="en-US" sz="2800" b="1">
              <a:cs typeface="Times New Roman" panose="02020603050405020304" pitchFamily="18" charset="0"/>
            </a:endParaRPr>
          </a:p>
        </p:txBody>
      </p:sp>
      <p:pic>
        <p:nvPicPr>
          <p:cNvPr id="15364" name="图片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972175" y="2089150"/>
            <a:ext cx="1979613" cy="1620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图片 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22350" y="2139950"/>
            <a:ext cx="1568450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6" name="图片 8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635375" y="2139950"/>
            <a:ext cx="1568450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1528763" y="4002088"/>
            <a:ext cx="9286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cs typeface="Times New Roman" panose="02020603050405020304" pitchFamily="18" charset="0"/>
              </a:rPr>
              <a:t>= 0.4</a:t>
            </a:r>
            <a:endParaRPr lang="zh-CN" altLang="en-US" sz="2800" b="1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4192588" y="4002088"/>
            <a:ext cx="11080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cs typeface="Times New Roman" panose="02020603050405020304" pitchFamily="18" charset="0"/>
              </a:rPr>
              <a:t>= 0.23</a:t>
            </a:r>
            <a:endParaRPr lang="zh-CN" altLang="en-US" sz="2800" b="1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6761163" y="4016375"/>
            <a:ext cx="12874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cs typeface="Times New Roman" panose="02020603050405020304" pitchFamily="18" charset="0"/>
              </a:rPr>
              <a:t>= 0.043</a:t>
            </a:r>
            <a:endParaRPr lang="zh-CN" altLang="en-US" sz="2800" b="1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1131888" y="3870325"/>
          <a:ext cx="420687" cy="766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3" name="Equation" r:id="rId4" imgW="215900" imgH="393065" progId="Equation.DSMT4">
                  <p:embed/>
                </p:oleObj>
              </mc:Choice>
              <mc:Fallback>
                <p:oleObj name="Equation" r:id="rId4" imgW="215900" imgH="393065" progId="Equation.DSMT4">
                  <p:embed/>
                  <p:pic>
                    <p:nvPicPr>
                      <p:cNvPr id="0" name="对象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31888" y="3870325"/>
                        <a:ext cx="420687" cy="7667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3622675" y="3879850"/>
          <a:ext cx="569913" cy="766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4" name="Equation" r:id="rId6" imgW="292100" imgH="393700" progId="Equation.DSMT4">
                  <p:embed/>
                </p:oleObj>
              </mc:Choice>
              <mc:Fallback>
                <p:oleObj name="Equation" r:id="rId6" imgW="292100" imgH="393700" progId="Equation.DSMT4">
                  <p:embed/>
                  <p:pic>
                    <p:nvPicPr>
                      <p:cNvPr id="0" name="对象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22675" y="3879850"/>
                        <a:ext cx="569913" cy="7667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6084888" y="3879850"/>
          <a:ext cx="717550" cy="766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5" name="Equation" r:id="rId8" imgW="368300" imgH="393700" progId="Equation.DSMT4">
                  <p:embed/>
                </p:oleObj>
              </mc:Choice>
              <mc:Fallback>
                <p:oleObj name="Equation" r:id="rId8" imgW="368300" imgH="393700" progId="Equation.DSMT4">
                  <p:embed/>
                  <p:pic>
                    <p:nvPicPr>
                      <p:cNvPr id="0" name="对象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84888" y="3879850"/>
                        <a:ext cx="717550" cy="7667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文本框 1"/>
          <p:cNvSpPr txBox="1">
            <a:spLocks noChangeArrowheads="1"/>
          </p:cNvSpPr>
          <p:nvPr/>
        </p:nvSpPr>
        <p:spPr bwMode="auto">
          <a:xfrm>
            <a:off x="900113" y="700088"/>
            <a:ext cx="333851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cs typeface="Times New Roman" panose="02020603050405020304" pitchFamily="18" charset="0"/>
              </a:rPr>
              <a:t>2.</a:t>
            </a:r>
            <a:r>
              <a:rPr lang="zh-CN" altLang="en-US" sz="2800" b="1">
                <a:cs typeface="Times New Roman" panose="02020603050405020304" pitchFamily="18" charset="0"/>
              </a:rPr>
              <a:t>看一看，说一说。</a:t>
            </a:r>
            <a:endParaRPr lang="zh-CN" altLang="en-US" sz="2800" b="1">
              <a:cs typeface="Times New Roman" panose="02020603050405020304" pitchFamily="18" charset="0"/>
            </a:endParaRPr>
          </a:p>
        </p:txBody>
      </p:sp>
      <p:pic>
        <p:nvPicPr>
          <p:cNvPr id="16387" name="图片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11188" y="1347788"/>
            <a:ext cx="7602537" cy="90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8" name="文本框 4"/>
          <p:cNvSpPr txBox="1">
            <a:spLocks noChangeArrowheads="1"/>
          </p:cNvSpPr>
          <p:nvPr/>
        </p:nvSpPr>
        <p:spPr bwMode="auto">
          <a:xfrm>
            <a:off x="1042988" y="2309813"/>
            <a:ext cx="66690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cs typeface="Times New Roman" panose="02020603050405020304" pitchFamily="18" charset="0"/>
              </a:rPr>
              <a:t>把</a:t>
            </a:r>
            <a:r>
              <a:rPr lang="en-US" altLang="zh-CN" sz="2800" b="1">
                <a:cs typeface="Times New Roman" panose="02020603050405020304" pitchFamily="18" charset="0"/>
              </a:rPr>
              <a:t>1m</a:t>
            </a:r>
            <a:r>
              <a:rPr lang="zh-CN" altLang="en-US" sz="2800" b="1">
                <a:cs typeface="Times New Roman" panose="02020603050405020304" pitchFamily="18" charset="0"/>
              </a:rPr>
              <a:t>平均分成</a:t>
            </a:r>
            <a:r>
              <a:rPr lang="en-US" altLang="zh-CN" sz="2800" b="1">
                <a:cs typeface="Times New Roman" panose="02020603050405020304" pitchFamily="18" charset="0"/>
              </a:rPr>
              <a:t>1000</a:t>
            </a:r>
            <a:r>
              <a:rPr lang="zh-CN" altLang="en-US" sz="2800" b="1">
                <a:cs typeface="Times New Roman" panose="02020603050405020304" pitchFamily="18" charset="0"/>
              </a:rPr>
              <a:t>份，其中</a:t>
            </a:r>
            <a:r>
              <a:rPr lang="en-US" altLang="zh-CN" sz="2800" b="1">
                <a:cs typeface="Times New Roman" panose="02020603050405020304" pitchFamily="18" charset="0"/>
              </a:rPr>
              <a:t>1</a:t>
            </a:r>
            <a:r>
              <a:rPr lang="zh-CN" altLang="en-US" sz="2800" b="1">
                <a:cs typeface="Times New Roman" panose="02020603050405020304" pitchFamily="18" charset="0"/>
              </a:rPr>
              <a:t>份是</a:t>
            </a:r>
            <a:r>
              <a:rPr lang="en-US" altLang="zh-CN" sz="2800" b="1">
                <a:cs typeface="Times New Roman" panose="02020603050405020304" pitchFamily="18" charset="0"/>
              </a:rPr>
              <a:t>1mm</a:t>
            </a:r>
            <a:r>
              <a:rPr lang="zh-CN" altLang="en-US" sz="2800" b="1">
                <a:cs typeface="Times New Roman" panose="02020603050405020304" pitchFamily="18" charset="0"/>
              </a:rPr>
              <a:t>。</a:t>
            </a:r>
            <a:endParaRPr lang="zh-CN" altLang="en-US" sz="2800" b="1">
              <a:cs typeface="Times New Roman" panose="02020603050405020304" pitchFamily="18" charset="0"/>
            </a:endParaRPr>
          </a:p>
        </p:txBody>
      </p:sp>
      <p:pic>
        <p:nvPicPr>
          <p:cNvPr id="7" name="图片 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092950" y="3641725"/>
            <a:ext cx="80645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900113" y="3673475"/>
            <a:ext cx="1057275" cy="1074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思想气泡: 云 9"/>
          <p:cNvSpPr/>
          <p:nvPr/>
        </p:nvSpPr>
        <p:spPr>
          <a:xfrm>
            <a:off x="1500188" y="2833688"/>
            <a:ext cx="3071812" cy="927100"/>
          </a:xfrm>
          <a:prstGeom prst="cloudCallout">
            <a:avLst>
              <a:gd name="adj1" fmla="val -44570"/>
              <a:gd name="adj2" fmla="val 63289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1641475" y="3035300"/>
            <a:ext cx="28860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cs typeface="Times New Roman" panose="02020603050405020304" pitchFamily="18" charset="0"/>
              </a:rPr>
              <a:t>1</a:t>
            </a:r>
            <a:r>
              <a:rPr lang="zh-CN" altLang="en-US" sz="2800" b="1">
                <a:solidFill>
                  <a:srgbClr val="FF0000"/>
                </a:solidFill>
                <a:cs typeface="Times New Roman" panose="02020603050405020304" pitchFamily="18" charset="0"/>
              </a:rPr>
              <a:t>毫米是        米。</a:t>
            </a:r>
            <a:endParaRPr lang="zh-CN" altLang="en-US" sz="2800" b="1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12" name="思想气泡: 云 11"/>
          <p:cNvSpPr/>
          <p:nvPr/>
        </p:nvSpPr>
        <p:spPr>
          <a:xfrm>
            <a:off x="4703763" y="2833688"/>
            <a:ext cx="3071812" cy="927100"/>
          </a:xfrm>
          <a:prstGeom prst="cloudCallout">
            <a:avLst>
              <a:gd name="adj1" fmla="val 36384"/>
              <a:gd name="adj2" fmla="val 62500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4846638" y="3035300"/>
            <a:ext cx="32448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cs typeface="Times New Roman" panose="02020603050405020304" pitchFamily="18" charset="0"/>
              </a:rPr>
              <a:t>23</a:t>
            </a:r>
            <a:r>
              <a:rPr lang="zh-CN" altLang="en-US" sz="2800" b="1">
                <a:solidFill>
                  <a:srgbClr val="FF0000"/>
                </a:solidFill>
                <a:cs typeface="Times New Roman" panose="02020603050405020304" pitchFamily="18" charset="0"/>
              </a:rPr>
              <a:t>毫米是          米。</a:t>
            </a:r>
            <a:endParaRPr lang="zh-CN" altLang="en-US" sz="2800" b="1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2770188" y="4022725"/>
            <a:ext cx="36036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cs typeface="Times New Roman" panose="02020603050405020304" pitchFamily="18" charset="0"/>
              </a:rPr>
              <a:t>146</a:t>
            </a:r>
            <a:r>
              <a:rPr lang="zh-CN" altLang="en-US" sz="2800" b="1">
                <a:cs typeface="Times New Roman" panose="02020603050405020304" pitchFamily="18" charset="0"/>
              </a:rPr>
              <a:t>毫米是            米。</a:t>
            </a:r>
            <a:endParaRPr lang="zh-CN" altLang="en-US" sz="2800" b="1"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860675" y="3035300"/>
            <a:ext cx="992188" cy="523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chemeClr val="accent5"/>
                </a:solidFill>
                <a:cs typeface="Times New Roman" panose="02020603050405020304" pitchFamily="18" charset="0"/>
              </a:rPr>
              <a:t>0.001</a:t>
            </a:r>
            <a:endParaRPr lang="zh-CN" altLang="en-US" sz="2800" dirty="0">
              <a:solidFill>
                <a:schemeClr val="accent5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354763" y="3035300"/>
            <a:ext cx="992187" cy="523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chemeClr val="accent5"/>
                </a:solidFill>
                <a:cs typeface="Times New Roman" panose="02020603050405020304" pitchFamily="18" charset="0"/>
              </a:rPr>
              <a:t>0.023</a:t>
            </a:r>
            <a:endParaRPr lang="zh-CN" altLang="en-US" sz="2800" dirty="0">
              <a:solidFill>
                <a:schemeClr val="accent5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551363" y="4032250"/>
            <a:ext cx="992187" cy="5222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chemeClr val="accent5"/>
                </a:solidFill>
                <a:cs typeface="Times New Roman" panose="02020603050405020304" pitchFamily="18" charset="0"/>
              </a:rPr>
              <a:t>0.146</a:t>
            </a:r>
            <a:endParaRPr lang="zh-CN" altLang="en-US" sz="2800" dirty="0">
              <a:solidFill>
                <a:schemeClr val="accent5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12" grpId="0" animBg="1"/>
      <p:bldP spid="13" grpId="0"/>
      <p:bldP spid="14" grpId="0"/>
      <p:bldP spid="15" grpId="0"/>
      <p:bldP spid="16" grpId="0"/>
      <p:bldP spid="1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文本框 1"/>
          <p:cNvSpPr txBox="1">
            <a:spLocks noChangeArrowheads="1"/>
          </p:cNvSpPr>
          <p:nvPr/>
        </p:nvSpPr>
        <p:spPr bwMode="auto">
          <a:xfrm>
            <a:off x="1003300" y="915988"/>
            <a:ext cx="550386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cs typeface="Times New Roman" panose="02020603050405020304" pitchFamily="18" charset="0"/>
              </a:rPr>
              <a:t>3.</a:t>
            </a:r>
            <a:r>
              <a:rPr lang="zh-CN" altLang="en-US" sz="2800" b="1">
                <a:cs typeface="Times New Roman" panose="02020603050405020304" pitchFamily="18" charset="0"/>
              </a:rPr>
              <a:t>在图中画阴影表示下面各小数。</a:t>
            </a:r>
            <a:endParaRPr lang="zh-CN" altLang="en-US" sz="2800" b="1">
              <a:cs typeface="Times New Roman" panose="02020603050405020304" pitchFamily="18" charset="0"/>
            </a:endParaRPr>
          </a:p>
        </p:txBody>
      </p:sp>
      <p:pic>
        <p:nvPicPr>
          <p:cNvPr id="17411" name="图片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227763" y="1787525"/>
            <a:ext cx="1568450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图片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227763" y="1787525"/>
            <a:ext cx="1568450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图片 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635375" y="1787525"/>
            <a:ext cx="1568450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4" name="图片 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635375" y="1787525"/>
            <a:ext cx="1568450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5" name="图片 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022350" y="1793875"/>
            <a:ext cx="1568450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6" name="文本框 10"/>
          <p:cNvSpPr txBox="1">
            <a:spLocks noChangeArrowheads="1"/>
          </p:cNvSpPr>
          <p:nvPr/>
        </p:nvSpPr>
        <p:spPr bwMode="auto">
          <a:xfrm>
            <a:off x="1489075" y="3651250"/>
            <a:ext cx="635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cs typeface="Times New Roman" panose="02020603050405020304" pitchFamily="18" charset="0"/>
              </a:rPr>
              <a:t>0.6</a:t>
            </a:r>
            <a:endParaRPr lang="zh-CN" altLang="en-US" sz="2800" b="1">
              <a:cs typeface="Times New Roman" panose="02020603050405020304" pitchFamily="18" charset="0"/>
            </a:endParaRPr>
          </a:p>
        </p:txBody>
      </p:sp>
      <p:sp>
        <p:nvSpPr>
          <p:cNvPr id="17417" name="文本框 11"/>
          <p:cNvSpPr txBox="1">
            <a:spLocks noChangeArrowheads="1"/>
          </p:cNvSpPr>
          <p:nvPr/>
        </p:nvSpPr>
        <p:spPr bwMode="auto">
          <a:xfrm>
            <a:off x="4067175" y="3705225"/>
            <a:ext cx="81438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cs typeface="Times New Roman" panose="02020603050405020304" pitchFamily="18" charset="0"/>
              </a:rPr>
              <a:t>0.08</a:t>
            </a:r>
            <a:endParaRPr lang="zh-CN" altLang="en-US" sz="2800" b="1">
              <a:cs typeface="Times New Roman" panose="02020603050405020304" pitchFamily="18" charset="0"/>
            </a:endParaRPr>
          </a:p>
        </p:txBody>
      </p:sp>
      <p:sp>
        <p:nvSpPr>
          <p:cNvPr id="17418" name="文本框 12"/>
          <p:cNvSpPr txBox="1">
            <a:spLocks noChangeArrowheads="1"/>
          </p:cNvSpPr>
          <p:nvPr/>
        </p:nvSpPr>
        <p:spPr bwMode="auto">
          <a:xfrm>
            <a:off x="6696075" y="3689350"/>
            <a:ext cx="8128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cs typeface="Times New Roman" panose="02020603050405020304" pitchFamily="18" charset="0"/>
              </a:rPr>
              <a:t>0.42</a:t>
            </a:r>
            <a:endParaRPr lang="zh-CN" altLang="en-US" sz="2800" b="1"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22350" y="1787525"/>
            <a:ext cx="1568450" cy="928688"/>
          </a:xfrm>
          <a:prstGeom prst="rect">
            <a:avLst/>
          </a:prstGeom>
          <a:solidFill>
            <a:srgbClr val="FF0000">
              <a:alpha val="5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635375" y="1787525"/>
            <a:ext cx="1250950" cy="173038"/>
          </a:xfrm>
          <a:prstGeom prst="rect">
            <a:avLst/>
          </a:prstGeom>
          <a:solidFill>
            <a:srgbClr val="FF0000">
              <a:alpha val="5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223000" y="1787525"/>
            <a:ext cx="1568450" cy="639763"/>
          </a:xfrm>
          <a:prstGeom prst="rect">
            <a:avLst/>
          </a:prstGeom>
          <a:solidFill>
            <a:srgbClr val="FF0000">
              <a:alpha val="5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223000" y="2427288"/>
            <a:ext cx="330200" cy="144462"/>
          </a:xfrm>
          <a:prstGeom prst="rect">
            <a:avLst/>
          </a:prstGeom>
          <a:solidFill>
            <a:srgbClr val="FF0000">
              <a:alpha val="5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文本框 1"/>
          <p:cNvSpPr txBox="1">
            <a:spLocks noChangeArrowheads="1"/>
          </p:cNvSpPr>
          <p:nvPr/>
        </p:nvSpPr>
        <p:spPr bwMode="auto">
          <a:xfrm>
            <a:off x="971550" y="1131888"/>
            <a:ext cx="33401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cs typeface="Times New Roman" panose="02020603050405020304" pitchFamily="18" charset="0"/>
              </a:rPr>
              <a:t>4.</a:t>
            </a:r>
            <a:r>
              <a:rPr lang="zh-CN" altLang="en-US" sz="2800" b="1">
                <a:cs typeface="Times New Roman" panose="02020603050405020304" pitchFamily="18" charset="0"/>
              </a:rPr>
              <a:t>读出下面的小数。</a:t>
            </a:r>
            <a:endParaRPr lang="zh-CN" altLang="en-US" sz="2800" b="1">
              <a:cs typeface="Times New Roman" panose="02020603050405020304" pitchFamily="18" charset="0"/>
            </a:endParaRPr>
          </a:p>
        </p:txBody>
      </p:sp>
      <p:sp>
        <p:nvSpPr>
          <p:cNvPr id="18435" name="文本框 2"/>
          <p:cNvSpPr txBox="1">
            <a:spLocks noChangeArrowheads="1"/>
          </p:cNvSpPr>
          <p:nvPr/>
        </p:nvSpPr>
        <p:spPr bwMode="auto">
          <a:xfrm>
            <a:off x="1403350" y="1870075"/>
            <a:ext cx="664845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cs typeface="Times New Roman" panose="02020603050405020304" pitchFamily="18" charset="0"/>
              </a:rPr>
              <a:t>0.37                     0.109                     0.039     </a:t>
            </a:r>
            <a:endParaRPr lang="zh-CN" altLang="en-US" sz="2800" b="1">
              <a:cs typeface="Times New Roman" panose="02020603050405020304" pitchFamily="18" charset="0"/>
            </a:endParaRPr>
          </a:p>
        </p:txBody>
      </p:sp>
      <p:sp>
        <p:nvSpPr>
          <p:cNvPr id="18436" name="矩形 3"/>
          <p:cNvSpPr>
            <a:spLocks noChangeArrowheads="1"/>
          </p:cNvSpPr>
          <p:nvPr/>
        </p:nvSpPr>
        <p:spPr bwMode="auto">
          <a:xfrm>
            <a:off x="1755775" y="3492500"/>
            <a:ext cx="51101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cs typeface="Times New Roman" panose="02020603050405020304" pitchFamily="18" charset="0"/>
              </a:rPr>
              <a:t>37.005                                        1046.20</a:t>
            </a:r>
            <a:endParaRPr lang="zh-CN" altLang="en-US" sz="2400"/>
          </a:p>
        </p:txBody>
      </p:sp>
      <p:cxnSp>
        <p:nvCxnSpPr>
          <p:cNvPr id="6" name="直接连接符 5"/>
          <p:cNvCxnSpPr/>
          <p:nvPr/>
        </p:nvCxnSpPr>
        <p:spPr>
          <a:xfrm>
            <a:off x="1187450" y="3219450"/>
            <a:ext cx="129698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3419475" y="3206750"/>
            <a:ext cx="1800225" cy="127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6361113" y="3219450"/>
            <a:ext cx="167957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1022350" y="4567238"/>
            <a:ext cx="2640013" cy="254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4643438" y="4592638"/>
            <a:ext cx="324167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6156325" y="2643188"/>
            <a:ext cx="2089150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zh-CN" altLang="en-US" sz="280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零点零三九</a:t>
            </a:r>
            <a:endParaRPr lang="zh-CN" altLang="en-US" sz="2800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4595813" y="4000500"/>
            <a:ext cx="3743325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zh-CN" altLang="en-US" sz="280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一千零四十六点二零</a:t>
            </a:r>
            <a:endParaRPr lang="zh-CN" altLang="en-US" sz="2800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5" name="Text Box 8"/>
          <p:cNvSpPr txBox="1">
            <a:spLocks noChangeArrowheads="1"/>
          </p:cNvSpPr>
          <p:nvPr/>
        </p:nvSpPr>
        <p:spPr bwMode="auto">
          <a:xfrm rot="10740000" flipV="1">
            <a:off x="1025525" y="4022725"/>
            <a:ext cx="2951163" cy="5191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zh-CN" altLang="en-US" sz="280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三十七点零零五 </a:t>
            </a:r>
            <a:r>
              <a:rPr lang="zh-CN" altLang="en-US" sz="2800" dirty="0">
                <a:solidFill>
                  <a:srgbClr val="FF6600"/>
                </a:solidFill>
                <a:latin typeface="+mn-lt"/>
                <a:ea typeface="黑体" panose="02010609060101010101" pitchFamily="49" charset="-122"/>
              </a:rPr>
              <a:t> </a:t>
            </a:r>
            <a:endParaRPr lang="zh-CN" altLang="en-US" sz="2800" dirty="0">
              <a:solidFill>
                <a:srgbClr val="FF66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022350" y="2682875"/>
            <a:ext cx="1627188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零点三七</a:t>
            </a:r>
            <a:endParaRPr lang="zh-CN" altLang="en-US" sz="2800" b="1" dirty="0">
              <a:solidFill>
                <a:srgbClr val="FF0000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3321050" y="2660650"/>
            <a:ext cx="19796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FF0000"/>
                </a:solidFill>
              </a:rPr>
              <a:t>零点一零九</a:t>
            </a:r>
            <a:endParaRPr lang="zh-CN" altLang="en-US" sz="28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utoUpdateAnimBg="0"/>
      <p:bldP spid="14" grpId="0" bldLvl="0" autoUpdateAnimBg="0"/>
      <p:bldP spid="15" grpId="0" bldLvl="0" autoUpdateAnimBg="0"/>
      <p:bldP spid="16" grpId="0"/>
      <p:bldP spid="1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文本框 1"/>
          <p:cNvSpPr txBox="1">
            <a:spLocks noChangeArrowheads="1"/>
          </p:cNvSpPr>
          <p:nvPr/>
        </p:nvSpPr>
        <p:spPr bwMode="auto">
          <a:xfrm>
            <a:off x="468313" y="771525"/>
            <a:ext cx="1909762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b="1">
                <a:solidFill>
                  <a:srgbClr val="FF0000"/>
                </a:solidFill>
                <a:cs typeface="Times New Roman" panose="02020603050405020304" pitchFamily="18" charset="0"/>
              </a:rPr>
              <a:t>课后练习</a:t>
            </a:r>
            <a:endParaRPr lang="zh-CN" altLang="en-US" sz="3200" b="1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19459" name="文本框 2"/>
          <p:cNvSpPr txBox="1">
            <a:spLocks noChangeArrowheads="1"/>
          </p:cNvSpPr>
          <p:nvPr/>
        </p:nvSpPr>
        <p:spPr bwMode="auto">
          <a:xfrm>
            <a:off x="971550" y="1419225"/>
            <a:ext cx="58642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cs typeface="Times New Roman" panose="02020603050405020304" pitchFamily="18" charset="0"/>
              </a:rPr>
              <a:t>1.</a:t>
            </a:r>
            <a:r>
              <a:rPr lang="zh-CN" altLang="en-US" sz="2800" b="1">
                <a:cs typeface="Times New Roman" panose="02020603050405020304" pitchFamily="18" charset="0"/>
              </a:rPr>
              <a:t>用分数和小数分别表示涂色部分。</a:t>
            </a:r>
            <a:endParaRPr lang="zh-CN" altLang="en-US" sz="2800" b="1">
              <a:cs typeface="Times New Roman" panose="02020603050405020304" pitchFamily="18" charset="0"/>
            </a:endParaRPr>
          </a:p>
        </p:txBody>
      </p:sp>
      <p:pic>
        <p:nvPicPr>
          <p:cNvPr id="19460" name="图片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581400" y="1995488"/>
            <a:ext cx="1981200" cy="162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图片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616700" y="2020888"/>
            <a:ext cx="1562100" cy="156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2" name="图片 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965200" y="2005013"/>
            <a:ext cx="1562100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3" name="文本框 8"/>
          <p:cNvSpPr txBox="1">
            <a:spLocks noChangeArrowheads="1"/>
          </p:cNvSpPr>
          <p:nvPr/>
        </p:nvSpPr>
        <p:spPr bwMode="auto">
          <a:xfrm>
            <a:off x="438150" y="3786188"/>
            <a:ext cx="261620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cs typeface="Times New Roman" panose="02020603050405020304" pitchFamily="18" charset="0"/>
              </a:rPr>
              <a:t>分数：</a:t>
            </a:r>
            <a:r>
              <a:rPr lang="zh-CN" altLang="en-US" sz="2800" b="1">
                <a:cs typeface="Times New Roman" panose="02020603050405020304" pitchFamily="18" charset="0"/>
                <a:sym typeface="Wingdings" panose="05000000000000000000" pitchFamily="2" charset="2"/>
              </a:rPr>
              <a:t>（       </a:t>
            </a:r>
            <a:r>
              <a:rPr lang="zh-CN" altLang="en-US" sz="2800" b="1">
                <a:cs typeface="Times New Roman" panose="02020603050405020304" pitchFamily="18" charset="0"/>
              </a:rPr>
              <a:t>）</a:t>
            </a:r>
            <a:endParaRPr lang="en-US" altLang="zh-CN" sz="2800" b="1">
              <a:cs typeface="Times New Roman" panose="02020603050405020304" pitchFamily="18" charset="0"/>
            </a:endParaRPr>
          </a:p>
          <a:p>
            <a:pPr eaLnBrk="1" hangingPunct="1"/>
            <a:r>
              <a:rPr lang="zh-CN" altLang="en-US" sz="2800" b="1">
                <a:cs typeface="Times New Roman" panose="02020603050405020304" pitchFamily="18" charset="0"/>
              </a:rPr>
              <a:t>小数：（       ）</a:t>
            </a:r>
            <a:endParaRPr lang="zh-CN" altLang="en-US" sz="2800" b="1">
              <a:cs typeface="Times New Roman" panose="02020603050405020304" pitchFamily="18" charset="0"/>
            </a:endParaRPr>
          </a:p>
        </p:txBody>
      </p:sp>
      <p:sp>
        <p:nvSpPr>
          <p:cNvPr id="19464" name="文本框 10"/>
          <p:cNvSpPr txBox="1">
            <a:spLocks noChangeArrowheads="1"/>
          </p:cNvSpPr>
          <p:nvPr/>
        </p:nvSpPr>
        <p:spPr bwMode="auto">
          <a:xfrm>
            <a:off x="3263900" y="3786188"/>
            <a:ext cx="261620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cs typeface="Times New Roman" panose="02020603050405020304" pitchFamily="18" charset="0"/>
              </a:rPr>
              <a:t>分数：</a:t>
            </a:r>
            <a:r>
              <a:rPr lang="zh-CN" altLang="en-US" sz="2800" b="1">
                <a:cs typeface="Times New Roman" panose="02020603050405020304" pitchFamily="18" charset="0"/>
                <a:sym typeface="Wingdings" panose="05000000000000000000" pitchFamily="2" charset="2"/>
              </a:rPr>
              <a:t>（       </a:t>
            </a:r>
            <a:r>
              <a:rPr lang="zh-CN" altLang="en-US" sz="2800" b="1">
                <a:cs typeface="Times New Roman" panose="02020603050405020304" pitchFamily="18" charset="0"/>
              </a:rPr>
              <a:t>）</a:t>
            </a:r>
            <a:endParaRPr lang="en-US" altLang="zh-CN" sz="2800" b="1">
              <a:cs typeface="Times New Roman" panose="02020603050405020304" pitchFamily="18" charset="0"/>
            </a:endParaRPr>
          </a:p>
          <a:p>
            <a:pPr eaLnBrk="1" hangingPunct="1"/>
            <a:r>
              <a:rPr lang="zh-CN" altLang="en-US" sz="2800" b="1">
                <a:cs typeface="Times New Roman" panose="02020603050405020304" pitchFamily="18" charset="0"/>
              </a:rPr>
              <a:t>小数：（       ）</a:t>
            </a:r>
            <a:endParaRPr lang="zh-CN" altLang="en-US" sz="2800" b="1">
              <a:cs typeface="Times New Roman" panose="02020603050405020304" pitchFamily="18" charset="0"/>
            </a:endParaRPr>
          </a:p>
        </p:txBody>
      </p:sp>
      <p:sp>
        <p:nvSpPr>
          <p:cNvPr id="19465" name="文本框 11"/>
          <p:cNvSpPr txBox="1">
            <a:spLocks noChangeArrowheads="1"/>
          </p:cNvSpPr>
          <p:nvPr/>
        </p:nvSpPr>
        <p:spPr bwMode="auto">
          <a:xfrm>
            <a:off x="6011863" y="3786188"/>
            <a:ext cx="261620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cs typeface="Times New Roman" panose="02020603050405020304" pitchFamily="18" charset="0"/>
              </a:rPr>
              <a:t>分数：</a:t>
            </a:r>
            <a:r>
              <a:rPr lang="zh-CN" altLang="en-US" sz="2800" b="1">
                <a:cs typeface="Times New Roman" panose="02020603050405020304" pitchFamily="18" charset="0"/>
                <a:sym typeface="Wingdings" panose="05000000000000000000" pitchFamily="2" charset="2"/>
              </a:rPr>
              <a:t>（       </a:t>
            </a:r>
            <a:r>
              <a:rPr lang="zh-CN" altLang="en-US" sz="2800" b="1">
                <a:cs typeface="Times New Roman" panose="02020603050405020304" pitchFamily="18" charset="0"/>
              </a:rPr>
              <a:t>）</a:t>
            </a:r>
            <a:endParaRPr lang="en-US" altLang="zh-CN" sz="2800" b="1">
              <a:cs typeface="Times New Roman" panose="02020603050405020304" pitchFamily="18" charset="0"/>
            </a:endParaRPr>
          </a:p>
          <a:p>
            <a:pPr eaLnBrk="1" hangingPunct="1"/>
            <a:r>
              <a:rPr lang="zh-CN" altLang="en-US" sz="2800" b="1">
                <a:cs typeface="Times New Roman" panose="02020603050405020304" pitchFamily="18" charset="0"/>
              </a:rPr>
              <a:t>小数：（       ）</a:t>
            </a:r>
            <a:endParaRPr lang="zh-CN" altLang="en-US" sz="2800" b="1">
              <a:cs typeface="Times New Roman" panose="02020603050405020304" pitchFamily="18" charset="0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2095500" y="3660775"/>
          <a:ext cx="349250" cy="633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72" name="Equation" r:id="rId4" imgW="215900" imgH="393065" progId="Equation.DSMT4">
                  <p:embed/>
                </p:oleObj>
              </mc:Choice>
              <mc:Fallback>
                <p:oleObj name="Equation" r:id="rId4" imgW="215900" imgH="393065" progId="Equation.DSMT4">
                  <p:embed/>
                  <p:pic>
                    <p:nvPicPr>
                      <p:cNvPr id="0" name="对象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95500" y="3660775"/>
                        <a:ext cx="349250" cy="633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1952625" y="4229100"/>
            <a:ext cx="5699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cs typeface="Times New Roman" panose="02020603050405020304" pitchFamily="18" charset="0"/>
              </a:rPr>
              <a:t>0.5</a:t>
            </a:r>
            <a:endParaRPr lang="zh-CN" altLang="en-US" sz="2400" b="1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4789488" y="3668713"/>
          <a:ext cx="593725" cy="633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73" name="Equation" r:id="rId6" imgW="368300" imgH="393700" progId="Equation.DSMT4">
                  <p:embed/>
                </p:oleObj>
              </mc:Choice>
              <mc:Fallback>
                <p:oleObj name="Equation" r:id="rId6" imgW="368300" imgH="393700" progId="Equation.DSMT4">
                  <p:embed/>
                  <p:pic>
                    <p:nvPicPr>
                      <p:cNvPr id="0" name="对象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9488" y="3668713"/>
                        <a:ext cx="593725" cy="633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4643438" y="4216400"/>
            <a:ext cx="8763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cs typeface="Times New Roman" panose="02020603050405020304" pitchFamily="18" charset="0"/>
              </a:rPr>
              <a:t>0.118</a:t>
            </a:r>
            <a:endParaRPr lang="zh-CN" altLang="en-US" sz="2400" b="1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graphicFrame>
        <p:nvGraphicFramePr>
          <p:cNvPr id="17" name="对象 16"/>
          <p:cNvGraphicFramePr>
            <a:graphicFrameLocks noChangeAspect="1"/>
          </p:cNvGraphicFramePr>
          <p:nvPr/>
        </p:nvGraphicFramePr>
        <p:xfrm>
          <a:off x="7626350" y="3695700"/>
          <a:ext cx="469900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74" name="Equation" r:id="rId8" imgW="292100" imgH="393700" progId="Equation.DSMT4">
                  <p:embed/>
                </p:oleObj>
              </mc:Choice>
              <mc:Fallback>
                <p:oleObj name="Equation" r:id="rId8" imgW="292100" imgH="393700" progId="Equation.DSMT4">
                  <p:embed/>
                  <p:pic>
                    <p:nvPicPr>
                      <p:cNvPr id="0" name="对象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6350" y="3695700"/>
                        <a:ext cx="469900" cy="635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7451725" y="4237038"/>
            <a:ext cx="7239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cs typeface="Times New Roman" panose="02020603050405020304" pitchFamily="18" charset="0"/>
              </a:rPr>
              <a:t>0.63</a:t>
            </a:r>
            <a:endParaRPr lang="zh-CN" altLang="en-US" sz="2400" b="1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文本框 1"/>
          <p:cNvSpPr txBox="1">
            <a:spLocks noChangeArrowheads="1"/>
          </p:cNvSpPr>
          <p:nvPr/>
        </p:nvSpPr>
        <p:spPr bwMode="auto">
          <a:xfrm>
            <a:off x="527050" y="771525"/>
            <a:ext cx="1909763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b="1" dirty="0">
                <a:solidFill>
                  <a:srgbClr val="FF0000"/>
                </a:solidFill>
                <a:cs typeface="Times New Roman" panose="02020603050405020304" pitchFamily="18" charset="0"/>
              </a:rPr>
              <a:t>新课导入</a:t>
            </a:r>
            <a:endParaRPr lang="zh-CN" altLang="en-US" sz="3200" b="1" dirty="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pic>
        <p:nvPicPr>
          <p:cNvPr id="2051" name="图片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27088" y="1519238"/>
            <a:ext cx="3911600" cy="210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图片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64163" y="1519238"/>
            <a:ext cx="2376487" cy="2081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3" name="文本框 5"/>
          <p:cNvSpPr txBox="1">
            <a:spLocks noChangeArrowheads="1"/>
          </p:cNvSpPr>
          <p:nvPr/>
        </p:nvSpPr>
        <p:spPr bwMode="auto">
          <a:xfrm>
            <a:off x="1909763" y="3524250"/>
            <a:ext cx="17462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cs typeface="Times New Roman" panose="02020603050405020304" pitchFamily="18" charset="0"/>
              </a:rPr>
              <a:t>黑板长</a:t>
            </a:r>
            <a:r>
              <a:rPr lang="en-US" altLang="zh-CN" sz="2800" b="1">
                <a:cs typeface="Times New Roman" panose="02020603050405020304" pitchFamily="18" charset="0"/>
              </a:rPr>
              <a:t>3m</a:t>
            </a:r>
            <a:endParaRPr lang="zh-CN" altLang="en-US" sz="2800" b="1">
              <a:cs typeface="Times New Roman" panose="02020603050405020304" pitchFamily="18" charset="0"/>
            </a:endParaRPr>
          </a:p>
        </p:txBody>
      </p:sp>
      <p:sp>
        <p:nvSpPr>
          <p:cNvPr id="2054" name="文本框 7"/>
          <p:cNvSpPr txBox="1">
            <a:spLocks noChangeArrowheads="1"/>
          </p:cNvSpPr>
          <p:nvPr/>
        </p:nvSpPr>
        <p:spPr bwMode="auto">
          <a:xfrm>
            <a:off x="4738688" y="3584575"/>
            <a:ext cx="41021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cs typeface="Times New Roman" panose="02020603050405020304" pitchFamily="18" charset="0"/>
              </a:rPr>
              <a:t>课桌长</a:t>
            </a:r>
            <a:r>
              <a:rPr lang="en-US" altLang="zh-CN" sz="2800" b="1">
                <a:cs typeface="Times New Roman" panose="02020603050405020304" pitchFamily="18" charset="0"/>
              </a:rPr>
              <a:t>1m10cm</a:t>
            </a:r>
            <a:r>
              <a:rPr lang="zh-CN" altLang="en-US" sz="2800" b="1">
                <a:cs typeface="Times New Roman" panose="02020603050405020304" pitchFamily="18" charset="0"/>
              </a:rPr>
              <a:t>，高</a:t>
            </a:r>
            <a:r>
              <a:rPr lang="en-US" altLang="zh-CN" sz="2800" b="1">
                <a:cs typeface="Times New Roman" panose="02020603050405020304" pitchFamily="18" charset="0"/>
              </a:rPr>
              <a:t>75cm</a:t>
            </a:r>
            <a:endParaRPr lang="zh-CN" altLang="en-US" sz="2800" b="1"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文本框 1"/>
          <p:cNvSpPr txBox="1">
            <a:spLocks noChangeArrowheads="1"/>
          </p:cNvSpPr>
          <p:nvPr/>
        </p:nvSpPr>
        <p:spPr bwMode="auto">
          <a:xfrm>
            <a:off x="947738" y="514350"/>
            <a:ext cx="44211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cs typeface="Times New Roman" panose="02020603050405020304" pitchFamily="18" charset="0"/>
              </a:rPr>
              <a:t>2.</a:t>
            </a:r>
            <a:r>
              <a:rPr lang="zh-CN" altLang="en-US" sz="2800" b="1">
                <a:cs typeface="Times New Roman" panose="02020603050405020304" pitchFamily="18" charset="0"/>
              </a:rPr>
              <a:t>读出下面横线上的小数。</a:t>
            </a:r>
            <a:endParaRPr lang="zh-CN" altLang="en-US" sz="2800" b="1">
              <a:cs typeface="Times New Roman" panose="02020603050405020304" pitchFamily="18" charset="0"/>
            </a:endParaRPr>
          </a:p>
        </p:txBody>
      </p:sp>
      <p:pic>
        <p:nvPicPr>
          <p:cNvPr id="20483" name="图片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31838" y="1141413"/>
            <a:ext cx="2887662" cy="177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4" name="图片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72000" y="1038225"/>
            <a:ext cx="2822575" cy="186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395288" y="2932113"/>
            <a:ext cx="3529012" cy="12620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indent="64770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zh-CN" altLang="en-US" sz="2400" dirty="0">
                <a:latin typeface="+mn-lt"/>
                <a:ea typeface="+mn-ea"/>
              </a:rPr>
              <a:t>世界上最长的跨海大桥是我国的青岛胶州湾大桥，全长</a:t>
            </a:r>
            <a:r>
              <a:rPr lang="zh-CN" altLang="en-US" sz="2800" dirty="0">
                <a:solidFill>
                  <a:srgbClr val="C00000"/>
                </a:solidFill>
                <a:latin typeface="+mn-lt"/>
                <a:ea typeface="+mn-ea"/>
              </a:rPr>
              <a:t>36.48</a:t>
            </a:r>
            <a:r>
              <a:rPr lang="zh-CN" altLang="en-US" sz="2400" dirty="0">
                <a:latin typeface="+mn-lt"/>
                <a:ea typeface="+mn-ea"/>
              </a:rPr>
              <a:t>km。</a:t>
            </a:r>
            <a:endParaRPr lang="zh-CN" altLang="en-US" sz="2400" dirty="0">
              <a:latin typeface="+mn-lt"/>
              <a:ea typeface="+mn-ea"/>
            </a:endParaRPr>
          </a:p>
        </p:txBody>
      </p:sp>
      <p:sp>
        <p:nvSpPr>
          <p:cNvPr id="8" name="Text Box 9"/>
          <p:cNvSpPr txBox="1">
            <a:spLocks noChangeArrowheads="1"/>
          </p:cNvSpPr>
          <p:nvPr/>
        </p:nvSpPr>
        <p:spPr bwMode="auto">
          <a:xfrm>
            <a:off x="4356100" y="2932113"/>
            <a:ext cx="3921125" cy="12620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indent="64770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zh-CN" altLang="en-US" sz="2400" dirty="0">
                <a:latin typeface="+mn-lt"/>
                <a:ea typeface="+mn-ea"/>
              </a:rPr>
              <a:t>我国运动员刘翔在第28届奥运会上，以</a:t>
            </a:r>
            <a:r>
              <a:rPr lang="zh-CN" altLang="en-US" sz="2800" dirty="0">
                <a:solidFill>
                  <a:srgbClr val="C00000"/>
                </a:solidFill>
                <a:latin typeface="+mn-lt"/>
                <a:ea typeface="+mn-ea"/>
              </a:rPr>
              <a:t>12.91</a:t>
            </a:r>
            <a:r>
              <a:rPr lang="zh-CN" altLang="en-US" sz="2400" dirty="0">
                <a:solidFill>
                  <a:srgbClr val="C00000"/>
                </a:solidFill>
                <a:latin typeface="+mn-lt"/>
                <a:ea typeface="+mn-ea"/>
              </a:rPr>
              <a:t>秒</a:t>
            </a:r>
            <a:r>
              <a:rPr lang="zh-CN" altLang="en-US" sz="2400" dirty="0">
                <a:latin typeface="+mn-lt"/>
                <a:ea typeface="+mn-ea"/>
              </a:rPr>
              <a:t>的成绩获得男子110m栏金牌。</a:t>
            </a:r>
            <a:endParaRPr lang="zh-CN" altLang="en-US" sz="2400" dirty="0">
              <a:latin typeface="+mn-lt"/>
              <a:ea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947738" y="4835525"/>
            <a:ext cx="2651125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5076825" y="4835525"/>
            <a:ext cx="2733675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5362575" y="4300538"/>
            <a:ext cx="3743325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zh-CN" altLang="en-US" sz="280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十二点九一</a:t>
            </a:r>
            <a:endParaRPr lang="zh-CN" altLang="en-US" sz="2800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2" name="Text Box 8"/>
          <p:cNvSpPr txBox="1">
            <a:spLocks noChangeArrowheads="1"/>
          </p:cNvSpPr>
          <p:nvPr/>
        </p:nvSpPr>
        <p:spPr bwMode="auto">
          <a:xfrm rot="10800000" flipV="1">
            <a:off x="952500" y="4303713"/>
            <a:ext cx="2951163" cy="5191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zh-CN" altLang="en-US" sz="280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三十六点四八</a:t>
            </a:r>
            <a:r>
              <a:rPr lang="zh-CN" altLang="en-US" sz="2800" dirty="0">
                <a:solidFill>
                  <a:srgbClr val="FF6600"/>
                </a:solidFill>
                <a:latin typeface="+mn-lt"/>
                <a:ea typeface="黑体" panose="02010609060101010101" pitchFamily="49" charset="-122"/>
              </a:rPr>
              <a:t> </a:t>
            </a:r>
            <a:endParaRPr lang="zh-CN" altLang="en-US" sz="2800" dirty="0">
              <a:solidFill>
                <a:srgbClr val="FF6600"/>
              </a:solidFill>
              <a:latin typeface="+mn-lt"/>
              <a:ea typeface="黑体" panose="02010609060101010101" pitchFamily="49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 flipV="1">
            <a:off x="2266950" y="4105275"/>
            <a:ext cx="89217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6588125" y="3724275"/>
            <a:ext cx="89217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utoUpdateAnimBg="0"/>
      <p:bldP spid="12" grpId="0" bldLvl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4" descr="地铁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00113" y="1038225"/>
            <a:ext cx="2590800" cy="200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7" name="Picture 6" descr="布达拉宫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03800" y="1038225"/>
            <a:ext cx="2517775" cy="200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200025" y="3151188"/>
            <a:ext cx="3455988" cy="9540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indent="574675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zh-CN" altLang="en-US" sz="2800" dirty="0">
                <a:latin typeface="+mn-lt"/>
                <a:ea typeface="+mn-ea"/>
              </a:rPr>
              <a:t>世界上最短的地铁只有</a:t>
            </a:r>
            <a:r>
              <a:rPr lang="zh-CN" altLang="en-US" sz="2800" u="sng" dirty="0">
                <a:solidFill>
                  <a:srgbClr val="CC0000"/>
                </a:solidFill>
                <a:latin typeface="+mn-lt"/>
                <a:ea typeface="+mn-ea"/>
              </a:rPr>
              <a:t>零点六一</a:t>
            </a:r>
            <a:r>
              <a:rPr lang="zh-CN" altLang="en-US" sz="2800" dirty="0">
                <a:latin typeface="+mn-lt"/>
                <a:ea typeface="+mn-ea"/>
              </a:rPr>
              <a:t>千米。</a:t>
            </a:r>
            <a:endParaRPr lang="zh-CN" altLang="en-US" sz="2800" dirty="0">
              <a:latin typeface="+mn-lt"/>
              <a:ea typeface="+mn-ea"/>
            </a:endParaRP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4305300" y="3097213"/>
            <a:ext cx="3914775" cy="13843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indent="574675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zh-CN" altLang="en-US" sz="2800" dirty="0">
                <a:latin typeface="+mn-lt"/>
                <a:ea typeface="+mn-ea"/>
              </a:rPr>
              <a:t>西藏布达拉宫已有1300多年历史，宫殿高</a:t>
            </a:r>
            <a:r>
              <a:rPr lang="zh-CN" altLang="en-US" sz="2800" u="sng" dirty="0">
                <a:solidFill>
                  <a:srgbClr val="CC0000"/>
                </a:solidFill>
                <a:latin typeface="+mn-lt"/>
                <a:ea typeface="+mn-ea"/>
              </a:rPr>
              <a:t>一百一十七点一九</a:t>
            </a:r>
            <a:r>
              <a:rPr lang="zh-CN" altLang="en-US" sz="2800" dirty="0">
                <a:latin typeface="+mn-lt"/>
                <a:ea typeface="+mn-ea"/>
              </a:rPr>
              <a:t>米。</a:t>
            </a:r>
            <a:endParaRPr lang="zh-CN" altLang="en-US" sz="2800" dirty="0">
              <a:latin typeface="+mn-lt"/>
              <a:ea typeface="+mn-ea"/>
            </a:endParaRPr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1042988" y="4200525"/>
            <a:ext cx="1889125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zh-CN" altLang="en-US" sz="2800" dirty="0">
                <a:solidFill>
                  <a:srgbClr val="FF0000"/>
                </a:solidFill>
                <a:latin typeface="+mn-lt"/>
                <a:ea typeface="+mn-ea"/>
              </a:rPr>
              <a:t>写作：0.61</a:t>
            </a:r>
            <a:endParaRPr lang="zh-CN" altLang="en-US" sz="28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9" name="Text Box 11"/>
          <p:cNvSpPr txBox="1">
            <a:spLocks noChangeArrowheads="1"/>
          </p:cNvSpPr>
          <p:nvPr/>
        </p:nvSpPr>
        <p:spPr bwMode="auto">
          <a:xfrm>
            <a:off x="5292725" y="4462463"/>
            <a:ext cx="2546350" cy="5222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zh-CN" altLang="en-US" sz="2800" dirty="0">
                <a:solidFill>
                  <a:srgbClr val="FF0000"/>
                </a:solidFill>
                <a:latin typeface="+mn-lt"/>
                <a:ea typeface="+mn-ea"/>
              </a:rPr>
              <a:t>写作：117.19</a:t>
            </a:r>
            <a:endParaRPr lang="zh-CN" altLang="en-US" sz="28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1512" name="文本框 11"/>
          <p:cNvSpPr txBox="1">
            <a:spLocks noChangeArrowheads="1"/>
          </p:cNvSpPr>
          <p:nvPr/>
        </p:nvSpPr>
        <p:spPr bwMode="auto">
          <a:xfrm>
            <a:off x="468313" y="469900"/>
            <a:ext cx="442118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cs typeface="Times New Roman" panose="02020603050405020304" pitchFamily="18" charset="0"/>
              </a:rPr>
              <a:t>3.</a:t>
            </a:r>
            <a:r>
              <a:rPr lang="zh-CN" altLang="en-US" sz="2800" b="1">
                <a:cs typeface="Times New Roman" panose="02020603050405020304" pitchFamily="18" charset="0"/>
              </a:rPr>
              <a:t>写出下面横线上的小数。</a:t>
            </a:r>
            <a:endParaRPr lang="zh-CN" altLang="en-US" sz="2800" b="1"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utoUpdateAnimBg="0"/>
      <p:bldP spid="9" grpId="0" bldLvl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5" descr="九龙壁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39750" y="1419225"/>
            <a:ext cx="2671763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3663950" y="1577975"/>
            <a:ext cx="4537075" cy="13858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indent="574675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zh-CN" altLang="en-US" sz="2800" dirty="0">
                <a:latin typeface="+mn-lt"/>
                <a:ea typeface="+mn-ea"/>
              </a:rPr>
              <a:t>我国最大的九龙壁</a:t>
            </a:r>
            <a:r>
              <a:rPr lang="en-US" altLang="zh-CN" sz="2800" dirty="0">
                <a:latin typeface="+mn-lt"/>
                <a:ea typeface="+mn-ea"/>
              </a:rPr>
              <a:t>——</a:t>
            </a:r>
            <a:r>
              <a:rPr lang="zh-CN" altLang="en-US" sz="2800" dirty="0">
                <a:latin typeface="+mn-lt"/>
                <a:ea typeface="+mn-ea"/>
              </a:rPr>
              <a:t>大同九龙壁长</a:t>
            </a:r>
            <a:r>
              <a:rPr lang="zh-CN" altLang="en-US" sz="2800" u="sng" dirty="0">
                <a:solidFill>
                  <a:srgbClr val="CC0000"/>
                </a:solidFill>
                <a:latin typeface="+mn-lt"/>
                <a:ea typeface="+mn-ea"/>
              </a:rPr>
              <a:t>四十五点五</a:t>
            </a:r>
            <a:r>
              <a:rPr lang="zh-CN" altLang="en-US" sz="2800" dirty="0">
                <a:latin typeface="+mn-lt"/>
                <a:ea typeface="+mn-ea"/>
              </a:rPr>
              <a:t>米，高八米，厚</a:t>
            </a:r>
            <a:r>
              <a:rPr lang="zh-CN" altLang="en-US" sz="2800" u="sng" dirty="0">
                <a:solidFill>
                  <a:srgbClr val="CC0000"/>
                </a:solidFill>
                <a:latin typeface="+mn-lt"/>
                <a:ea typeface="+mn-ea"/>
              </a:rPr>
              <a:t>二点零二</a:t>
            </a:r>
            <a:r>
              <a:rPr lang="zh-CN" altLang="en-US" sz="2800" dirty="0">
                <a:latin typeface="+mn-lt"/>
                <a:ea typeface="+mn-ea"/>
              </a:rPr>
              <a:t>米。</a:t>
            </a:r>
            <a:endParaRPr lang="zh-CN" altLang="en-US" sz="2800" dirty="0">
              <a:latin typeface="+mn-lt"/>
              <a:ea typeface="+mn-ea"/>
            </a:endParaRPr>
          </a:p>
        </p:txBody>
      </p:sp>
      <p:sp>
        <p:nvSpPr>
          <p:cNvPr id="7" name="Text Box 12"/>
          <p:cNvSpPr txBox="1">
            <a:spLocks noChangeArrowheads="1"/>
          </p:cNvSpPr>
          <p:nvPr/>
        </p:nvSpPr>
        <p:spPr bwMode="auto">
          <a:xfrm>
            <a:off x="4044950" y="3024188"/>
            <a:ext cx="2730500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zh-CN" altLang="en-US" sz="2800" dirty="0">
                <a:solidFill>
                  <a:srgbClr val="FF0000"/>
                </a:solidFill>
                <a:latin typeface="+mn-lt"/>
                <a:ea typeface="+mn-ea"/>
              </a:rPr>
              <a:t>写作：45.5</a:t>
            </a:r>
            <a:endParaRPr lang="zh-CN" altLang="en-US" sz="28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8" name="Text Box 13"/>
          <p:cNvSpPr txBox="1">
            <a:spLocks noChangeArrowheads="1"/>
          </p:cNvSpPr>
          <p:nvPr/>
        </p:nvSpPr>
        <p:spPr bwMode="auto">
          <a:xfrm>
            <a:off x="4044950" y="3578225"/>
            <a:ext cx="2614613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zh-CN" altLang="en-US" sz="2800" dirty="0">
                <a:solidFill>
                  <a:srgbClr val="FF0000"/>
                </a:solidFill>
                <a:latin typeface="+mn-lt"/>
                <a:ea typeface="+mn-ea"/>
              </a:rPr>
              <a:t>写作：2.02</a:t>
            </a:r>
            <a:endParaRPr lang="zh-CN" altLang="en-US" sz="28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utoUpdateAnimBg="0"/>
      <p:bldP spid="8" grpId="0" bldLvl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文本框 1"/>
          <p:cNvSpPr txBox="1">
            <a:spLocks noChangeArrowheads="1"/>
          </p:cNvSpPr>
          <p:nvPr/>
        </p:nvSpPr>
        <p:spPr bwMode="auto">
          <a:xfrm>
            <a:off x="468313" y="771525"/>
            <a:ext cx="1909762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b="1">
                <a:solidFill>
                  <a:srgbClr val="FF0000"/>
                </a:solidFill>
                <a:cs typeface="Times New Roman" panose="02020603050405020304" pitchFamily="18" charset="0"/>
              </a:rPr>
              <a:t>课堂小结</a:t>
            </a:r>
            <a:endParaRPr lang="zh-CN" altLang="en-US" sz="3200" b="1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971550" y="2357438"/>
            <a:ext cx="7112000" cy="11906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latinLnBrk="1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latinLnBrk="1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latinLnBrk="1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latinLnBrk="1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latinLnBrk="1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3600" b="1" dirty="0">
                <a:solidFill>
                  <a:srgbClr val="000000"/>
                </a:solidFill>
                <a:latin typeface="+mj-lt"/>
                <a:ea typeface="楷体" panose="02010609060101010101" pitchFamily="49" charset="-122"/>
              </a:rPr>
              <a:t>    </a:t>
            </a:r>
            <a:r>
              <a:rPr lang="zh-CN" altLang="en-US" sz="3600" b="1" dirty="0" smtClean="0">
                <a:solidFill>
                  <a:srgbClr val="000000"/>
                </a:solidFill>
                <a:latin typeface="+mj-lt"/>
                <a:ea typeface="楷体" panose="02010609060101010101" pitchFamily="49" charset="-122"/>
              </a:rPr>
              <a:t>通</a:t>
            </a:r>
            <a:r>
              <a:rPr lang="zh-CN" altLang="en-US" sz="3600" b="1" dirty="0">
                <a:solidFill>
                  <a:srgbClr val="000000"/>
                </a:solidFill>
                <a:latin typeface="+mj-lt"/>
                <a:ea typeface="楷体" panose="02010609060101010101" pitchFamily="49" charset="-122"/>
              </a:rPr>
              <a:t>过这节课的学习活动，你有什么收获？</a:t>
            </a:r>
            <a:endParaRPr lang="zh-CN" altLang="en-US" sz="3600" b="1" dirty="0">
              <a:solidFill>
                <a:srgbClr val="000000"/>
              </a:solidFill>
              <a:latin typeface="+mj-lt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文本框 1"/>
          <p:cNvSpPr txBox="1">
            <a:spLocks noChangeArrowheads="1"/>
          </p:cNvSpPr>
          <p:nvPr/>
        </p:nvSpPr>
        <p:spPr bwMode="auto">
          <a:xfrm>
            <a:off x="468313" y="771525"/>
            <a:ext cx="1909762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b="1">
                <a:solidFill>
                  <a:srgbClr val="FF0000"/>
                </a:solidFill>
                <a:cs typeface="Times New Roman" panose="02020603050405020304" pitchFamily="18" charset="0"/>
              </a:rPr>
              <a:t>课后作业</a:t>
            </a:r>
            <a:endParaRPr lang="zh-CN" altLang="en-US" sz="3200" b="1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24579" name="Rectangle 2"/>
          <p:cNvSpPr>
            <a:spLocks noChangeArrowheads="1"/>
          </p:cNvSpPr>
          <p:nvPr/>
        </p:nvSpPr>
        <p:spPr bwMode="auto">
          <a:xfrm>
            <a:off x="1835150" y="1635125"/>
            <a:ext cx="5770563" cy="187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latinLnBrk="1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000000"/>
                </a:solidFill>
              </a:rPr>
              <a:t>1.</a:t>
            </a:r>
            <a:r>
              <a:rPr lang="zh-CN" altLang="en-US" sz="3600" b="1">
                <a:solidFill>
                  <a:srgbClr val="000000"/>
                </a:solidFill>
              </a:rPr>
              <a:t>从课后习题中选取；</a:t>
            </a:r>
            <a:endParaRPr lang="zh-CN" altLang="en-US" sz="3600" b="1">
              <a:solidFill>
                <a:srgbClr val="000000"/>
              </a:solidFill>
            </a:endParaRPr>
          </a:p>
          <a:p>
            <a:pPr marL="342900" indent="-342900" latinLnBrk="1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000000"/>
                </a:solidFill>
              </a:rPr>
              <a:t>2.</a:t>
            </a:r>
            <a:r>
              <a:rPr lang="zh-CN" altLang="en-US" sz="3600" b="1">
                <a:solidFill>
                  <a:srgbClr val="000000"/>
                </a:solidFill>
              </a:rPr>
              <a:t>完成练习册本课时的习题。</a:t>
            </a:r>
            <a:endParaRPr lang="zh-CN" altLang="en-US" sz="3600" b="1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252913" y="3916363"/>
            <a:ext cx="652462" cy="661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94188" y="2932113"/>
            <a:ext cx="611187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6" name="文本框 1"/>
          <p:cNvSpPr txBox="1">
            <a:spLocks noChangeArrowheads="1"/>
          </p:cNvSpPr>
          <p:nvPr/>
        </p:nvSpPr>
        <p:spPr bwMode="auto">
          <a:xfrm>
            <a:off x="323850" y="1058863"/>
            <a:ext cx="86407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cs typeface="Times New Roman" panose="02020603050405020304" pitchFamily="18" charset="0"/>
              </a:rPr>
              <a:t>黑板长是整米数，课桌长</a:t>
            </a:r>
            <a:r>
              <a:rPr lang="en-US" altLang="zh-CN" sz="2400" b="1" dirty="0">
                <a:cs typeface="Times New Roman" panose="02020603050405020304" pitchFamily="18" charset="0"/>
              </a:rPr>
              <a:t>1m</a:t>
            </a:r>
            <a:r>
              <a:rPr lang="zh-CN" altLang="en-US" sz="2400" b="1" dirty="0">
                <a:cs typeface="Times New Roman" panose="02020603050405020304" pitchFamily="18" charset="0"/>
              </a:rPr>
              <a:t>多一点，课桌高不足</a:t>
            </a:r>
            <a:r>
              <a:rPr lang="en-US" altLang="zh-CN" sz="2400" b="1" dirty="0">
                <a:cs typeface="Times New Roman" panose="02020603050405020304" pitchFamily="18" charset="0"/>
              </a:rPr>
              <a:t>1m</a:t>
            </a:r>
            <a:r>
              <a:rPr lang="zh-CN" altLang="en-US" sz="2400" b="1" dirty="0">
                <a:cs typeface="Times New Roman" panose="02020603050405020304" pitchFamily="18" charset="0"/>
              </a:rPr>
              <a:t>。</a:t>
            </a:r>
            <a:endParaRPr lang="zh-CN" altLang="en-US" sz="2400" b="1" dirty="0">
              <a:cs typeface="Times New Roman" panose="02020603050405020304" pitchFamily="18" charset="0"/>
            </a:endParaRPr>
          </a:p>
        </p:txBody>
      </p:sp>
      <p:sp>
        <p:nvSpPr>
          <p:cNvPr id="3077" name="文本框 2"/>
          <p:cNvSpPr txBox="1">
            <a:spLocks noChangeArrowheads="1"/>
          </p:cNvSpPr>
          <p:nvPr/>
        </p:nvSpPr>
        <p:spPr bwMode="auto">
          <a:xfrm>
            <a:off x="250825" y="1490663"/>
            <a:ext cx="8002588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cs typeface="Times New Roman" panose="02020603050405020304" pitchFamily="18" charset="0"/>
              </a:rPr>
              <a:t>在测量和计算中，有时不能得到整数的结果，通常可以用小数表示。</a:t>
            </a:r>
            <a:endParaRPr lang="zh-CN" altLang="en-US" sz="2400" b="1" dirty="0">
              <a:cs typeface="Times New Roman" panose="02020603050405020304" pitchFamily="18" charset="0"/>
            </a:endParaRPr>
          </a:p>
        </p:txBody>
      </p:sp>
      <p:sp>
        <p:nvSpPr>
          <p:cNvPr id="3078" name="文本框 3"/>
          <p:cNvSpPr txBox="1">
            <a:spLocks noChangeArrowheads="1"/>
          </p:cNvSpPr>
          <p:nvPr/>
        </p:nvSpPr>
        <p:spPr bwMode="auto">
          <a:xfrm>
            <a:off x="323850" y="2355850"/>
            <a:ext cx="23495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cs typeface="Times New Roman" panose="02020603050405020304" pitchFamily="18" charset="0"/>
              </a:rPr>
              <a:t>我们已经知道：</a:t>
            </a:r>
            <a:endParaRPr lang="zh-CN" altLang="en-US" sz="2400" b="1"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539750" y="2932113"/>
            <a:ext cx="17653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cs typeface="Times New Roman" panose="02020603050405020304" pitchFamily="18" charset="0"/>
              </a:rPr>
              <a:t>1</a:t>
            </a:r>
            <a:r>
              <a:rPr lang="zh-CN" altLang="en-US" sz="2800" b="1">
                <a:cs typeface="Times New Roman" panose="02020603050405020304" pitchFamily="18" charset="0"/>
              </a:rPr>
              <a:t>角</a:t>
            </a:r>
            <a:r>
              <a:rPr lang="en-US" altLang="zh-CN" sz="2800" b="1">
                <a:cs typeface="Times New Roman" panose="02020603050405020304" pitchFamily="18" charset="0"/>
              </a:rPr>
              <a:t>=   </a:t>
            </a:r>
            <a:r>
              <a:rPr lang="zh-CN" altLang="en-US" sz="2800" b="1">
                <a:cs typeface="Times New Roman" panose="02020603050405020304" pitchFamily="18" charset="0"/>
              </a:rPr>
              <a:t>元</a:t>
            </a:r>
            <a:r>
              <a:rPr lang="en-US" altLang="zh-CN" sz="2800" b="1">
                <a:cs typeface="Times New Roman" panose="02020603050405020304" pitchFamily="18" charset="0"/>
              </a:rPr>
              <a:t>=</a:t>
            </a:r>
            <a:endParaRPr lang="zh-CN" altLang="en-US" sz="2800" b="1"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40425" y="2817813"/>
            <a:ext cx="831850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4905375" y="3060700"/>
            <a:ext cx="9763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cs typeface="Times New Roman" panose="02020603050405020304" pitchFamily="18" charset="0"/>
              </a:rPr>
              <a:t>×10=</a:t>
            </a:r>
            <a:endParaRPr lang="zh-CN" altLang="en-US" sz="2400" b="1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4905375" y="4032250"/>
            <a:ext cx="8223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cs typeface="Times New Roman" panose="02020603050405020304" pitchFamily="18" charset="0"/>
              </a:rPr>
              <a:t>×2=</a:t>
            </a:r>
            <a:endParaRPr lang="zh-CN" altLang="en-US" sz="2400" b="1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pic>
        <p:nvPicPr>
          <p:cNvPr id="14" name="图片 13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81688" y="3900488"/>
            <a:ext cx="833437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2176463" y="2936875"/>
            <a:ext cx="9937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cs typeface="Times New Roman" panose="02020603050405020304" pitchFamily="18" charset="0"/>
              </a:rPr>
              <a:t>0.1</a:t>
            </a:r>
            <a:r>
              <a:rPr lang="zh-CN" altLang="en-US" sz="2800" b="1">
                <a:solidFill>
                  <a:srgbClr val="FF0000"/>
                </a:solidFill>
                <a:cs typeface="Times New Roman" panose="02020603050405020304" pitchFamily="18" charset="0"/>
              </a:rPr>
              <a:t>元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554038" y="3970338"/>
            <a:ext cx="17653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cs typeface="Times New Roman" panose="02020603050405020304" pitchFamily="18" charset="0"/>
              </a:rPr>
              <a:t>5</a:t>
            </a:r>
            <a:r>
              <a:rPr lang="zh-CN" altLang="en-US" sz="2800" b="1">
                <a:cs typeface="Times New Roman" panose="02020603050405020304" pitchFamily="18" charset="0"/>
              </a:rPr>
              <a:t>角</a:t>
            </a:r>
            <a:r>
              <a:rPr lang="en-US" altLang="zh-CN" sz="2800" b="1">
                <a:cs typeface="Times New Roman" panose="02020603050405020304" pitchFamily="18" charset="0"/>
              </a:rPr>
              <a:t>=   </a:t>
            </a:r>
            <a:r>
              <a:rPr lang="zh-CN" altLang="en-US" sz="2800" b="1">
                <a:cs typeface="Times New Roman" panose="02020603050405020304" pitchFamily="18" charset="0"/>
              </a:rPr>
              <a:t>元</a:t>
            </a:r>
            <a:r>
              <a:rPr lang="en-US" altLang="zh-CN" sz="2800" b="1">
                <a:cs typeface="Times New Roman" panose="02020603050405020304" pitchFamily="18" charset="0"/>
              </a:rPr>
              <a:t>=</a:t>
            </a:r>
            <a:endParaRPr lang="zh-CN" altLang="en-US" sz="2800" b="1"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2190750" y="3975100"/>
            <a:ext cx="9937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cs typeface="Times New Roman" panose="02020603050405020304" pitchFamily="18" charset="0"/>
              </a:rPr>
              <a:t>0.5</a:t>
            </a:r>
            <a:r>
              <a:rPr lang="zh-CN" altLang="en-US" sz="2800" b="1">
                <a:solidFill>
                  <a:srgbClr val="FF0000"/>
                </a:solidFill>
                <a:cs typeface="Times New Roman" panose="02020603050405020304" pitchFamily="18" charset="0"/>
              </a:rPr>
              <a:t>元</a:t>
            </a:r>
            <a:endParaRPr lang="zh-CN" altLang="en-US" sz="2800">
              <a:solidFill>
                <a:srgbClr val="FF0000"/>
              </a:solidFill>
            </a:endParaRPr>
          </a:p>
        </p:txBody>
      </p:sp>
      <p:graphicFrame>
        <p:nvGraphicFramePr>
          <p:cNvPr id="18" name="对象 17"/>
          <p:cNvGraphicFramePr>
            <a:graphicFrameLocks noChangeAspect="1"/>
          </p:cNvGraphicFramePr>
          <p:nvPr/>
        </p:nvGraphicFramePr>
        <p:xfrm>
          <a:off x="1311275" y="2851150"/>
          <a:ext cx="382588" cy="698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9" name="Equation" r:id="rId5" imgW="215900" imgH="393065" progId="Equation.DSMT4">
                  <p:embed/>
                </p:oleObj>
              </mc:Choice>
              <mc:Fallback>
                <p:oleObj name="Equation" r:id="rId5" imgW="215900" imgH="393065" progId="Equation.DSMT4">
                  <p:embed/>
                  <p:pic>
                    <p:nvPicPr>
                      <p:cNvPr id="0" name="对象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11275" y="2851150"/>
                        <a:ext cx="382588" cy="698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对象 18"/>
          <p:cNvGraphicFramePr>
            <a:graphicFrameLocks noChangeAspect="1"/>
          </p:cNvGraphicFramePr>
          <p:nvPr/>
        </p:nvGraphicFramePr>
        <p:xfrm>
          <a:off x="1343025" y="3881438"/>
          <a:ext cx="382588" cy="696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0" name="Equation" r:id="rId7" imgW="215900" imgH="393065" progId="Equation.DSMT4">
                  <p:embed/>
                </p:oleObj>
              </mc:Choice>
              <mc:Fallback>
                <p:oleObj name="Equation" r:id="rId7" imgW="215900" imgH="393065" progId="Equation.DSMT4">
                  <p:embed/>
                  <p:pic>
                    <p:nvPicPr>
                      <p:cNvPr id="0" name="对象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43025" y="3881438"/>
                        <a:ext cx="382588" cy="6969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/>
      <p:bldP spid="13" grpId="0"/>
      <p:bldP spid="15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539750" y="2932113"/>
            <a:ext cx="213201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cs typeface="Times New Roman" panose="02020603050405020304" pitchFamily="18" charset="0"/>
              </a:rPr>
              <a:t>1cm=      m=</a:t>
            </a:r>
            <a:endParaRPr lang="zh-CN" altLang="en-US" sz="2800" b="1"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417763" y="2927350"/>
            <a:ext cx="11128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cs typeface="Times New Roman" panose="02020603050405020304" pitchFamily="18" charset="0"/>
              </a:rPr>
              <a:t>0.01m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554038" y="3970338"/>
            <a:ext cx="2401887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cs typeface="Times New Roman" panose="02020603050405020304" pitchFamily="18" charset="0"/>
              </a:rPr>
              <a:t>23cm=       m=</a:t>
            </a:r>
            <a:endParaRPr lang="zh-CN" altLang="en-US" sz="2800" b="1"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709863" y="3965575"/>
            <a:ext cx="16224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cs typeface="Times New Roman" panose="02020603050405020304" pitchFamily="18" charset="0"/>
              </a:rPr>
              <a:t>(         ) m</a:t>
            </a:r>
            <a:endParaRPr lang="zh-CN" altLang="en-US" sz="2800"/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1468438" y="2844800"/>
          <a:ext cx="517525" cy="696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7" name="Equation" r:id="rId1" imgW="292100" imgH="393700" progId="Equation.DSMT4">
                  <p:embed/>
                </p:oleObj>
              </mc:Choice>
              <mc:Fallback>
                <p:oleObj name="Equation" r:id="rId1" imgW="292100" imgH="393700" progId="Equation.DSMT4">
                  <p:embed/>
                  <p:pic>
                    <p:nvPicPr>
                      <p:cNvPr id="0" name="对象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68438" y="2844800"/>
                        <a:ext cx="517525" cy="6969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1647825" y="3883025"/>
          <a:ext cx="674688" cy="696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8" name="Equation" r:id="rId3" imgW="381000" imgH="393700" progId="Equation.DSMT4">
                  <p:embed/>
                </p:oleObj>
              </mc:Choice>
              <mc:Fallback>
                <p:oleObj name="Equation" r:id="rId3" imgW="381000" imgH="393700" progId="Equation.DSMT4">
                  <p:embed/>
                  <p:pic>
                    <p:nvPicPr>
                      <p:cNvPr id="0" name="对象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47825" y="3883025"/>
                        <a:ext cx="674688" cy="6969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104" name="图片 8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7088" y="1069975"/>
            <a:ext cx="6950075" cy="1277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1746250" y="3759200"/>
            <a:ext cx="4921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cs typeface="Times New Roman" panose="02020603050405020304" pitchFamily="18" charset="0"/>
              </a:rPr>
              <a:t>23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2960688" y="4030663"/>
            <a:ext cx="7239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cs typeface="Times New Roman" panose="02020603050405020304" pitchFamily="18" charset="0"/>
              </a:rPr>
              <a:t>0.23</a:t>
            </a:r>
            <a:endParaRPr lang="zh-CN" altLang="en-US" sz="24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文本框 1"/>
          <p:cNvSpPr txBox="1">
            <a:spLocks noChangeArrowheads="1"/>
          </p:cNvSpPr>
          <p:nvPr/>
        </p:nvSpPr>
        <p:spPr bwMode="auto">
          <a:xfrm>
            <a:off x="468313" y="771525"/>
            <a:ext cx="1909762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b="1" dirty="0">
                <a:solidFill>
                  <a:srgbClr val="FF0000"/>
                </a:solidFill>
                <a:cs typeface="Times New Roman" panose="02020603050405020304" pitchFamily="18" charset="0"/>
              </a:rPr>
              <a:t>推进新课</a:t>
            </a:r>
            <a:endParaRPr lang="zh-CN" altLang="en-US" sz="3200" b="1" dirty="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5123" name="文本框 2"/>
          <p:cNvSpPr txBox="1">
            <a:spLocks noChangeArrowheads="1"/>
          </p:cNvSpPr>
          <p:nvPr/>
        </p:nvSpPr>
        <p:spPr bwMode="auto">
          <a:xfrm>
            <a:off x="971550" y="1419225"/>
            <a:ext cx="69469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cs typeface="Times New Roman" panose="02020603050405020304" pitchFamily="18" charset="0"/>
              </a:rPr>
              <a:t>1.</a:t>
            </a:r>
            <a:r>
              <a:rPr lang="zh-CN" altLang="en-US" sz="2800" b="1" dirty="0">
                <a:cs typeface="Times New Roman" panose="02020603050405020304" pitchFamily="18" charset="0"/>
              </a:rPr>
              <a:t>用分数和小数表示每个图中的涂色部分。</a:t>
            </a:r>
            <a:endParaRPr lang="zh-CN" altLang="en-US" sz="2800" b="1" dirty="0">
              <a:cs typeface="Times New Roman" panose="02020603050405020304" pitchFamily="18" charset="0"/>
            </a:endParaRPr>
          </a:p>
        </p:txBody>
      </p:sp>
      <p:pic>
        <p:nvPicPr>
          <p:cNvPr id="5124" name="图片 7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76300" y="2070100"/>
            <a:ext cx="1719263" cy="173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5" name="文本框 9"/>
          <p:cNvSpPr txBox="1">
            <a:spLocks noChangeArrowheads="1"/>
          </p:cNvSpPr>
          <p:nvPr/>
        </p:nvSpPr>
        <p:spPr bwMode="auto">
          <a:xfrm>
            <a:off x="3132138" y="3330575"/>
            <a:ext cx="26162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cs typeface="Times New Roman" panose="02020603050405020304" pitchFamily="18" charset="0"/>
              </a:rPr>
              <a:t>分数：</a:t>
            </a:r>
            <a:r>
              <a:rPr lang="zh-CN" altLang="en-US" sz="2800" b="1">
                <a:cs typeface="Times New Roman" panose="02020603050405020304" pitchFamily="18" charset="0"/>
                <a:sym typeface="Wingdings" panose="05000000000000000000" pitchFamily="2" charset="2"/>
              </a:rPr>
              <a:t>       </a:t>
            </a:r>
            <a:endParaRPr lang="en-US" altLang="zh-CN" sz="2800" b="1">
              <a:cs typeface="Times New Roman" panose="02020603050405020304" pitchFamily="18" charset="0"/>
            </a:endParaRPr>
          </a:p>
          <a:p>
            <a:pPr eaLnBrk="1" hangingPunct="1"/>
            <a:r>
              <a:rPr lang="zh-CN" altLang="en-US" sz="2800" b="1">
                <a:cs typeface="Times New Roman" panose="02020603050405020304" pitchFamily="18" charset="0"/>
              </a:rPr>
              <a:t>小数：（       ）</a:t>
            </a:r>
            <a:endParaRPr lang="zh-CN" altLang="en-US" sz="2800" b="1">
              <a:cs typeface="Times New Roman" panose="02020603050405020304" pitchFamily="18" charset="0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4789488" y="3184525"/>
          <a:ext cx="347662" cy="633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9" name="Equation" r:id="rId2" imgW="215900" imgH="393065" progId="Equation.DSMT4">
                  <p:embed/>
                </p:oleObj>
              </mc:Choice>
              <mc:Fallback>
                <p:oleObj name="Equation" r:id="rId2" imgW="215900" imgH="393065" progId="Equation.DSMT4">
                  <p:embed/>
                  <p:pic>
                    <p:nvPicPr>
                      <p:cNvPr id="0" name="对象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9488" y="3184525"/>
                        <a:ext cx="347662" cy="633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4646613" y="3778250"/>
            <a:ext cx="6334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cs typeface="Times New Roman" panose="02020603050405020304" pitchFamily="18" charset="0"/>
              </a:rPr>
              <a:t>0.7</a:t>
            </a:r>
            <a:endParaRPr lang="zh-CN" altLang="en-US" sz="2800" b="1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3132138" y="2139950"/>
            <a:ext cx="5319712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cs typeface="Times New Roman" panose="02020603050405020304" pitchFamily="18" charset="0"/>
              </a:rPr>
              <a:t>正方形被平均分成</a:t>
            </a:r>
            <a:r>
              <a:rPr lang="en-US" altLang="zh-CN" sz="2800" b="1" dirty="0">
                <a:cs typeface="Times New Roman" panose="02020603050405020304" pitchFamily="18" charset="0"/>
              </a:rPr>
              <a:t>10</a:t>
            </a:r>
            <a:r>
              <a:rPr lang="zh-CN" altLang="en-US" sz="2800" b="1" dirty="0">
                <a:cs typeface="Times New Roman" panose="02020603050405020304" pitchFamily="18" charset="0"/>
              </a:rPr>
              <a:t>份，</a:t>
            </a:r>
            <a:r>
              <a:rPr lang="zh-CN" altLang="en-US" sz="2800" b="1" dirty="0">
                <a:solidFill>
                  <a:srgbClr val="FF0000"/>
                </a:solidFill>
                <a:cs typeface="Times New Roman" panose="02020603050405020304" pitchFamily="18" charset="0"/>
              </a:rPr>
              <a:t>每份</a:t>
            </a:r>
            <a:r>
              <a:rPr lang="en-US" altLang="zh-CN" sz="2800" b="1" dirty="0">
                <a:solidFill>
                  <a:srgbClr val="FF0000"/>
                </a:solidFill>
                <a:cs typeface="Times New Roman" panose="02020603050405020304" pitchFamily="18" charset="0"/>
              </a:rPr>
              <a:t>0.1</a:t>
            </a:r>
            <a:endParaRPr lang="en-US" altLang="zh-CN" sz="2800" b="1" dirty="0">
              <a:solidFill>
                <a:srgbClr val="FF0000"/>
              </a:solidFill>
              <a:cs typeface="Times New Roman" panose="02020603050405020304" pitchFamily="18" charset="0"/>
            </a:endParaRPr>
          </a:p>
          <a:p>
            <a:pPr eaLnBrk="1" hangingPunct="1"/>
            <a:r>
              <a:rPr lang="zh-CN" altLang="en-US" sz="2800" b="1" dirty="0">
                <a:cs typeface="Times New Roman" panose="02020603050405020304" pitchFamily="18" charset="0"/>
              </a:rPr>
              <a:t>涂色部分占</a:t>
            </a:r>
            <a:r>
              <a:rPr lang="en-US" altLang="zh-CN" sz="2800" b="1" dirty="0">
                <a:cs typeface="Times New Roman" panose="02020603050405020304" pitchFamily="18" charset="0"/>
              </a:rPr>
              <a:t>7</a:t>
            </a:r>
            <a:r>
              <a:rPr lang="zh-CN" altLang="en-US" sz="2800" b="1" dirty="0">
                <a:cs typeface="Times New Roman" panose="02020603050405020304" pitchFamily="18" charset="0"/>
              </a:rPr>
              <a:t>份，就是</a:t>
            </a:r>
            <a:r>
              <a:rPr lang="en-US" altLang="zh-CN" sz="2800" b="1" dirty="0">
                <a:solidFill>
                  <a:srgbClr val="FF0000"/>
                </a:solidFill>
                <a:cs typeface="Times New Roman" panose="02020603050405020304" pitchFamily="18" charset="0"/>
              </a:rPr>
              <a:t>7</a:t>
            </a:r>
            <a:r>
              <a:rPr lang="zh-CN" altLang="en-US" sz="2800" b="1" dirty="0">
                <a:solidFill>
                  <a:srgbClr val="FF0000"/>
                </a:solidFill>
                <a:cs typeface="Times New Roman" panose="02020603050405020304" pitchFamily="18" charset="0"/>
              </a:rPr>
              <a:t>个</a:t>
            </a:r>
            <a:r>
              <a:rPr lang="en-US" altLang="zh-CN" sz="2800" b="1" dirty="0">
                <a:solidFill>
                  <a:srgbClr val="FF0000"/>
                </a:solidFill>
                <a:cs typeface="Times New Roman" panose="02020603050405020304" pitchFamily="18" charset="0"/>
              </a:rPr>
              <a:t>0.1</a:t>
            </a:r>
            <a:endParaRPr lang="zh-CN" altLang="en-US" sz="2800" b="1" dirty="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7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76300" y="2070100"/>
            <a:ext cx="1719263" cy="173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图片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76300" y="2068513"/>
            <a:ext cx="1717675" cy="171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8" name="文本框 12"/>
          <p:cNvSpPr txBox="1">
            <a:spLocks noChangeArrowheads="1"/>
          </p:cNvSpPr>
          <p:nvPr/>
        </p:nvSpPr>
        <p:spPr bwMode="auto">
          <a:xfrm>
            <a:off x="3132138" y="3330575"/>
            <a:ext cx="26162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cs typeface="Times New Roman" panose="02020603050405020304" pitchFamily="18" charset="0"/>
              </a:rPr>
              <a:t>分数：</a:t>
            </a:r>
            <a:r>
              <a:rPr lang="zh-CN" altLang="en-US" sz="2800" b="1">
                <a:cs typeface="Times New Roman" panose="02020603050405020304" pitchFamily="18" charset="0"/>
                <a:sym typeface="Wingdings" panose="05000000000000000000" pitchFamily="2" charset="2"/>
              </a:rPr>
              <a:t>       </a:t>
            </a:r>
            <a:endParaRPr lang="en-US" altLang="zh-CN" sz="2800" b="1">
              <a:cs typeface="Times New Roman" panose="02020603050405020304" pitchFamily="18" charset="0"/>
            </a:endParaRPr>
          </a:p>
          <a:p>
            <a:pPr eaLnBrk="1" hangingPunct="1"/>
            <a:r>
              <a:rPr lang="zh-CN" altLang="en-US" sz="2800" b="1">
                <a:cs typeface="Times New Roman" panose="02020603050405020304" pitchFamily="18" charset="0"/>
              </a:rPr>
              <a:t>小数：（       ）</a:t>
            </a:r>
            <a:endParaRPr lang="zh-CN" altLang="en-US" sz="2800" b="1">
              <a:cs typeface="Times New Roman" panose="02020603050405020304" pitchFamily="18" charset="0"/>
            </a:endParaRPr>
          </a:p>
        </p:txBody>
      </p:sp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4729163" y="3184525"/>
          <a:ext cx="469900" cy="633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2" name="Equation" r:id="rId3" imgW="292100" imgH="393700" progId="Equation.DSMT4">
                  <p:embed/>
                </p:oleObj>
              </mc:Choice>
              <mc:Fallback>
                <p:oleObj name="Equation" r:id="rId3" imgW="292100" imgH="393700" progId="Equation.DSMT4">
                  <p:embed/>
                  <p:pic>
                    <p:nvPicPr>
                      <p:cNvPr id="0" name="对象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29163" y="3184525"/>
                        <a:ext cx="469900" cy="633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4572000" y="3762375"/>
            <a:ext cx="8128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cs typeface="Times New Roman" panose="02020603050405020304" pitchFamily="18" charset="0"/>
              </a:rPr>
              <a:t>0.01</a:t>
            </a:r>
            <a:endParaRPr lang="zh-CN" altLang="en-US" sz="2800" b="1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3132138" y="2139950"/>
            <a:ext cx="4957762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cs typeface="Times New Roman" panose="02020603050405020304" pitchFamily="18" charset="0"/>
              </a:rPr>
              <a:t>正方形被分成</a:t>
            </a:r>
            <a:r>
              <a:rPr lang="en-US" altLang="zh-CN" sz="2800" b="1" dirty="0">
                <a:cs typeface="Times New Roman" panose="02020603050405020304" pitchFamily="18" charset="0"/>
              </a:rPr>
              <a:t>100</a:t>
            </a:r>
            <a:r>
              <a:rPr lang="zh-CN" altLang="en-US" sz="2800" b="1" dirty="0">
                <a:cs typeface="Times New Roman" panose="02020603050405020304" pitchFamily="18" charset="0"/>
              </a:rPr>
              <a:t>份，</a:t>
            </a:r>
            <a:r>
              <a:rPr lang="zh-CN" altLang="en-US" sz="2800" b="1" dirty="0">
                <a:solidFill>
                  <a:srgbClr val="FF0000"/>
                </a:solidFill>
                <a:cs typeface="Times New Roman" panose="02020603050405020304" pitchFamily="18" charset="0"/>
              </a:rPr>
              <a:t>每份</a:t>
            </a:r>
            <a:r>
              <a:rPr lang="en-US" altLang="zh-CN" sz="2800" b="1" dirty="0">
                <a:solidFill>
                  <a:srgbClr val="FF0000"/>
                </a:solidFill>
                <a:cs typeface="Times New Roman" panose="02020603050405020304" pitchFamily="18" charset="0"/>
              </a:rPr>
              <a:t>0.01</a:t>
            </a:r>
            <a:endParaRPr lang="en-US" altLang="zh-CN" sz="2800" b="1" dirty="0">
              <a:solidFill>
                <a:srgbClr val="FF0000"/>
              </a:solidFill>
              <a:cs typeface="Times New Roman" panose="02020603050405020304" pitchFamily="18" charset="0"/>
            </a:endParaRPr>
          </a:p>
          <a:p>
            <a:pPr eaLnBrk="1" hangingPunct="1"/>
            <a:r>
              <a:rPr lang="zh-CN" altLang="en-US" sz="2800" b="1" dirty="0">
                <a:cs typeface="Times New Roman" panose="02020603050405020304" pitchFamily="18" charset="0"/>
              </a:rPr>
              <a:t>涂色部分占</a:t>
            </a:r>
            <a:r>
              <a:rPr lang="en-US" altLang="zh-CN" sz="2800" b="1" dirty="0"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cs typeface="Times New Roman" panose="02020603050405020304" pitchFamily="18" charset="0"/>
              </a:rPr>
              <a:t>份，就是</a:t>
            </a:r>
            <a:r>
              <a:rPr lang="en-US" altLang="zh-CN" sz="2800" b="1" dirty="0">
                <a:solidFill>
                  <a:srgbClr val="FF0000"/>
                </a:solidFill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cs typeface="Times New Roman" panose="02020603050405020304" pitchFamily="18" charset="0"/>
              </a:rPr>
              <a:t>个</a:t>
            </a:r>
            <a:r>
              <a:rPr lang="en-US" altLang="zh-CN" sz="2800" b="1" dirty="0">
                <a:solidFill>
                  <a:srgbClr val="FF0000"/>
                </a:solidFill>
                <a:cs typeface="Times New Roman" panose="02020603050405020304" pitchFamily="18" charset="0"/>
              </a:rPr>
              <a:t>0.01</a:t>
            </a:r>
            <a:endParaRPr lang="zh-CN" altLang="en-US" sz="2800" b="1" dirty="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7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76300" y="2070100"/>
            <a:ext cx="1719263" cy="173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图片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76300" y="2074863"/>
            <a:ext cx="1717675" cy="1719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2" name="文本框 12"/>
          <p:cNvSpPr txBox="1">
            <a:spLocks noChangeArrowheads="1"/>
          </p:cNvSpPr>
          <p:nvPr/>
        </p:nvSpPr>
        <p:spPr bwMode="auto">
          <a:xfrm>
            <a:off x="3132138" y="3330575"/>
            <a:ext cx="26162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cs typeface="Times New Roman" panose="02020603050405020304" pitchFamily="18" charset="0"/>
              </a:rPr>
              <a:t>分数：</a:t>
            </a:r>
            <a:r>
              <a:rPr lang="zh-CN" altLang="en-US" sz="2800" b="1">
                <a:cs typeface="Times New Roman" panose="02020603050405020304" pitchFamily="18" charset="0"/>
                <a:sym typeface="Wingdings" panose="05000000000000000000" pitchFamily="2" charset="2"/>
              </a:rPr>
              <a:t>       </a:t>
            </a:r>
            <a:endParaRPr lang="en-US" altLang="zh-CN" sz="2800" b="1">
              <a:cs typeface="Times New Roman" panose="02020603050405020304" pitchFamily="18" charset="0"/>
            </a:endParaRPr>
          </a:p>
          <a:p>
            <a:pPr eaLnBrk="1" hangingPunct="1"/>
            <a:r>
              <a:rPr lang="zh-CN" altLang="en-US" sz="2800" b="1">
                <a:cs typeface="Times New Roman" panose="02020603050405020304" pitchFamily="18" charset="0"/>
              </a:rPr>
              <a:t>小数：（       ）</a:t>
            </a:r>
            <a:endParaRPr lang="zh-CN" altLang="en-US" sz="2800" b="1">
              <a:cs typeface="Times New Roman" panose="02020603050405020304" pitchFamily="18" charset="0"/>
            </a:endParaRPr>
          </a:p>
        </p:txBody>
      </p:sp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4729163" y="3184525"/>
          <a:ext cx="469900" cy="633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6" name="Equation" r:id="rId3" imgW="292100" imgH="393700" progId="Equation.DSMT4">
                  <p:embed/>
                </p:oleObj>
              </mc:Choice>
              <mc:Fallback>
                <p:oleObj name="Equation" r:id="rId3" imgW="292100" imgH="393700" progId="Equation.DSMT4">
                  <p:embed/>
                  <p:pic>
                    <p:nvPicPr>
                      <p:cNvPr id="0" name="对象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29163" y="3184525"/>
                        <a:ext cx="469900" cy="633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4572000" y="3762375"/>
            <a:ext cx="8128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cs typeface="Times New Roman" panose="02020603050405020304" pitchFamily="18" charset="0"/>
              </a:rPr>
              <a:t>0.45</a:t>
            </a:r>
            <a:endParaRPr lang="zh-CN" altLang="en-US" sz="2800" b="1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3132138" y="2139950"/>
            <a:ext cx="513715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cs typeface="Times New Roman" panose="02020603050405020304" pitchFamily="18" charset="0"/>
              </a:rPr>
              <a:t>正方形被分成</a:t>
            </a:r>
            <a:r>
              <a:rPr lang="en-US" altLang="zh-CN" sz="2800" b="1" dirty="0">
                <a:cs typeface="Times New Roman" panose="02020603050405020304" pitchFamily="18" charset="0"/>
              </a:rPr>
              <a:t>100</a:t>
            </a:r>
            <a:r>
              <a:rPr lang="zh-CN" altLang="en-US" sz="2800" b="1" dirty="0">
                <a:cs typeface="Times New Roman" panose="02020603050405020304" pitchFamily="18" charset="0"/>
              </a:rPr>
              <a:t>份，</a:t>
            </a:r>
            <a:r>
              <a:rPr lang="zh-CN" altLang="en-US" sz="2800" b="1" dirty="0">
                <a:solidFill>
                  <a:srgbClr val="FF0000"/>
                </a:solidFill>
                <a:cs typeface="Times New Roman" panose="02020603050405020304" pitchFamily="18" charset="0"/>
              </a:rPr>
              <a:t>每份</a:t>
            </a:r>
            <a:r>
              <a:rPr lang="en-US" altLang="zh-CN" sz="2800" b="1" dirty="0">
                <a:solidFill>
                  <a:srgbClr val="FF0000"/>
                </a:solidFill>
                <a:cs typeface="Times New Roman" panose="02020603050405020304" pitchFamily="18" charset="0"/>
              </a:rPr>
              <a:t>0.01</a:t>
            </a:r>
            <a:endParaRPr lang="en-US" altLang="zh-CN" sz="2800" b="1" dirty="0">
              <a:solidFill>
                <a:srgbClr val="FF0000"/>
              </a:solidFill>
              <a:cs typeface="Times New Roman" panose="02020603050405020304" pitchFamily="18" charset="0"/>
            </a:endParaRPr>
          </a:p>
          <a:p>
            <a:pPr eaLnBrk="1" hangingPunct="1"/>
            <a:r>
              <a:rPr lang="zh-CN" altLang="en-US" sz="2800" b="1" dirty="0">
                <a:cs typeface="Times New Roman" panose="02020603050405020304" pitchFamily="18" charset="0"/>
              </a:rPr>
              <a:t>涂色部分占</a:t>
            </a:r>
            <a:r>
              <a:rPr lang="en-US" altLang="zh-CN" sz="2800" b="1" dirty="0">
                <a:cs typeface="Times New Roman" panose="02020603050405020304" pitchFamily="18" charset="0"/>
              </a:rPr>
              <a:t>45</a:t>
            </a:r>
            <a:r>
              <a:rPr lang="zh-CN" altLang="en-US" sz="2800" b="1" dirty="0">
                <a:cs typeface="Times New Roman" panose="02020603050405020304" pitchFamily="18" charset="0"/>
              </a:rPr>
              <a:t>份，就是</a:t>
            </a:r>
            <a:r>
              <a:rPr lang="en-US" altLang="zh-CN" sz="2800" b="1" dirty="0">
                <a:solidFill>
                  <a:srgbClr val="FF0000"/>
                </a:solidFill>
                <a:cs typeface="Times New Roman" panose="02020603050405020304" pitchFamily="18" charset="0"/>
              </a:rPr>
              <a:t>45</a:t>
            </a:r>
            <a:r>
              <a:rPr lang="zh-CN" altLang="en-US" sz="2800" b="1" dirty="0">
                <a:solidFill>
                  <a:srgbClr val="FF0000"/>
                </a:solidFill>
                <a:cs typeface="Times New Roman" panose="02020603050405020304" pitchFamily="18" charset="0"/>
              </a:rPr>
              <a:t>个</a:t>
            </a:r>
            <a:r>
              <a:rPr lang="en-US" altLang="zh-CN" sz="2800" b="1" dirty="0">
                <a:solidFill>
                  <a:srgbClr val="FF0000"/>
                </a:solidFill>
                <a:cs typeface="Times New Roman" panose="02020603050405020304" pitchFamily="18" charset="0"/>
              </a:rPr>
              <a:t>0.01</a:t>
            </a:r>
            <a:endParaRPr lang="zh-CN" altLang="en-US" sz="2800" b="1" dirty="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文本框 1"/>
          <p:cNvSpPr txBox="1">
            <a:spLocks noChangeArrowheads="1"/>
          </p:cNvSpPr>
          <p:nvPr/>
        </p:nvSpPr>
        <p:spPr bwMode="auto">
          <a:xfrm>
            <a:off x="971550" y="512763"/>
            <a:ext cx="33401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cs typeface="Times New Roman" panose="02020603050405020304" pitchFamily="18" charset="0"/>
              </a:rPr>
              <a:t>2.</a:t>
            </a:r>
            <a:r>
              <a:rPr lang="zh-CN" altLang="en-US" sz="2800" b="1" dirty="0">
                <a:cs typeface="Times New Roman" panose="02020603050405020304" pitchFamily="18" charset="0"/>
              </a:rPr>
              <a:t>分一分，填一填。</a:t>
            </a:r>
            <a:endParaRPr lang="zh-CN" altLang="en-US" sz="2800" b="1" dirty="0">
              <a:cs typeface="Times New Roman" panose="02020603050405020304" pitchFamily="18" charset="0"/>
            </a:endParaRPr>
          </a:p>
        </p:txBody>
      </p:sp>
      <p:sp>
        <p:nvSpPr>
          <p:cNvPr id="8195" name="文本框 2"/>
          <p:cNvSpPr txBox="1">
            <a:spLocks noChangeArrowheads="1"/>
          </p:cNvSpPr>
          <p:nvPr/>
        </p:nvSpPr>
        <p:spPr bwMode="auto">
          <a:xfrm>
            <a:off x="1003300" y="1035050"/>
            <a:ext cx="6880225" cy="138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cs typeface="Times New Roman" panose="02020603050405020304" pitchFamily="18" charset="0"/>
              </a:rPr>
              <a:t>        把</a:t>
            </a:r>
            <a:r>
              <a:rPr lang="en-US" altLang="zh-CN" sz="2800" b="1" dirty="0"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cs typeface="Times New Roman" panose="02020603050405020304" pitchFamily="18" charset="0"/>
              </a:rPr>
              <a:t>个正方体平均分成</a:t>
            </a:r>
            <a:r>
              <a:rPr lang="en-US" altLang="zh-CN" sz="2800" b="1" dirty="0">
                <a:cs typeface="Times New Roman" panose="02020603050405020304" pitchFamily="18" charset="0"/>
              </a:rPr>
              <a:t>1000</a:t>
            </a:r>
            <a:r>
              <a:rPr lang="zh-CN" altLang="en-US" sz="2800" b="1" dirty="0">
                <a:cs typeface="Times New Roman" panose="02020603050405020304" pitchFamily="18" charset="0"/>
              </a:rPr>
              <a:t>份，其中的</a:t>
            </a:r>
            <a:r>
              <a:rPr lang="en-US" altLang="zh-CN" sz="2800" b="1" dirty="0"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cs typeface="Times New Roman" panose="02020603050405020304" pitchFamily="18" charset="0"/>
              </a:rPr>
              <a:t>份、</a:t>
            </a:r>
            <a:r>
              <a:rPr lang="en-US" altLang="zh-CN" sz="2800" b="1" dirty="0">
                <a:cs typeface="Times New Roman" panose="02020603050405020304" pitchFamily="18" charset="0"/>
              </a:rPr>
              <a:t>25</a:t>
            </a:r>
            <a:r>
              <a:rPr lang="zh-CN" altLang="en-US" sz="2800" b="1" dirty="0">
                <a:cs typeface="Times New Roman" panose="02020603050405020304" pitchFamily="18" charset="0"/>
              </a:rPr>
              <a:t>份、</a:t>
            </a:r>
            <a:r>
              <a:rPr lang="en-US" altLang="zh-CN" sz="2800" b="1" dirty="0">
                <a:cs typeface="Times New Roman" panose="02020603050405020304" pitchFamily="18" charset="0"/>
              </a:rPr>
              <a:t>107</a:t>
            </a:r>
            <a:r>
              <a:rPr lang="zh-CN" altLang="en-US" sz="2800" b="1" dirty="0">
                <a:cs typeface="Times New Roman" panose="02020603050405020304" pitchFamily="18" charset="0"/>
              </a:rPr>
              <a:t>份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en-US" sz="2800" b="1" dirty="0">
                <a:cs typeface="Times New Roman" panose="02020603050405020304" pitchFamily="18" charset="0"/>
              </a:rPr>
              <a:t>各是这个正方体的千分之几呢？</a:t>
            </a:r>
            <a:endParaRPr lang="zh-CN" altLang="en-US" sz="2800" b="1" dirty="0">
              <a:cs typeface="Times New Roman" panose="02020603050405020304" pitchFamily="18" charset="0"/>
            </a:endParaRPr>
          </a:p>
        </p:txBody>
      </p:sp>
      <p:pic>
        <p:nvPicPr>
          <p:cNvPr id="8196" name="图片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46075" y="2692400"/>
            <a:ext cx="1979613" cy="1620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文本框 9"/>
          <p:cNvSpPr txBox="1">
            <a:spLocks noChangeArrowheads="1"/>
          </p:cNvSpPr>
          <p:nvPr/>
        </p:nvSpPr>
        <p:spPr bwMode="auto">
          <a:xfrm>
            <a:off x="3348038" y="3508375"/>
            <a:ext cx="2886075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cs typeface="Times New Roman" panose="02020603050405020304" pitchFamily="18" charset="0"/>
              </a:rPr>
              <a:t>分数：</a:t>
            </a:r>
            <a:r>
              <a:rPr lang="zh-CN" altLang="en-US" sz="2800" b="1">
                <a:cs typeface="Times New Roman" panose="02020603050405020304" pitchFamily="18" charset="0"/>
                <a:sym typeface="Wingdings" panose="05000000000000000000" pitchFamily="2" charset="2"/>
              </a:rPr>
              <a:t>       </a:t>
            </a:r>
            <a:endParaRPr lang="en-US" altLang="zh-CN" sz="2800" b="1">
              <a:cs typeface="Times New Roman" panose="02020603050405020304" pitchFamily="18" charset="0"/>
            </a:endParaRPr>
          </a:p>
          <a:p>
            <a:pPr eaLnBrk="1" hangingPunct="1"/>
            <a:r>
              <a:rPr lang="zh-CN" altLang="en-US" sz="2800" b="1">
                <a:cs typeface="Times New Roman" panose="02020603050405020304" pitchFamily="18" charset="0"/>
              </a:rPr>
              <a:t>小数：（          ）</a:t>
            </a:r>
            <a:endParaRPr lang="zh-CN" altLang="en-US" sz="2800" b="1">
              <a:cs typeface="Times New Roman" panose="02020603050405020304" pitchFamily="18" charset="0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4883150" y="3362325"/>
          <a:ext cx="595313" cy="633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1" name="Equation" r:id="rId2" imgW="368300" imgH="393700" progId="Equation.DSMT4">
                  <p:embed/>
                </p:oleObj>
              </mc:Choice>
              <mc:Fallback>
                <p:oleObj name="Equation" r:id="rId2" imgW="368300" imgH="393700" progId="Equation.DSMT4">
                  <p:embed/>
                  <p:pic>
                    <p:nvPicPr>
                      <p:cNvPr id="0" name="对象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83150" y="3362325"/>
                        <a:ext cx="595313" cy="633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4862513" y="3956050"/>
            <a:ext cx="9937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cs typeface="Times New Roman" panose="02020603050405020304" pitchFamily="18" charset="0"/>
              </a:rPr>
              <a:t>0.001</a:t>
            </a:r>
            <a:endParaRPr lang="zh-CN" altLang="en-US" sz="2800" b="1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2459038" y="2349500"/>
            <a:ext cx="603885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cs typeface="Times New Roman" panose="02020603050405020304" pitchFamily="18" charset="0"/>
              </a:rPr>
              <a:t>正方体被平均分成</a:t>
            </a:r>
            <a:r>
              <a:rPr lang="en-US" altLang="zh-CN" sz="2800" b="1" dirty="0">
                <a:cs typeface="Times New Roman" panose="02020603050405020304" pitchFamily="18" charset="0"/>
              </a:rPr>
              <a:t>1000</a:t>
            </a:r>
            <a:r>
              <a:rPr lang="zh-CN" altLang="en-US" sz="2800" b="1" dirty="0">
                <a:cs typeface="Times New Roman" panose="02020603050405020304" pitchFamily="18" charset="0"/>
              </a:rPr>
              <a:t>份，</a:t>
            </a:r>
            <a:r>
              <a:rPr lang="zh-CN" altLang="en-US" sz="2800" b="1" dirty="0">
                <a:solidFill>
                  <a:srgbClr val="FF0000"/>
                </a:solidFill>
                <a:cs typeface="Times New Roman" panose="02020603050405020304" pitchFamily="18" charset="0"/>
              </a:rPr>
              <a:t>每份</a:t>
            </a:r>
            <a:r>
              <a:rPr lang="en-US" altLang="zh-CN" sz="2800" b="1" dirty="0">
                <a:solidFill>
                  <a:srgbClr val="FF0000"/>
                </a:solidFill>
                <a:cs typeface="Times New Roman" panose="02020603050405020304" pitchFamily="18" charset="0"/>
              </a:rPr>
              <a:t>0.001</a:t>
            </a:r>
            <a:endParaRPr lang="en-US" altLang="zh-CN" sz="2800" b="1" dirty="0">
              <a:solidFill>
                <a:srgbClr val="FF0000"/>
              </a:solidFill>
              <a:cs typeface="Times New Roman" panose="02020603050405020304" pitchFamily="18" charset="0"/>
            </a:endParaRPr>
          </a:p>
          <a:p>
            <a:pPr eaLnBrk="1" hangingPunct="1"/>
            <a:r>
              <a:rPr lang="zh-CN" altLang="en-US" sz="2800" b="1" dirty="0">
                <a:cs typeface="Times New Roman" panose="02020603050405020304" pitchFamily="18" charset="0"/>
              </a:rPr>
              <a:t>涂色部分占</a:t>
            </a:r>
            <a:r>
              <a:rPr lang="en-US" altLang="zh-CN" sz="2800" b="1" dirty="0"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cs typeface="Times New Roman" panose="02020603050405020304" pitchFamily="18" charset="0"/>
              </a:rPr>
              <a:t>份，就是</a:t>
            </a:r>
            <a:r>
              <a:rPr lang="en-US" altLang="zh-CN" sz="2800" b="1" dirty="0">
                <a:solidFill>
                  <a:srgbClr val="FF0000"/>
                </a:solidFill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cs typeface="Times New Roman" panose="02020603050405020304" pitchFamily="18" charset="0"/>
              </a:rPr>
              <a:t>个</a:t>
            </a:r>
            <a:r>
              <a:rPr lang="en-US" altLang="zh-CN" sz="2800" b="1" dirty="0">
                <a:solidFill>
                  <a:srgbClr val="FF0000"/>
                </a:solidFill>
                <a:cs typeface="Times New Roman" panose="02020603050405020304" pitchFamily="18" charset="0"/>
              </a:rPr>
              <a:t>0.001</a:t>
            </a:r>
            <a:endParaRPr lang="zh-CN" altLang="en-US" sz="2800" b="1" dirty="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46075" y="2692400"/>
            <a:ext cx="1979613" cy="1620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文本框 9"/>
          <p:cNvSpPr txBox="1">
            <a:spLocks noChangeArrowheads="1"/>
          </p:cNvSpPr>
          <p:nvPr/>
        </p:nvSpPr>
        <p:spPr bwMode="auto">
          <a:xfrm>
            <a:off x="3348038" y="3508375"/>
            <a:ext cx="2886075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cs typeface="Times New Roman" panose="02020603050405020304" pitchFamily="18" charset="0"/>
              </a:rPr>
              <a:t>分数：</a:t>
            </a:r>
            <a:r>
              <a:rPr lang="zh-CN" altLang="en-US" sz="2800" b="1">
                <a:cs typeface="Times New Roman" panose="02020603050405020304" pitchFamily="18" charset="0"/>
                <a:sym typeface="Wingdings" panose="05000000000000000000" pitchFamily="2" charset="2"/>
              </a:rPr>
              <a:t>       </a:t>
            </a:r>
            <a:endParaRPr lang="en-US" altLang="zh-CN" sz="2800" b="1">
              <a:cs typeface="Times New Roman" panose="02020603050405020304" pitchFamily="18" charset="0"/>
            </a:endParaRPr>
          </a:p>
          <a:p>
            <a:pPr eaLnBrk="1" hangingPunct="1"/>
            <a:r>
              <a:rPr lang="zh-CN" altLang="en-US" sz="2800" b="1">
                <a:cs typeface="Times New Roman" panose="02020603050405020304" pitchFamily="18" charset="0"/>
              </a:rPr>
              <a:t>小数：（          ）</a:t>
            </a:r>
            <a:endParaRPr lang="zh-CN" altLang="en-US" sz="2800" b="1">
              <a:cs typeface="Times New Roman" panose="02020603050405020304" pitchFamily="18" charset="0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4883150" y="3362325"/>
          <a:ext cx="595313" cy="633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4" name="Equation" r:id="rId2" imgW="368300" imgH="393700" progId="Equation.DSMT4">
                  <p:embed/>
                </p:oleObj>
              </mc:Choice>
              <mc:Fallback>
                <p:oleObj name="Equation" r:id="rId2" imgW="368300" imgH="393700" progId="Equation.DSMT4">
                  <p:embed/>
                  <p:pic>
                    <p:nvPicPr>
                      <p:cNvPr id="0" name="对象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83150" y="3362325"/>
                        <a:ext cx="595313" cy="633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4862513" y="3956050"/>
            <a:ext cx="9937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cs typeface="Times New Roman" panose="02020603050405020304" pitchFamily="18" charset="0"/>
              </a:rPr>
              <a:t>0.025</a:t>
            </a:r>
            <a:endParaRPr lang="zh-CN" altLang="en-US" sz="2800" b="1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2459038" y="2349500"/>
            <a:ext cx="603885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cs typeface="Times New Roman" panose="02020603050405020304" pitchFamily="18" charset="0"/>
              </a:rPr>
              <a:t>正方体被平均分成</a:t>
            </a:r>
            <a:r>
              <a:rPr lang="en-US" altLang="zh-CN" sz="2800" b="1" dirty="0">
                <a:cs typeface="Times New Roman" panose="02020603050405020304" pitchFamily="18" charset="0"/>
              </a:rPr>
              <a:t>1000</a:t>
            </a:r>
            <a:r>
              <a:rPr lang="zh-CN" altLang="en-US" sz="2800" b="1" dirty="0">
                <a:cs typeface="Times New Roman" panose="02020603050405020304" pitchFamily="18" charset="0"/>
              </a:rPr>
              <a:t>份，</a:t>
            </a:r>
            <a:r>
              <a:rPr lang="zh-CN" altLang="en-US" sz="2800" b="1" dirty="0">
                <a:solidFill>
                  <a:srgbClr val="FF0000"/>
                </a:solidFill>
                <a:cs typeface="Times New Roman" panose="02020603050405020304" pitchFamily="18" charset="0"/>
              </a:rPr>
              <a:t>每份</a:t>
            </a:r>
            <a:r>
              <a:rPr lang="en-US" altLang="zh-CN" sz="2800" b="1" dirty="0">
                <a:solidFill>
                  <a:srgbClr val="FF0000"/>
                </a:solidFill>
                <a:cs typeface="Times New Roman" panose="02020603050405020304" pitchFamily="18" charset="0"/>
              </a:rPr>
              <a:t>0.001</a:t>
            </a:r>
            <a:endParaRPr lang="en-US" altLang="zh-CN" sz="2800" b="1" dirty="0">
              <a:solidFill>
                <a:srgbClr val="FF0000"/>
              </a:solidFill>
              <a:cs typeface="Times New Roman" panose="02020603050405020304" pitchFamily="18" charset="0"/>
            </a:endParaRPr>
          </a:p>
          <a:p>
            <a:pPr eaLnBrk="1" hangingPunct="1"/>
            <a:r>
              <a:rPr lang="zh-CN" altLang="en-US" sz="2800" b="1" dirty="0">
                <a:cs typeface="Times New Roman" panose="02020603050405020304" pitchFamily="18" charset="0"/>
              </a:rPr>
              <a:t>涂色部分占</a:t>
            </a:r>
            <a:r>
              <a:rPr lang="en-US" altLang="zh-CN" sz="2800" b="1" dirty="0">
                <a:cs typeface="Times New Roman" panose="02020603050405020304" pitchFamily="18" charset="0"/>
              </a:rPr>
              <a:t>25</a:t>
            </a:r>
            <a:r>
              <a:rPr lang="zh-CN" altLang="en-US" sz="2800" b="1" dirty="0">
                <a:cs typeface="Times New Roman" panose="02020603050405020304" pitchFamily="18" charset="0"/>
              </a:rPr>
              <a:t>份，就是</a:t>
            </a:r>
            <a:r>
              <a:rPr lang="en-US" altLang="zh-CN" sz="2800" b="1" dirty="0">
                <a:solidFill>
                  <a:srgbClr val="FF0000"/>
                </a:solidFill>
                <a:cs typeface="Times New Roman" panose="02020603050405020304" pitchFamily="18" charset="0"/>
              </a:rPr>
              <a:t>25</a:t>
            </a:r>
            <a:r>
              <a:rPr lang="zh-CN" altLang="en-US" sz="2800" b="1" dirty="0">
                <a:solidFill>
                  <a:srgbClr val="FF0000"/>
                </a:solidFill>
                <a:cs typeface="Times New Roman" panose="02020603050405020304" pitchFamily="18" charset="0"/>
              </a:rPr>
              <a:t>个</a:t>
            </a:r>
            <a:r>
              <a:rPr lang="en-US" altLang="zh-CN" sz="2800" b="1" dirty="0">
                <a:solidFill>
                  <a:srgbClr val="FF0000"/>
                </a:solidFill>
                <a:cs typeface="Times New Roman" panose="02020603050405020304" pitchFamily="18" charset="0"/>
              </a:rPr>
              <a:t>0.001</a:t>
            </a:r>
            <a:endParaRPr lang="zh-CN" altLang="en-US" sz="2800" b="1" dirty="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pic>
        <p:nvPicPr>
          <p:cNvPr id="9223" name="图片 8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46075" y="2690813"/>
            <a:ext cx="1971675" cy="162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tags/tag1.xml><?xml version="1.0" encoding="utf-8"?>
<p:tagLst xmlns:p="http://schemas.openxmlformats.org/presentationml/2006/main">
  <p:tag name="KSO_WPP_MARK_KEY" val="be341bdd-93f0-45d9-a3d1-08c5800f6d0a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just" eaLnBrk="1" hangingPunct="1">
          <a:lnSpc>
            <a:spcPct val="130000"/>
          </a:lnSpc>
          <a:defRPr sz="3200" b="1" dirty="0" smtClean="0">
            <a:latin typeface="Times New Roman" panose="02020603050405020304" pitchFamily="18" charset="0"/>
            <a:ea typeface="黑体" panose="02010609060101010101" pitchFamily="49" charset="-122"/>
            <a:cs typeface="Times New Roman" panose="02020603050405020304" pitchFamily="18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1752</Words>
  <Application>WPS 演示</Application>
  <PresentationFormat>全屏显示(16:9)</PresentationFormat>
  <Paragraphs>319</Paragraphs>
  <Slides>24</Slides>
  <Notes>8</Notes>
  <HiddenSlides>0</HiddenSlides>
  <MMClips>0</MMClips>
  <ScaleCrop>false</ScaleCrop>
  <HeadingPairs>
    <vt:vector size="8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16</vt:i4>
      </vt:variant>
      <vt:variant>
        <vt:lpstr>幻灯片标题</vt:lpstr>
      </vt:variant>
      <vt:variant>
        <vt:i4>24</vt:i4>
      </vt:variant>
    </vt:vector>
  </HeadingPairs>
  <TitlesOfParts>
    <vt:vector size="57" baseType="lpstr">
      <vt:lpstr>Arial</vt:lpstr>
      <vt:lpstr>宋体</vt:lpstr>
      <vt:lpstr>Wingdings</vt:lpstr>
      <vt:lpstr>等线</vt:lpstr>
      <vt:lpstr>Times New Roman</vt:lpstr>
      <vt:lpstr>黑体</vt:lpstr>
      <vt:lpstr>等线 Light</vt:lpstr>
      <vt:lpstr>Calibri</vt:lpstr>
      <vt:lpstr>微软雅黑</vt:lpstr>
      <vt:lpstr>楷体</vt:lpstr>
      <vt:lpstr>Arial Unicode MS</vt:lpstr>
      <vt:lpstr>华文新魏</vt:lpstr>
      <vt:lpstr>Calibri</vt:lpstr>
      <vt:lpstr>Gulim</vt:lpstr>
      <vt:lpstr>Malgun Gothic</vt:lpstr>
      <vt:lpstr>Arial</vt:lpstr>
      <vt:lpstr>第一PPT模板网-WWW.1PPT.COM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209</cp:revision>
  <dcterms:created xsi:type="dcterms:W3CDTF">2015-08-27T07:30:00Z</dcterms:created>
  <dcterms:modified xsi:type="dcterms:W3CDTF">2023-02-07T03:54:45Z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7945C58D40F9485C8666F419636E02E2</vt:lpwstr>
  </property>
</Properties>
</file>