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280" r:id="rId3"/>
    <p:sldId id="277" r:id="rId5"/>
    <p:sldId id="283" r:id="rId6"/>
    <p:sldId id="284" r:id="rId7"/>
    <p:sldId id="285" r:id="rId8"/>
    <p:sldId id="286" r:id="rId9"/>
    <p:sldId id="287" r:id="rId10"/>
    <p:sldId id="289" r:id="rId11"/>
    <p:sldId id="294" r:id="rId12"/>
    <p:sldId id="295" r:id="rId13"/>
    <p:sldId id="292" r:id="rId14"/>
    <p:sldId id="296" r:id="rId15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9" d="100"/>
          <a:sy n="109" d="100"/>
        </p:scale>
        <p:origin x="-59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6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solidFill>
                  <a:srgbClr val="7F7F7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EC697F70-7110-4C71-BF7E-653CD53EB1B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FDC95ABE-0F8E-4D42-B564-5F3C75BD3DE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39C59D81-C88E-4380-B165-98D1A8EF3651}" type="slidenum">
              <a:rPr lang="zh-CN" altLang="en-US" sz="1800"/>
            </a:fld>
            <a:endParaRPr lang="zh-CN" altLang="en-US" sz="18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"/>
            <a:ext cx="12192000" cy="618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551989" y="1912940"/>
            <a:ext cx="860425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82740" y="3260725"/>
            <a:ext cx="860425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1540000">
            <a:off x="4135440" y="4598988"/>
            <a:ext cx="450373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740389"/>
            <a:ext cx="9144000" cy="2387600"/>
          </a:xfrm>
        </p:spPr>
        <p:txBody>
          <a:bodyPr anchor="b">
            <a:normAutofit/>
          </a:bodyPr>
          <a:lstStyle>
            <a:lvl1pPr algn="ctr">
              <a:defRPr sz="11500">
                <a:gradFill>
                  <a:gsLst>
                    <a:gs pos="54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noProof="1"/>
              <a:t>编辑标题</a:t>
            </a:r>
            <a:endParaRPr lang="zh-CN" altLang="en-US" noProof="1"/>
          </a:p>
        </p:txBody>
      </p:sp>
      <p:sp>
        <p:nvSpPr>
          <p:cNvPr id="8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892296" y="4559677"/>
            <a:ext cx="3441192" cy="70924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71EE2B-B3CB-4FF7-B475-E549269901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9353549" y="4768850"/>
            <a:ext cx="2838451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1" y="2"/>
            <a:ext cx="2149475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5"/>
            <a:ext cx="10515600" cy="555897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248ABD6-D69F-4C28-8DB6-E1F2E5816C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B5D77-3396-4EB5-9C54-43445BF8D8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A5FE2C-6577-4178-AAB0-6F9637FFAD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65CD97-84DD-499A-B682-6172FC4E72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FD21F-DC93-4F07-9BB0-779369F3F6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4C600E-8170-41AF-A59A-941F159AA4F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149576-7A1A-405A-96A3-ED8F9EC2E2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EB2A14-9F64-4281-B72F-0B01D65248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C66749-D57A-4950-BD53-2735F4763C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C2E596-9BFE-45C0-BC57-AE215897B7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9353549" y="4768850"/>
            <a:ext cx="2838451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1" y="2"/>
            <a:ext cx="2149475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154DD-7613-4595-B9C3-C5430AC2C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3A3436-734B-443F-9D34-087CFF0945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9BC2D7-2FF2-4603-8693-78F43A6F73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CF8031-D5DB-430E-8FBE-01739126A0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3A399-9609-409F-9218-E48CCF804D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"/>
            <a:ext cx="12192000" cy="618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814052" y="2214565"/>
            <a:ext cx="860425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17913" y="2573338"/>
            <a:ext cx="2262187" cy="290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9"/>
          <p:cNvPicPr>
            <a:picLocks noChangeAspect="1" noChangeArrowheads="1"/>
          </p:cNvPicPr>
          <p:nvPr/>
        </p:nvPicPr>
        <p:blipFill>
          <a:blip r:embed="rId5">
            <a:biLevel thresh="50000"/>
          </a:blip>
          <a:srcRect/>
          <a:stretch>
            <a:fillRect/>
          </a:stretch>
        </p:blipFill>
        <p:spPr bwMode="auto">
          <a:xfrm>
            <a:off x="4667251" y="2009775"/>
            <a:ext cx="3209925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5491164" y="2700340"/>
            <a:ext cx="121058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</a:rPr>
              <a:t>壹</a:t>
            </a:r>
            <a:endParaRPr lang="zh-CN" altLang="en-US" sz="8000">
              <a:solidFill>
                <a:schemeClr val="bg1"/>
              </a:solidFill>
              <a:latin typeface="禹卫书法行书简体" pitchFamily="2" charset="-122"/>
              <a:ea typeface="禹卫书法行书简体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022082"/>
            <a:ext cx="10515600" cy="1051179"/>
          </a:xfrm>
        </p:spPr>
        <p:txBody>
          <a:bodyPr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93E1ED-1652-43C6-80A3-68162DD2A5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9353549" y="4768850"/>
            <a:ext cx="2838451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1" y="2"/>
            <a:ext cx="2149475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3CE263-4D19-4749-8CD8-6C2FC11E87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9353549" y="4768850"/>
            <a:ext cx="2838451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1" y="2"/>
            <a:ext cx="2149475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 anchor="b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615609"/>
            <a:ext cx="5157787" cy="357405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615609"/>
            <a:ext cx="5183188" cy="357405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D45614-EE82-40C6-97B0-E884E45C11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"/>
            <a:ext cx="12192000" cy="618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551989" y="1912940"/>
            <a:ext cx="860425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82740" y="3260725"/>
            <a:ext cx="860425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1540000">
            <a:off x="4135440" y="4598988"/>
            <a:ext cx="450373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740389"/>
            <a:ext cx="9144000" cy="2387600"/>
          </a:xfrm>
        </p:spPr>
        <p:txBody>
          <a:bodyPr anchor="b">
            <a:normAutofit/>
          </a:bodyPr>
          <a:lstStyle>
            <a:lvl1pPr algn="ctr">
              <a:defRPr sz="11500">
                <a:gradFill>
                  <a:gsLst>
                    <a:gs pos="54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noProof="1"/>
              <a:t>编辑标题</a:t>
            </a:r>
            <a:endParaRPr lang="zh-CN" altLang="en-US" noProof="1"/>
          </a:p>
        </p:txBody>
      </p:sp>
      <p:sp>
        <p:nvSpPr>
          <p:cNvPr id="11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892296" y="4559677"/>
            <a:ext cx="3441192" cy="70924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9786BC-78F0-4E02-BBC0-EA753E9624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9353549" y="4768850"/>
            <a:ext cx="2838451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1" y="2"/>
            <a:ext cx="2149475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386EFC-7F94-4CE3-9F89-627AC3FD85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9353549" y="4768850"/>
            <a:ext cx="2838451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1" y="2"/>
            <a:ext cx="2149475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1" y="713675"/>
            <a:ext cx="4681655" cy="1428161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3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1" y="2313873"/>
            <a:ext cx="4681655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FD9D74-47D9-4702-A33C-335B63B48DBF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4D17C2-B5B2-4BCE-A9C2-15756724364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9353549" y="4768850"/>
            <a:ext cx="2838451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1" y="2"/>
            <a:ext cx="2149475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9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A59984-2679-4177-BF42-FDF0D5A687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tags" Target="../tags/tag3.xml"/><Relationship Id="rId25" Type="http://schemas.openxmlformats.org/officeDocument/2006/relationships/tags" Target="../tags/tag2.xml"/><Relationship Id="rId24" Type="http://schemas.openxmlformats.org/officeDocument/2006/relationships/tags" Target="../tags/tag1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24"/>
            </p:custDataLst>
          </p:nvPr>
        </p:nvSpPr>
        <p:spPr bwMode="auto"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25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 smtClean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>
              <a:defRPr sz="1200">
                <a:solidFill>
                  <a:srgbClr val="7F7F7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16A116BC-DB83-457B-81C6-83A07C1F1C47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3.xml"/><Relationship Id="rId2" Type="http://schemas.openxmlformats.org/officeDocument/2006/relationships/tags" Target="../tags/tag4.xml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6.xml"/><Relationship Id="rId1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23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14338" name="组合 8"/>
          <p:cNvGrpSpPr/>
          <p:nvPr/>
        </p:nvGrpSpPr>
        <p:grpSpPr bwMode="auto">
          <a:xfrm>
            <a:off x="838201" y="1830797"/>
            <a:ext cx="6296025" cy="1691530"/>
            <a:chOff x="1178398" y="1948942"/>
            <a:chExt cx="3548062" cy="169133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540" y="1948942"/>
              <a:ext cx="2497778" cy="55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第五单元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小数</a:t>
              </a: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33"/>
              <a:ext cx="3548062" cy="1015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60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小数的性质</a:t>
              </a:r>
              <a:endParaRPr lang="zh-CN" altLang="en-US" sz="60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14341" name="图片 2" descr="数学西南师大四年级下册（2014年新编）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56577" y="1530350"/>
            <a:ext cx="4041775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55"/>
          <p:cNvSpPr>
            <a:spLocks noChangeArrowheads="1"/>
          </p:cNvSpPr>
          <p:nvPr/>
        </p:nvSpPr>
        <p:spPr bwMode="auto">
          <a:xfrm>
            <a:off x="349251" y="1103315"/>
            <a:ext cx="207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786063" y="1736727"/>
            <a:ext cx="853281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比一比，说一说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786065" y="2732088"/>
            <a:ext cx="74501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3.2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   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2.8       0.31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    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786065" y="3635375"/>
            <a:ext cx="82772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可以想成3.2元和2.8元比较，3.2元比2.8元多。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可以想成3.2kg和2.8kg比较，3.2kg比2.8kg重。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所以，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2.8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786064" y="5389563"/>
            <a:ext cx="9007475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整数部分相同，比十分位上的数，3个0.1比5个0.1小，所以0.31&lt;0.5。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55"/>
          <p:cNvSpPr>
            <a:spLocks noChangeArrowheads="1"/>
          </p:cNvSpPr>
          <p:nvPr/>
        </p:nvSpPr>
        <p:spPr bwMode="auto">
          <a:xfrm>
            <a:off x="712789" y="1662115"/>
            <a:ext cx="207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786064" y="2552701"/>
            <a:ext cx="661987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结论：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两个小数比大小，整数部分大的那个数就大；整数部分相同，十分位上的数大的那个数就大；整数部分和十分位上的数都相同，百分位上的数大的那个数就大…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55"/>
          <p:cNvSpPr>
            <a:spLocks noChangeArrowheads="1"/>
          </p:cNvSpPr>
          <p:nvPr/>
        </p:nvSpPr>
        <p:spPr bwMode="auto">
          <a:xfrm>
            <a:off x="712789" y="1662115"/>
            <a:ext cx="207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159125" y="2786065"/>
            <a:ext cx="661987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今天大家都学到了哪些知识？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55"/>
          <p:cNvSpPr>
            <a:spLocks noChangeArrowheads="1"/>
          </p:cNvSpPr>
          <p:nvPr/>
        </p:nvSpPr>
        <p:spPr bwMode="auto">
          <a:xfrm>
            <a:off x="349251" y="1103315"/>
            <a:ext cx="207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复习导入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422525" y="1563690"/>
            <a:ext cx="3879851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大家说一说：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422526" y="2209801"/>
            <a:ext cx="883602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1.小数点左边第二位是（    ）位，右边第一位是（    ）位，千分位是小数点（    ）边第（    ）位。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2.整数部分最小的计数单位是（    ），小数部分最大的计数单位是（              ），这两个计数单位之间的进率是（     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3.0.53是由（     ）个0.1和（     ）个0.01组成。127个0.001是（        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7个0.1和2个0.01组成的数是（       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55"/>
          <p:cNvSpPr>
            <a:spLocks noChangeArrowheads="1"/>
          </p:cNvSpPr>
          <p:nvPr/>
        </p:nvSpPr>
        <p:spPr bwMode="auto">
          <a:xfrm>
            <a:off x="349251" y="1103315"/>
            <a:ext cx="207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创设情境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43513" y="1897063"/>
            <a:ext cx="4495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他俩写对了吗？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1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36675" y="1898650"/>
            <a:ext cx="3316288" cy="395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47713" y="5856290"/>
            <a:ext cx="44958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定价：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角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243513" y="2757490"/>
            <a:ext cx="44958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角  写作：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243513" y="4071938"/>
            <a:ext cx="4495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5元1角  写作：5.1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55"/>
          <p:cNvSpPr>
            <a:spLocks noChangeArrowheads="1"/>
          </p:cNvSpPr>
          <p:nvPr/>
        </p:nvSpPr>
        <p:spPr bwMode="auto">
          <a:xfrm>
            <a:off x="349251" y="1103315"/>
            <a:ext cx="207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4" name="文本框 2"/>
          <p:cNvSpPr txBox="1">
            <a:spLocks noChangeArrowheads="1"/>
          </p:cNvSpPr>
          <p:nvPr/>
        </p:nvSpPr>
        <p:spPr bwMode="auto">
          <a:xfrm>
            <a:off x="1490664" y="1838326"/>
            <a:ext cx="43894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在0.3的末尾添上1个0是0.30，0.3与0.30相等吗？为什么？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1" name="文本框 2"/>
          <p:cNvSpPr txBox="1">
            <a:spLocks noChangeArrowheads="1"/>
          </p:cNvSpPr>
          <p:nvPr/>
        </p:nvSpPr>
        <p:spPr bwMode="auto">
          <a:xfrm>
            <a:off x="1490664" y="3362326"/>
            <a:ext cx="438943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我认为，0.3与0.30相等。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因为，0.3元=3角，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0.30元=30分=3角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所以，0.3=0.30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597651" y="1931988"/>
            <a:ext cx="451961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议一议：在0.3的末尾添上2个0，小数的大小会变吗？为什么？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597650" y="3362325"/>
            <a:ext cx="454183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因为，3分米=300毫米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3分米=0.3米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300毫米=0.300米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所以，0.3=0.300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597651" y="5670552"/>
            <a:ext cx="5453063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因此，在0.3的末尾添上2个0，小数的大小不变。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8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55"/>
          <p:cNvSpPr>
            <a:spLocks noChangeArrowheads="1"/>
          </p:cNvSpPr>
          <p:nvPr/>
        </p:nvSpPr>
        <p:spPr bwMode="auto">
          <a:xfrm>
            <a:off x="349251" y="1103315"/>
            <a:ext cx="207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032001" y="1817688"/>
            <a:ext cx="4541839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因为，0.3元=3角，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0.30元=30分=3角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所以，0.3=0.30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573838" y="2994025"/>
            <a:ext cx="425926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因为，3分米=300毫米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3分米=0.3米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300毫米=0.300米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所以，0.3=0.300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633539" y="4435477"/>
            <a:ext cx="49403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结论：0.3=0.30=0.300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633539" y="5300665"/>
            <a:ext cx="92297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从左往右看，在小数的末尾添上“0”，小数的大小不变。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633539" y="5945189"/>
            <a:ext cx="92297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从右往左看，在小数的末尾去掉“0”，小数的大小不变。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55"/>
          <p:cNvSpPr>
            <a:spLocks noChangeArrowheads="1"/>
          </p:cNvSpPr>
          <p:nvPr/>
        </p:nvSpPr>
        <p:spPr bwMode="auto">
          <a:xfrm>
            <a:off x="349251" y="1103315"/>
            <a:ext cx="207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422526" y="1563688"/>
            <a:ext cx="6743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0.3=0.30=0.300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422526" y="3001963"/>
            <a:ext cx="8532813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小数的末尾添上“0”或去掉“0”，小数的大小不变。这就是小数的性质。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422525" y="4621213"/>
            <a:ext cx="9601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所以：他俩写对了，因为5.1=5.10。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55"/>
          <p:cNvSpPr>
            <a:spLocks noChangeArrowheads="1"/>
          </p:cNvSpPr>
          <p:nvPr/>
        </p:nvSpPr>
        <p:spPr bwMode="auto">
          <a:xfrm>
            <a:off x="349251" y="1103315"/>
            <a:ext cx="207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565400" y="1471615"/>
            <a:ext cx="8280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下面的小数中，哪些“0”去掉后小数的大小不变？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565401" y="2670177"/>
            <a:ext cx="7607300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0.700                           0.070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130.10                         0.105    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565401" y="3868738"/>
            <a:ext cx="82772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议一议：在小数点的后面添上“0”或去掉“0”，小数的大小不变。这句话对吗？举例说明。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565401" y="5067300"/>
            <a:ext cx="900747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不对。例如：0.03，表示3个百分之一，把小数点后面的0去掉就变成了0.3，0.3表示3个十分之一。3个百分之一与3个十分之一不相等。反之亦然。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55"/>
          <p:cNvSpPr>
            <a:spLocks noChangeArrowheads="1"/>
          </p:cNvSpPr>
          <p:nvPr/>
        </p:nvSpPr>
        <p:spPr bwMode="auto">
          <a:xfrm>
            <a:off x="349251" y="1103315"/>
            <a:ext cx="207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学以致用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786063" y="1736727"/>
            <a:ext cx="8532812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下面的数如果末尾添上“0”，哪些数的大小不变？哪些数的大小要变？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786063" y="3105150"/>
            <a:ext cx="5764212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1.8         1.80    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120        123.4       10.01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55"/>
          <p:cNvSpPr>
            <a:spLocks noChangeArrowheads="1"/>
          </p:cNvSpPr>
          <p:nvPr/>
        </p:nvSpPr>
        <p:spPr bwMode="auto">
          <a:xfrm>
            <a:off x="349251" y="1103315"/>
            <a:ext cx="207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786063" y="1736727"/>
            <a:ext cx="853281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比较下面每组数的大小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786065" y="2662240"/>
            <a:ext cx="74501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34312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   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9567         3529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    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361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786065" y="3844925"/>
            <a:ext cx="827722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整数的大小比较：先比较数位的多少，数位多的数就大，如果数位相同，从高位比起，相同数位上的数大的那个数就大。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2114"/>
</p:tagLst>
</file>

<file path=ppt/tags/tag10.xml><?xml version="1.0" encoding="utf-8"?>
<p:tagLst xmlns:p="http://schemas.openxmlformats.org/presentationml/2006/main">
  <p:tag name="KSO_WM_TEMPLATE_CATEGORY" val="custom"/>
  <p:tag name="KSO_WM_TEMPLATE_INDEX" val="20182114"/>
</p:tagLst>
</file>

<file path=ppt/tags/tag11.xml><?xml version="1.0" encoding="utf-8"?>
<p:tagLst xmlns:p="http://schemas.openxmlformats.org/presentationml/2006/main">
  <p:tag name="KSO_WM_TEMPLATE_CATEGORY" val="custom"/>
  <p:tag name="KSO_WM_TEMPLATE_INDEX" val="20182114"/>
</p:tagLst>
</file>

<file path=ppt/tags/tag12.xml><?xml version="1.0" encoding="utf-8"?>
<p:tagLst xmlns:p="http://schemas.openxmlformats.org/presentationml/2006/main">
  <p:tag name="KSO_WM_TEMPLATE_CATEGORY" val="custom"/>
  <p:tag name="KSO_WM_TEMPLATE_INDEX" val="20182114"/>
</p:tagLst>
</file>

<file path=ppt/tags/tag13.xml><?xml version="1.0" encoding="utf-8"?>
<p:tagLst xmlns:p="http://schemas.openxmlformats.org/presentationml/2006/main">
  <p:tag name="KSO_WM_TEMPLATE_CATEGORY" val="custom"/>
  <p:tag name="KSO_WM_TEMPLATE_INDEX" val="20182114"/>
</p:tagLst>
</file>

<file path=ppt/tags/tag14.xml><?xml version="1.0" encoding="utf-8"?>
<p:tagLst xmlns:p="http://schemas.openxmlformats.org/presentationml/2006/main">
  <p:tag name="KSO_WM_TEMPLATE_CATEGORY" val="custom"/>
  <p:tag name="KSO_WM_TEMPLATE_INDEX" val="20182114"/>
</p:tagLst>
</file>

<file path=ppt/tags/tag15.xml><?xml version="1.0" encoding="utf-8"?>
<p:tagLst xmlns:p="http://schemas.openxmlformats.org/presentationml/2006/main">
  <p:tag name="KSO_WM_TEMPLATE_CATEGORY" val="custom"/>
  <p:tag name="KSO_WM_TEMPLATE_INDEX" val="20182114"/>
</p:tagLst>
</file>

<file path=ppt/tags/tag16.xml><?xml version="1.0" encoding="utf-8"?>
<p:tagLst xmlns:p="http://schemas.openxmlformats.org/presentationml/2006/main">
  <p:tag name="KSO_WPP_MARK_KEY" val="32b80823-86ad-4440-a085-7d566e49c1b5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2114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9279_1"/>
  <p:tag name="KSO_WM_TEMPLATE_CATEGORY" val="custom"/>
  <p:tag name="KSO_WM_TEMPLATE_INDEX" val="20182114"/>
  <p:tag name="KSO_WM_TEMPLATE_SUBCATEGORY" val="combine"/>
  <p:tag name="KSO_WM_TEMPLATE_THUMBS_INDEX" val="1、5、6、11、12、20、26、29、32、33"/>
</p:tagLst>
</file>

<file path=ppt/tags/tag4.xml><?xml version="1.0" encoding="utf-8"?>
<p:tagLst xmlns:p="http://schemas.openxmlformats.org/presentationml/2006/main">
  <p:tag name="KSO_WM_TEMPLATE_CATEGORY" val="custom"/>
  <p:tag name="KSO_WM_TEMPLATE_INDEX" val="20182114"/>
</p:tagLst>
</file>

<file path=ppt/tags/tag5.xml><?xml version="1.0" encoding="utf-8"?>
<p:tagLst xmlns:p="http://schemas.openxmlformats.org/presentationml/2006/main">
  <p:tag name="KSO_WM_TEMPLATE_CATEGORY" val="custom"/>
  <p:tag name="KSO_WM_TEMPLATE_INDEX" val="20182114"/>
</p:tagLst>
</file>

<file path=ppt/tags/tag6.xml><?xml version="1.0" encoding="utf-8"?>
<p:tagLst xmlns:p="http://schemas.openxmlformats.org/presentationml/2006/main">
  <p:tag name="KSO_WM_TEMPLATE_CATEGORY" val="custom"/>
  <p:tag name="KSO_WM_TEMPLATE_INDEX" val="20182114"/>
</p:tagLst>
</file>

<file path=ppt/tags/tag7.xml><?xml version="1.0" encoding="utf-8"?>
<p:tagLst xmlns:p="http://schemas.openxmlformats.org/presentationml/2006/main">
  <p:tag name="KSO_WM_TEMPLATE_CATEGORY" val="custom"/>
  <p:tag name="KSO_WM_TEMPLATE_INDEX" val="20182114"/>
</p:tagLst>
</file>

<file path=ppt/tags/tag8.xml><?xml version="1.0" encoding="utf-8"?>
<p:tagLst xmlns:p="http://schemas.openxmlformats.org/presentationml/2006/main">
  <p:tag name="KSO_WM_TEMPLATE_CATEGORY" val="custom"/>
  <p:tag name="KSO_WM_TEMPLATE_INDEX" val="20182114"/>
</p:tagLst>
</file>

<file path=ppt/tags/tag9.xml><?xml version="1.0" encoding="utf-8"?>
<p:tagLst xmlns:p="http://schemas.openxmlformats.org/presentationml/2006/main">
  <p:tag name="KSO_WM_TEMPLATE_CATEGORY" val="custom"/>
  <p:tag name="KSO_WM_TEMPLATE_INDEX" val="20182114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FEFDF9"/>
      </a:lt2>
      <a:accent1>
        <a:srgbClr val="EA5873"/>
      </a:accent1>
      <a:accent2>
        <a:srgbClr val="F6B7C3"/>
      </a:accent2>
      <a:accent3>
        <a:srgbClr val="0D0D0D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1438</Words>
  <Application>WPS 演示</Application>
  <PresentationFormat>自定义</PresentationFormat>
  <Paragraphs>114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黑体</vt:lpstr>
      <vt:lpstr>禹卫书法行书简体</vt:lpstr>
      <vt:lpstr>Calibri</vt:lpstr>
      <vt:lpstr>微软雅黑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</cp:revision>
  <dcterms:created xsi:type="dcterms:W3CDTF">2023-02-07T03:55:32Z</dcterms:created>
  <dcterms:modified xsi:type="dcterms:W3CDTF">2023-02-07T03:55:32Z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E3878D75BE494E54B4379A6EA8C2FF4E</vt:lpwstr>
  </property>
</Properties>
</file>