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552" r:id="rId3"/>
    <p:sldId id="510" r:id="rId4"/>
    <p:sldId id="549" r:id="rId5"/>
    <p:sldId id="542" r:id="rId6"/>
    <p:sldId id="550" r:id="rId7"/>
    <p:sldId id="551" r:id="rId8"/>
    <p:sldId id="546" r:id="rId9"/>
    <p:sldId id="472" r:id="rId10"/>
    <p:sldId id="543" r:id="rId12"/>
    <p:sldId id="511" r:id="rId13"/>
    <p:sldId id="547" r:id="rId14"/>
    <p:sldId id="548" r:id="rId15"/>
    <p:sldId id="518" r:id="rId16"/>
    <p:sldId id="507" r:id="rId17"/>
    <p:sldId id="555" r:id="rId18"/>
    <p:sldId id="553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buFont typeface="Arial" panose="020B0604020202020204" pitchFamily="34" charset="0"/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1pPr>
    <a:lvl2pPr marL="342900" algn="l" defTabSz="685800" rtl="0" fontAlgn="base">
      <a:spcBef>
        <a:spcPct val="0"/>
      </a:spcBef>
      <a:spcAft>
        <a:spcPct val="0"/>
      </a:spcAft>
      <a:buFont typeface="Arial" panose="020B0604020202020204" pitchFamily="34" charset="0"/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2pPr>
    <a:lvl3pPr marL="685800" algn="l" defTabSz="685800" rtl="0" fontAlgn="base">
      <a:spcBef>
        <a:spcPct val="0"/>
      </a:spcBef>
      <a:spcAft>
        <a:spcPct val="0"/>
      </a:spcAft>
      <a:buFont typeface="Arial" panose="020B0604020202020204" pitchFamily="34" charset="0"/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3pPr>
    <a:lvl4pPr marL="1028700" algn="l" defTabSz="685800" rtl="0" fontAlgn="base">
      <a:spcBef>
        <a:spcPct val="0"/>
      </a:spcBef>
      <a:spcAft>
        <a:spcPct val="0"/>
      </a:spcAft>
      <a:buFont typeface="Arial" panose="020B0604020202020204" pitchFamily="34" charset="0"/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4pPr>
    <a:lvl5pPr marL="1371600" algn="l" defTabSz="685800" rtl="0" fontAlgn="base">
      <a:spcBef>
        <a:spcPct val="0"/>
      </a:spcBef>
      <a:spcAft>
        <a:spcPct val="0"/>
      </a:spcAft>
      <a:buFont typeface="Arial" panose="020B0604020202020204" pitchFamily="34" charset="0"/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7" userDrawn="1">
          <p15:clr>
            <a:srgbClr val="A4A3A4"/>
          </p15:clr>
        </p15:guide>
        <p15:guide id="2" pos="29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AF11"/>
    <a:srgbClr val="FF0000"/>
    <a:srgbClr val="FF9933"/>
    <a:srgbClr val="0000FF"/>
    <a:srgbClr val="AFF22A"/>
    <a:srgbClr val="FFFFFF"/>
    <a:srgbClr val="CC9900"/>
    <a:srgbClr val="FF66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780" autoAdjust="0"/>
  </p:normalViewPr>
  <p:slideViewPr>
    <p:cSldViewPr>
      <p:cViewPr>
        <p:scale>
          <a:sx n="110" d="100"/>
          <a:sy n="110" d="100"/>
        </p:scale>
        <p:origin x="-1644" y="-798"/>
      </p:cViewPr>
      <p:guideLst>
        <p:guide orient="horz" pos="1537"/>
        <p:guide pos="2968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fld id="{DFD2E35E-6DB1-4671-AA13-E9173BD066DF}" type="datetimeFigureOut">
              <a:rPr lang="zh-CN" altLang="en-US"/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481EA336-B00E-4897-AF21-653DBD283354}" type="slidenum">
              <a:rPr lang="zh-CN" altLang="en-US"/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B9A62B7-A8FA-4B26-9AFC-125DABCC3F70}" type="slidenum"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-2" y="123478"/>
            <a:ext cx="536405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4" y="92980"/>
            <a:ext cx="43924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小数 小数的近似数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1.xml"/><Relationship Id="rId5" Type="http://schemas.openxmlformats.org/officeDocument/2006/relationships/slide" Target="slide16.xml"/><Relationship Id="rId4" Type="http://schemas.openxmlformats.org/officeDocument/2006/relationships/slide" Target="slide14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5.png"/><Relationship Id="rId4" Type="http://schemas.openxmlformats.org/officeDocument/2006/relationships/slide" Target="slide4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5.png"/><Relationship Id="rId4" Type="http://schemas.openxmlformats.org/officeDocument/2006/relationships/slide" Target="slide4.xml"/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4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4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emf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4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4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5.png"/><Relationship Id="rId4" Type="http://schemas.openxmlformats.org/officeDocument/2006/relationships/slide" Target="slide4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5.png"/><Relationship Id="rId4" Type="http://schemas.openxmlformats.org/officeDocument/2006/relationships/slide" Target="slide4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4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4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5.png"/><Relationship Id="rId4" Type="http://schemas.openxmlformats.org/officeDocument/2006/relationships/slide" Target="slide4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四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1" lang="zh-CN" altLang="en-US" sz="1800">
              <a:solidFill>
                <a:prstClr val="white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1" lang="zh-CN" altLang="en-US" sz="1800">
              <a:solidFill>
                <a:prstClr val="white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1" lang="zh-CN" altLang="en-US" sz="1800">
              <a:solidFill>
                <a:prstClr val="white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1" lang="zh-CN" altLang="en-US" sz="1800">
              <a:solidFill>
                <a:prstClr val="white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1" lang="zh-CN" altLang="en-US" sz="1800">
              <a:solidFill>
                <a:prstClr val="white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35157"/>
            <a:ext cx="9144000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4800" dirty="0" smtClean="0">
                <a:solidFill>
                  <a:prstClr val="black"/>
                </a:solidFill>
                <a:latin typeface="微软雅黑" panose="020B0503020204020204" pitchFamily="34" charset="-122"/>
                <a:cs typeface="宋体" panose="02010600030101010101" pitchFamily="2" charset="-122"/>
              </a:rPr>
              <a:t>小数的</a:t>
            </a:r>
            <a:r>
              <a:rPr lang="zh-CN" altLang="en-US" sz="4800" dirty="0">
                <a:solidFill>
                  <a:prstClr val="black"/>
                </a:solidFill>
                <a:latin typeface="微软雅黑" panose="020B0503020204020204" pitchFamily="34" charset="-122"/>
                <a:cs typeface="宋体" panose="02010600030101010101" pitchFamily="2" charset="-122"/>
              </a:rPr>
              <a:t>近似数</a:t>
            </a:r>
            <a:endParaRPr lang="zh-CN" altLang="en-US" sz="4800" dirty="0">
              <a:solidFill>
                <a:prstClr val="black"/>
              </a:solidFill>
              <a:latin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7" y="519705"/>
            <a:ext cx="116442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4000" dirty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小数</a:t>
            </a:r>
            <a:endParaRPr lang="zh-CN" altLang="en-US" sz="4000" dirty="0">
              <a:solidFill>
                <a:srgbClr val="0050AA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27329" y="58197"/>
            <a:ext cx="273542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11725" y="1847537"/>
            <a:ext cx="8064560" cy="2308324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32700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＝（      ）万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753000000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＝（      ）亿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）目前，长江流域每年入海沙量为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468000000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吨，改写成用“亿”作单位的数是（       ）亿吨，再保留整数是（      ）亿吨。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02003" y="1919543"/>
            <a:ext cx="1021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3.27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078293" y="1919543"/>
            <a:ext cx="1021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7.53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486113" y="2999618"/>
            <a:ext cx="1021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4.68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259770" y="3575658"/>
            <a:ext cx="510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43882"/>
            <a:ext cx="1105042" cy="398423"/>
            <a:chOff x="7643422" y="4653532"/>
            <a:chExt cx="1105042" cy="398423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5353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95710" y="339597"/>
            <a:ext cx="84720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把大数改写成用“万”或“亿”作单位的数，需要在万位或亿位的右下角点上小数点，去掉小数部分末尾的“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”，并在末尾加上“万”字或者“亿”字。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38766" y="3579822"/>
            <a:ext cx="2741433" cy="936065"/>
            <a:chOff x="4638762" y="3579820"/>
            <a:chExt cx="2741433" cy="936065"/>
          </a:xfrm>
        </p:grpSpPr>
        <p:sp>
          <p:nvSpPr>
            <p:cNvPr id="13" name="云形标注 12"/>
            <p:cNvSpPr/>
            <p:nvPr/>
          </p:nvSpPr>
          <p:spPr>
            <a:xfrm>
              <a:off x="4638762" y="3579820"/>
              <a:ext cx="2741433" cy="936065"/>
            </a:xfrm>
            <a:prstGeom prst="cloudCallout">
              <a:avLst>
                <a:gd name="adj1" fmla="val -45988"/>
                <a:gd name="adj2" fmla="val -74870"/>
              </a:avLst>
            </a:prstGeom>
            <a:solidFill>
              <a:schemeClr val="bg1">
                <a:alpha val="30000"/>
              </a:schemeClr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4788015" y="3663989"/>
              <a:ext cx="253993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十分位上是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，大于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，要向前一位进一。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6" grpId="0"/>
      <p:bldP spid="37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06817" y="2643757"/>
            <a:ext cx="2160150" cy="172665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55735" y="906902"/>
            <a:ext cx="27652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我问你答。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3759" y="1495585"/>
            <a:ext cx="7081259" cy="1220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圆角矩形标注 9"/>
          <p:cNvSpPr/>
          <p:nvPr/>
        </p:nvSpPr>
        <p:spPr>
          <a:xfrm>
            <a:off x="5194966" y="2946256"/>
            <a:ext cx="2088145" cy="633564"/>
          </a:xfrm>
          <a:prstGeom prst="wedgeRoundRectCallout">
            <a:avLst>
              <a:gd name="adj1" fmla="val -63393"/>
              <a:gd name="adj2" fmla="val 49046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42.078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保留两位小数是多少？</a:t>
            </a:r>
            <a:endPara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圆角矩形标注 35"/>
          <p:cNvSpPr/>
          <p:nvPr/>
        </p:nvSpPr>
        <p:spPr>
          <a:xfrm>
            <a:off x="1835810" y="3079608"/>
            <a:ext cx="1054992" cy="428209"/>
          </a:xfrm>
          <a:prstGeom prst="wedgeRoundRectCallout">
            <a:avLst>
              <a:gd name="adj1" fmla="val 96958"/>
              <a:gd name="adj2" fmla="val 48325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42.08</a:t>
            </a:r>
            <a:endPara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43882"/>
            <a:ext cx="1105042" cy="398423"/>
            <a:chOff x="7643422" y="4653532"/>
            <a:chExt cx="1105042" cy="398423"/>
          </a:xfrm>
        </p:grpSpPr>
        <p:pic>
          <p:nvPicPr>
            <p:cNvPr id="15" name="图片 1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6" action="ppaction://hlinksldjump"/>
            </p:cNvPr>
            <p:cNvSpPr txBox="1"/>
            <p:nvPr/>
          </p:nvSpPr>
          <p:spPr>
            <a:xfrm>
              <a:off x="7763282" y="465353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59769" y="483606"/>
            <a:ext cx="6696466" cy="2555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607364" y="2417971"/>
            <a:ext cx="542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1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88867" y="3039357"/>
            <a:ext cx="730369" cy="4001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3.45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3825473" y="2678837"/>
            <a:ext cx="0" cy="3342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grpSp>
        <p:nvGrpSpPr>
          <p:cNvPr id="3" name="组合 2"/>
          <p:cNvGrpSpPr/>
          <p:nvPr/>
        </p:nvGrpSpPr>
        <p:grpSpPr>
          <a:xfrm>
            <a:off x="4644005" y="3579822"/>
            <a:ext cx="3527964" cy="978214"/>
            <a:chOff x="4644005" y="3579820"/>
            <a:chExt cx="3527964" cy="97821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948165" y="3579820"/>
              <a:ext cx="1223804" cy="978214"/>
            </a:xfrm>
            <a:prstGeom prst="rect">
              <a:avLst/>
            </a:prstGeom>
          </p:spPr>
        </p:pic>
        <p:sp>
          <p:nvSpPr>
            <p:cNvPr id="9" name="圆角矩形标注 8"/>
            <p:cNvSpPr/>
            <p:nvPr/>
          </p:nvSpPr>
          <p:spPr>
            <a:xfrm>
              <a:off x="4644005" y="3579820"/>
              <a:ext cx="2448170" cy="489107"/>
            </a:xfrm>
            <a:prstGeom prst="wedgeRoundRectCallout">
              <a:avLst>
                <a:gd name="adj1" fmla="val 62427"/>
                <a:gd name="adj2" fmla="val 23592"/>
                <a:gd name="adj3" fmla="val 16667"/>
              </a:avLst>
            </a:prstGeom>
            <a:solidFill>
              <a:schemeClr val="bg1">
                <a:alpha val="30000"/>
              </a:schemeClr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个数可能是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3.54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854696" y="2427686"/>
            <a:ext cx="542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1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36199" y="3049072"/>
            <a:ext cx="730369" cy="4001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3.54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65042" y="3579822"/>
            <a:ext cx="3474928" cy="705601"/>
            <a:chOff x="665042" y="3579820"/>
            <a:chExt cx="3474928" cy="705601"/>
          </a:xfrm>
        </p:grpSpPr>
        <p:sp>
          <p:nvSpPr>
            <p:cNvPr id="21" name="圆角矩形标注 20"/>
            <p:cNvSpPr/>
            <p:nvPr/>
          </p:nvSpPr>
          <p:spPr>
            <a:xfrm>
              <a:off x="1547790" y="3651825"/>
              <a:ext cx="2592180" cy="489107"/>
            </a:xfrm>
            <a:prstGeom prst="wedgeRoundRectCallout">
              <a:avLst>
                <a:gd name="adj1" fmla="val -62376"/>
                <a:gd name="adj2" fmla="val -11462"/>
                <a:gd name="adj3" fmla="val 16667"/>
              </a:avLst>
            </a:prstGeom>
            <a:solidFill>
              <a:schemeClr val="bg1">
                <a:alpha val="30000"/>
              </a:schemeClr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个数可能是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3.52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665042" y="3579820"/>
              <a:ext cx="882748" cy="705601"/>
            </a:xfrm>
            <a:prstGeom prst="rect">
              <a:avLst/>
            </a:prstGeom>
          </p:spPr>
        </p:pic>
      </p:grpSp>
      <p:sp>
        <p:nvSpPr>
          <p:cNvPr id="23" name="TextBox 22"/>
          <p:cNvSpPr txBox="1"/>
          <p:nvPr/>
        </p:nvSpPr>
        <p:spPr>
          <a:xfrm>
            <a:off x="4587030" y="2425951"/>
            <a:ext cx="542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1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432361" y="1932217"/>
            <a:ext cx="730369" cy="4001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3.52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43882"/>
            <a:ext cx="1105042" cy="398423"/>
            <a:chOff x="7643422" y="4653532"/>
            <a:chExt cx="1105042" cy="398423"/>
          </a:xfrm>
        </p:grpSpPr>
        <p:pic>
          <p:nvPicPr>
            <p:cNvPr id="25" name="图片 2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6" action="ppaction://hlinksldjump"/>
            </p:cNvPr>
            <p:cNvSpPr txBox="1"/>
            <p:nvPr/>
          </p:nvSpPr>
          <p:spPr>
            <a:xfrm>
              <a:off x="7763282" y="465353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 animBg="1"/>
      <p:bldP spid="17" grpId="0"/>
      <p:bldP spid="18" grpId="0" animBg="1"/>
      <p:bldP spid="23" grpId="0"/>
      <p:bldP spid="3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539723" y="414459"/>
            <a:ext cx="80394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说出大小相等、小数位数不相等的数。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02293" y="1059645"/>
            <a:ext cx="7441962" cy="939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144764" y="2726068"/>
            <a:ext cx="2519894" cy="2014208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1835812" y="3075786"/>
            <a:ext cx="1368095" cy="576040"/>
          </a:xfrm>
          <a:prstGeom prst="wedgeRoundRectCallout">
            <a:avLst>
              <a:gd name="adj1" fmla="val 85689"/>
              <a:gd name="adj2" fmla="val 59193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5.1</a:t>
            </a:r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3635939" y="2359164"/>
            <a:ext cx="1368095" cy="576040"/>
          </a:xfrm>
          <a:prstGeom prst="wedgeRoundRectCallout">
            <a:avLst>
              <a:gd name="adj1" fmla="val 4928"/>
              <a:gd name="adj2" fmla="val 123681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5.10</a:t>
            </a:r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5724084" y="3147792"/>
            <a:ext cx="1368095" cy="576040"/>
          </a:xfrm>
          <a:prstGeom prst="wedgeRoundRectCallout">
            <a:avLst>
              <a:gd name="adj1" fmla="val -84189"/>
              <a:gd name="adj2" fmla="val 59193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5.100</a:t>
            </a:r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43882"/>
            <a:ext cx="1105042" cy="398423"/>
            <a:chOff x="7643422" y="4653532"/>
            <a:chExt cx="1105042" cy="398423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5353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75788" y="2283732"/>
            <a:ext cx="6048421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求小数的近似数，一般用“四舍五入”法，精确到哪一位，就要看它的下一位上的数，小于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的直接舍去，等于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或者大于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要向前一位进一。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43882"/>
            <a:ext cx="1105042" cy="398423"/>
            <a:chOff x="7643422" y="4653532"/>
            <a:chExt cx="1105042" cy="398423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5353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75785" y="2283730"/>
            <a:ext cx="61924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为了读写方便，经常将较大的数改写成用“万”或“亿”作单位的数，改写时只要在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位或亿位的右下角点上小数点，再在数的末尾添上“万”或“亿”字即可。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5367" y="509729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4732" y="441467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43882"/>
            <a:ext cx="1105042" cy="398423"/>
            <a:chOff x="7643422" y="4653532"/>
            <a:chExt cx="1105042" cy="398423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5353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3095082" y="1707680"/>
            <a:ext cx="4717147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：第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55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 smtClean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92055" y="918494"/>
            <a:ext cx="8100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省略万位后面的尾数，求出它们的近似数。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1043759" y="1633205"/>
            <a:ext cx="10903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12953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1064392" y="2539159"/>
            <a:ext cx="127150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560890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4"/>
          <p:cNvSpPr txBox="1">
            <a:spLocks noChangeArrowheads="1"/>
          </p:cNvSpPr>
          <p:nvPr/>
        </p:nvSpPr>
        <p:spPr bwMode="auto">
          <a:xfrm>
            <a:off x="1104454" y="3546884"/>
            <a:ext cx="163378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20114536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5"/>
          <p:cNvSpPr txBox="1">
            <a:spLocks noChangeArrowheads="1"/>
          </p:cNvSpPr>
          <p:nvPr/>
        </p:nvSpPr>
        <p:spPr bwMode="auto">
          <a:xfrm>
            <a:off x="4931780" y="1644476"/>
            <a:ext cx="127150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986534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4952416" y="2550430"/>
            <a:ext cx="127150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697010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7"/>
          <p:cNvSpPr txBox="1">
            <a:spLocks noChangeArrowheads="1"/>
          </p:cNvSpPr>
          <p:nvPr/>
        </p:nvSpPr>
        <p:spPr bwMode="auto">
          <a:xfrm>
            <a:off x="4992475" y="3558155"/>
            <a:ext cx="145264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3642802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23834" y="1635687"/>
            <a:ext cx="1490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157468" y="1635687"/>
            <a:ext cx="1490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990000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260292" y="2542117"/>
            <a:ext cx="1490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560000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140299" y="2588789"/>
            <a:ext cx="1490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700000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372125" y="3577663"/>
            <a:ext cx="194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3640000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652557" y="3622192"/>
            <a:ext cx="194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20110000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812970" y="4443882"/>
            <a:ext cx="1105042" cy="398423"/>
            <a:chOff x="7643422" y="4653532"/>
            <a:chExt cx="1105042" cy="398423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5353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5" grpId="0"/>
      <p:bldP spid="37" grpId="0"/>
      <p:bldP spid="38" grpId="0"/>
      <p:bldP spid="39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44040" y="411600"/>
            <a:ext cx="6624179" cy="1323546"/>
            <a:chOff x="828021" y="555610"/>
            <a:chExt cx="6624179" cy="13235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28021" y="555610"/>
              <a:ext cx="1655834" cy="1323546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161106" y="771625"/>
              <a:ext cx="529109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2010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年第六次全国人口普查，全国总人口数为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1370536875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人。写成用“亿”做单位的数是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13.70536875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亿人。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圆角矩形标注 3"/>
            <p:cNvSpPr/>
            <p:nvPr/>
          </p:nvSpPr>
          <p:spPr>
            <a:xfrm>
              <a:off x="2123830" y="771625"/>
              <a:ext cx="5184360" cy="1008070"/>
            </a:xfrm>
            <a:prstGeom prst="wedgeRoundRectCallout">
              <a:avLst>
                <a:gd name="adj1" fmla="val -52959"/>
                <a:gd name="adj2" fmla="val -11264"/>
                <a:gd name="adj3" fmla="val 16667"/>
              </a:avLst>
            </a:prstGeom>
            <a:solidFill>
              <a:schemeClr val="bg1">
                <a:alpha val="30000"/>
              </a:schemeClr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44813" y="2067717"/>
            <a:ext cx="6067412" cy="936065"/>
            <a:chOff x="1691800" y="2499745"/>
            <a:chExt cx="6067412" cy="93606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588140" y="2499745"/>
              <a:ext cx="1171072" cy="936065"/>
            </a:xfrm>
            <a:prstGeom prst="rect">
              <a:avLst/>
            </a:prstGeom>
          </p:spPr>
        </p:pic>
        <p:sp>
          <p:nvSpPr>
            <p:cNvPr id="7" name="圆角矩形标注 6"/>
            <p:cNvSpPr/>
            <p:nvPr/>
          </p:nvSpPr>
          <p:spPr>
            <a:xfrm>
              <a:off x="1691800" y="2535780"/>
              <a:ext cx="5040350" cy="468000"/>
            </a:xfrm>
            <a:prstGeom prst="wedgeRoundRectCallout">
              <a:avLst>
                <a:gd name="adj1" fmla="val 55628"/>
                <a:gd name="adj2" fmla="val 30700"/>
                <a:gd name="adj3" fmla="val 16667"/>
              </a:avLst>
            </a:prstGeom>
            <a:solidFill>
              <a:schemeClr val="bg1">
                <a:alpha val="30000"/>
              </a:schemeClr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通常说成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13.7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亿，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13.7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亿就是一个近似数。</a:t>
              </a:r>
              <a:endPara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73759" y="2859772"/>
            <a:ext cx="6850446" cy="1504406"/>
            <a:chOff x="457744" y="3147790"/>
            <a:chExt cx="6850446" cy="150440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457744" y="3147790"/>
              <a:ext cx="1882101" cy="1504406"/>
            </a:xfrm>
            <a:prstGeom prst="rect">
              <a:avLst/>
            </a:prstGeom>
          </p:spPr>
        </p:pic>
        <p:sp>
          <p:nvSpPr>
            <p:cNvPr id="3" name="圆角矩形标注 2"/>
            <p:cNvSpPr/>
            <p:nvPr/>
          </p:nvSpPr>
          <p:spPr>
            <a:xfrm>
              <a:off x="1944264" y="3651825"/>
              <a:ext cx="5363926" cy="504034"/>
            </a:xfrm>
            <a:prstGeom prst="wedgeRoundRectCallout">
              <a:avLst>
                <a:gd name="adj1" fmla="val -55605"/>
                <a:gd name="adj2" fmla="val -18760"/>
                <a:gd name="adj3" fmla="val 16667"/>
              </a:avLst>
            </a:prstGeom>
            <a:solidFill>
              <a:schemeClr val="bg1">
                <a:alpha val="30000"/>
              </a:schemeClr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求一个近似数，通常用“四舍五入”的方法。</a:t>
              </a:r>
              <a:endPara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812970" y="4443882"/>
            <a:ext cx="1105042" cy="398423"/>
            <a:chOff x="7643422" y="4653532"/>
            <a:chExt cx="1105042" cy="398423"/>
          </a:xfrm>
        </p:grpSpPr>
        <p:pic>
          <p:nvPicPr>
            <p:cNvPr id="15" name="图片 1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6" action="ppaction://hlinksldjump"/>
            </p:cNvPr>
            <p:cNvSpPr txBox="1"/>
            <p:nvPr/>
          </p:nvSpPr>
          <p:spPr>
            <a:xfrm>
              <a:off x="7763282" y="465353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75" y="546877"/>
            <a:ext cx="41762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这头鲸约重多少吨？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48082" y="1139914"/>
            <a:ext cx="3999958" cy="107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91800" y="2148153"/>
            <a:ext cx="1563974" cy="15036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15678" y="2725907"/>
            <a:ext cx="12085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保留两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位小数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31900" y="2536862"/>
            <a:ext cx="3532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100.9465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≈（       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4211975" y="2931777"/>
            <a:ext cx="0" cy="43911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12" name="TextBox 11"/>
          <p:cNvSpPr txBox="1"/>
          <p:nvPr/>
        </p:nvSpPr>
        <p:spPr>
          <a:xfrm>
            <a:off x="3347914" y="3363296"/>
            <a:ext cx="1800126" cy="10156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千分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位上是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，大于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，要向前一位进一。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18340" y="2499747"/>
            <a:ext cx="156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100.95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5652075" y="1203657"/>
            <a:ext cx="2088890" cy="936065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因为近似数是接近准确值的数，所以要用“≈”</a:t>
            </a:r>
            <a:endPara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43882"/>
            <a:ext cx="1105042" cy="398423"/>
            <a:chOff x="7643422" y="4653532"/>
            <a:chExt cx="1105042" cy="398423"/>
          </a:xfrm>
        </p:grpSpPr>
        <p:pic>
          <p:nvPicPr>
            <p:cNvPr id="33" name="图片 3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6" action="ppaction://hlinksldjump"/>
            </p:cNvPr>
            <p:cNvSpPr txBox="1"/>
            <p:nvPr/>
          </p:nvSpPr>
          <p:spPr>
            <a:xfrm>
              <a:off x="7763282" y="465353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80070" y="3219797"/>
            <a:ext cx="3024210" cy="1224085"/>
            <a:chOff x="5724080" y="3219795"/>
            <a:chExt cx="3024210" cy="1224085"/>
          </a:xfrm>
        </p:grpSpPr>
        <p:sp>
          <p:nvSpPr>
            <p:cNvPr id="14" name="云形标注 13"/>
            <p:cNvSpPr/>
            <p:nvPr/>
          </p:nvSpPr>
          <p:spPr>
            <a:xfrm>
              <a:off x="5724080" y="3219795"/>
              <a:ext cx="3024210" cy="1224085"/>
            </a:xfrm>
            <a:prstGeom prst="cloudCallout">
              <a:avLst>
                <a:gd name="adj1" fmla="val -87859"/>
                <a:gd name="adj2" fmla="val -75956"/>
              </a:avLst>
            </a:prstGeom>
            <a:solidFill>
              <a:schemeClr val="bg1"/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929190" y="3308887"/>
              <a:ext cx="281910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要将千分位和它后面的数舍去，需要看千分位上的数的大小。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98824" y="3579822"/>
            <a:ext cx="2489066" cy="936065"/>
            <a:chOff x="97622" y="3291800"/>
            <a:chExt cx="2489066" cy="936065"/>
          </a:xfrm>
        </p:grpSpPr>
        <p:sp>
          <p:nvSpPr>
            <p:cNvPr id="25" name="云形标注 24"/>
            <p:cNvSpPr/>
            <p:nvPr/>
          </p:nvSpPr>
          <p:spPr>
            <a:xfrm>
              <a:off x="97622" y="3291800"/>
              <a:ext cx="2458238" cy="936065"/>
            </a:xfrm>
            <a:prstGeom prst="cloudCallout">
              <a:avLst>
                <a:gd name="adj1" fmla="val 72091"/>
                <a:gd name="adj2" fmla="val -124731"/>
              </a:avLst>
            </a:prstGeom>
            <a:solidFill>
              <a:schemeClr val="bg1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CN" altLang="en-US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51700" y="3363805"/>
              <a:ext cx="23349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精确到百分位，即小数点后第二位。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91800" y="2148153"/>
            <a:ext cx="1563974" cy="15036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03195" y="2738071"/>
            <a:ext cx="12085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保留一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位小数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5910" y="2571752"/>
            <a:ext cx="3168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100.9465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≈（       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4192925" y="2989108"/>
            <a:ext cx="0" cy="43911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12" name="TextBox 11"/>
          <p:cNvSpPr txBox="1"/>
          <p:nvPr/>
        </p:nvSpPr>
        <p:spPr>
          <a:xfrm>
            <a:off x="3452690" y="3428219"/>
            <a:ext cx="1551340" cy="10156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分位上是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，要舍去。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20046" y="2571752"/>
            <a:ext cx="1080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100.9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43882"/>
            <a:ext cx="1105042" cy="398423"/>
            <a:chOff x="7643422" y="4653532"/>
            <a:chExt cx="1105042" cy="398423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4" action="ppaction://hlinksldjump"/>
            </p:cNvPr>
            <p:cNvSpPr txBox="1"/>
            <p:nvPr/>
          </p:nvSpPr>
          <p:spPr>
            <a:xfrm>
              <a:off x="7763282" y="465353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771875" y="546877"/>
            <a:ext cx="41762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这头鲸约重多少吨？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8082" y="1139914"/>
            <a:ext cx="3999958" cy="107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圆角矩形 18"/>
          <p:cNvSpPr/>
          <p:nvPr/>
        </p:nvSpPr>
        <p:spPr>
          <a:xfrm>
            <a:off x="5652075" y="1203657"/>
            <a:ext cx="2088890" cy="936065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因为近似数是接近准确值的数，所以要用“≈”</a:t>
            </a:r>
            <a:endPara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6844" y="3651827"/>
            <a:ext cx="2489066" cy="936065"/>
            <a:chOff x="97622" y="3291800"/>
            <a:chExt cx="2489066" cy="936065"/>
          </a:xfrm>
        </p:grpSpPr>
        <p:sp>
          <p:nvSpPr>
            <p:cNvPr id="25" name="云形标注 24"/>
            <p:cNvSpPr/>
            <p:nvPr/>
          </p:nvSpPr>
          <p:spPr>
            <a:xfrm>
              <a:off x="97622" y="3291800"/>
              <a:ext cx="2458238" cy="936065"/>
            </a:xfrm>
            <a:prstGeom prst="cloudCallout">
              <a:avLst>
                <a:gd name="adj1" fmla="val 69379"/>
                <a:gd name="adj2" fmla="val -122696"/>
              </a:avLst>
            </a:prstGeom>
            <a:solidFill>
              <a:schemeClr val="bg1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CN" altLang="en-US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51700" y="3363805"/>
              <a:ext cx="23349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精确到百分位，即小数点后第二位。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80074" y="3033415"/>
            <a:ext cx="2999091" cy="1482470"/>
            <a:chOff x="5580070" y="3033415"/>
            <a:chExt cx="2999091" cy="1482470"/>
          </a:xfrm>
        </p:grpSpPr>
        <p:sp>
          <p:nvSpPr>
            <p:cNvPr id="23" name="云形标注 22"/>
            <p:cNvSpPr/>
            <p:nvPr/>
          </p:nvSpPr>
          <p:spPr>
            <a:xfrm>
              <a:off x="5580070" y="3033415"/>
              <a:ext cx="2999091" cy="1482470"/>
            </a:xfrm>
            <a:prstGeom prst="cloudCallout">
              <a:avLst>
                <a:gd name="adj1" fmla="val -86386"/>
                <a:gd name="adj2" fmla="val -54871"/>
              </a:avLst>
            </a:prstGeom>
            <a:solidFill>
              <a:schemeClr val="bg1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958255" y="3120441"/>
              <a:ext cx="2502015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要将百分位和它后面的数都忽略，需要看舍去部分的最高位上的数字大小。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91800" y="2148153"/>
            <a:ext cx="1563974" cy="15036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69504" y="2859770"/>
            <a:ext cx="1208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保留整数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3905" y="2499747"/>
            <a:ext cx="3168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100.9465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≈（       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3995961" y="2931777"/>
            <a:ext cx="0" cy="43911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12" name="TextBox 11"/>
          <p:cNvSpPr txBox="1"/>
          <p:nvPr/>
        </p:nvSpPr>
        <p:spPr>
          <a:xfrm>
            <a:off x="3275911" y="3363808"/>
            <a:ext cx="1800124" cy="10156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十分位上是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，大于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，向前一位进一。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64056" y="2499747"/>
            <a:ext cx="1080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101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43882"/>
            <a:ext cx="1105042" cy="398423"/>
            <a:chOff x="7643422" y="4653532"/>
            <a:chExt cx="1105042" cy="398423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4" action="ppaction://hlinksldjump"/>
            </p:cNvPr>
            <p:cNvSpPr txBox="1"/>
            <p:nvPr/>
          </p:nvSpPr>
          <p:spPr>
            <a:xfrm>
              <a:off x="7763282" y="465353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2771875" y="546877"/>
            <a:ext cx="41762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这头鲸约重多少吨？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8082" y="1139914"/>
            <a:ext cx="3999958" cy="107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圆角矩形 17"/>
          <p:cNvSpPr/>
          <p:nvPr/>
        </p:nvSpPr>
        <p:spPr>
          <a:xfrm>
            <a:off x="5652075" y="1203657"/>
            <a:ext cx="2088890" cy="936065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因为近似数是接近准确值的数，所以要用“≈”</a:t>
            </a:r>
            <a:endPara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452421" y="3147792"/>
            <a:ext cx="2863843" cy="1456060"/>
            <a:chOff x="5452417" y="3147790"/>
            <a:chExt cx="2863843" cy="1456060"/>
          </a:xfrm>
        </p:grpSpPr>
        <p:sp>
          <p:nvSpPr>
            <p:cNvPr id="23" name="云形标注 22"/>
            <p:cNvSpPr/>
            <p:nvPr/>
          </p:nvSpPr>
          <p:spPr>
            <a:xfrm>
              <a:off x="5452417" y="3147790"/>
              <a:ext cx="2863843" cy="1456060"/>
            </a:xfrm>
            <a:prstGeom prst="cloudCallout">
              <a:avLst>
                <a:gd name="adj1" fmla="val -77811"/>
                <a:gd name="adj2" fmla="val -72861"/>
              </a:avLst>
            </a:prstGeom>
            <a:solidFill>
              <a:schemeClr val="bg1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CN" altLang="en-US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814245" y="3209916"/>
              <a:ext cx="2502015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要将十分位和它后面的数都忽略，需要看舍去部分的最高位上的数字大小。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3174" y="3579822"/>
            <a:ext cx="2538726" cy="936065"/>
            <a:chOff x="107690" y="3288259"/>
            <a:chExt cx="2538726" cy="936065"/>
          </a:xfrm>
        </p:grpSpPr>
        <p:sp>
          <p:nvSpPr>
            <p:cNvPr id="8" name="云形标注 7"/>
            <p:cNvSpPr/>
            <p:nvPr/>
          </p:nvSpPr>
          <p:spPr>
            <a:xfrm>
              <a:off x="107690" y="3288259"/>
              <a:ext cx="2538726" cy="936065"/>
            </a:xfrm>
            <a:prstGeom prst="cloudCallout">
              <a:avLst>
                <a:gd name="adj1" fmla="val 67097"/>
                <a:gd name="adj2" fmla="val -124731"/>
              </a:avLst>
            </a:prstGeom>
            <a:solidFill>
              <a:schemeClr val="bg1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CN" altLang="en-US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51700" y="3370886"/>
              <a:ext cx="232067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精确到个位，即小数点前最后一位。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771775" y="2311006"/>
            <a:ext cx="9144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4262438" y="2303862"/>
            <a:ext cx="9144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437" name="Rectangle 11"/>
          <p:cNvSpPr>
            <a:spLocks noChangeArrowheads="1"/>
          </p:cNvSpPr>
          <p:nvPr/>
        </p:nvSpPr>
        <p:spPr bwMode="auto">
          <a:xfrm>
            <a:off x="3448050" y="2157415"/>
            <a:ext cx="9144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438" name="Rectangle 13"/>
          <p:cNvSpPr>
            <a:spLocks noChangeArrowheads="1"/>
          </p:cNvSpPr>
          <p:nvPr/>
        </p:nvSpPr>
        <p:spPr bwMode="auto">
          <a:xfrm>
            <a:off x="4248150" y="2325293"/>
            <a:ext cx="9144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203906" y="2299294"/>
            <a:ext cx="4824335" cy="1136516"/>
            <a:chOff x="3203905" y="2299294"/>
            <a:chExt cx="4824335" cy="113651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06391" y="2299294"/>
              <a:ext cx="1421849" cy="1136516"/>
            </a:xfrm>
            <a:prstGeom prst="rect">
              <a:avLst/>
            </a:prstGeom>
          </p:spPr>
        </p:pic>
        <p:sp>
          <p:nvSpPr>
            <p:cNvPr id="11" name="圆角矩形标注 10"/>
            <p:cNvSpPr/>
            <p:nvPr/>
          </p:nvSpPr>
          <p:spPr>
            <a:xfrm>
              <a:off x="3203905" y="2371299"/>
              <a:ext cx="3664065" cy="663609"/>
            </a:xfrm>
            <a:prstGeom prst="wedgeRoundRectCallout">
              <a:avLst>
                <a:gd name="adj1" fmla="val 55334"/>
                <a:gd name="adj2" fmla="val 33793"/>
                <a:gd name="adj3" fmla="val 16667"/>
              </a:avLst>
            </a:prstGeom>
            <a:solidFill>
              <a:schemeClr val="bg1">
                <a:alpha val="30000"/>
              </a:schemeClr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精确到哪一位，就是将这一位后面的数字都省略。</a:t>
              </a:r>
              <a:endPara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206016" y="3195283"/>
            <a:ext cx="6102174" cy="1136516"/>
            <a:chOff x="1206016" y="3195283"/>
            <a:chExt cx="6102174" cy="113651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206016" y="3195283"/>
              <a:ext cx="1421849" cy="1136516"/>
            </a:xfrm>
            <a:prstGeom prst="rect">
              <a:avLst/>
            </a:prstGeom>
          </p:spPr>
        </p:pic>
        <p:sp>
          <p:nvSpPr>
            <p:cNvPr id="61" name="圆角矩形标注 60"/>
            <p:cNvSpPr/>
            <p:nvPr/>
          </p:nvSpPr>
          <p:spPr>
            <a:xfrm>
              <a:off x="2422876" y="3480352"/>
              <a:ext cx="4885314" cy="459493"/>
            </a:xfrm>
            <a:prstGeom prst="wedgeRoundRectCallout">
              <a:avLst>
                <a:gd name="adj1" fmla="val -55370"/>
                <a:gd name="adj2" fmla="val 20004"/>
                <a:gd name="adj3" fmla="val 16667"/>
              </a:avLst>
            </a:prstGeom>
            <a:solidFill>
              <a:schemeClr val="bg1">
                <a:alpha val="30000"/>
              </a:schemeClr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如果这一位上的数字小于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，就直接舍去。</a:t>
              </a:r>
              <a:endPara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73990" y="1203655"/>
            <a:ext cx="6462199" cy="1136516"/>
            <a:chOff x="773986" y="1203655"/>
            <a:chExt cx="6462199" cy="113651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3986" y="1203655"/>
              <a:ext cx="1421849" cy="1136516"/>
            </a:xfrm>
            <a:prstGeom prst="rect">
              <a:avLst/>
            </a:prstGeom>
          </p:spPr>
        </p:pic>
        <p:sp>
          <p:nvSpPr>
            <p:cNvPr id="62" name="圆角矩形标注 61"/>
            <p:cNvSpPr/>
            <p:nvPr/>
          </p:nvSpPr>
          <p:spPr>
            <a:xfrm>
              <a:off x="2060015" y="1203655"/>
              <a:ext cx="5176170" cy="702972"/>
            </a:xfrm>
            <a:prstGeom prst="wedgeRoundRectCallout">
              <a:avLst>
                <a:gd name="adj1" fmla="val -58067"/>
                <a:gd name="adj2" fmla="val 33479"/>
                <a:gd name="adj3" fmla="val 16667"/>
              </a:avLst>
            </a:prstGeom>
            <a:solidFill>
              <a:schemeClr val="bg1">
                <a:alpha val="30000"/>
              </a:schemeClr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要看看舍去部分的最高位，如果这一位上的数字大于或等于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，就向前一位进一。</a:t>
              </a:r>
              <a:endPara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812970" y="4443882"/>
            <a:ext cx="1105042" cy="398423"/>
            <a:chOff x="7643422" y="4653532"/>
            <a:chExt cx="1105042" cy="398423"/>
          </a:xfrm>
        </p:grpSpPr>
        <p:pic>
          <p:nvPicPr>
            <p:cNvPr id="22" name="图片 2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6" action="ppaction://hlinksldjump"/>
            </p:cNvPr>
            <p:cNvSpPr txBox="1"/>
            <p:nvPr/>
          </p:nvSpPr>
          <p:spPr>
            <a:xfrm>
              <a:off x="7763282" y="465353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11725" y="411602"/>
            <a:ext cx="80121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用“四舍五入”法怎样求一个数的近似数？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C:\Users\ADMINI~1\AppData\Local\Temp\SGPicFaceTpBq\4236\03B97275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AutoShape 4" descr="C:\Users\ADMINI~1\AppData\Local\Temp\SGPicFaceTpBq\4236\03B97275.gif"/>
          <p:cNvSpPr>
            <a:spLocks noChangeAspect="1" noChangeArrowheads="1"/>
          </p:cNvSpPr>
          <p:nvPr/>
        </p:nvSpPr>
        <p:spPr bwMode="auto">
          <a:xfrm>
            <a:off x="307975" y="793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39720" y="411600"/>
            <a:ext cx="81506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1.396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保留两位小数、一位小数，它的近似数各是多少？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7815" y="1863572"/>
            <a:ext cx="5184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1.396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1.40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（保留两位小数）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07815" y="2398107"/>
            <a:ext cx="5184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1.396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≈（    ）（保留一位小数）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28895" y="2373101"/>
            <a:ext cx="1027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1.4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43882"/>
            <a:ext cx="1105042" cy="398423"/>
            <a:chOff x="7643422" y="4653532"/>
            <a:chExt cx="1105042" cy="398423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5353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06689" y="3147791"/>
            <a:ext cx="6733535" cy="1080075"/>
            <a:chOff x="604642" y="2931775"/>
            <a:chExt cx="6733535" cy="108007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604642" y="3003780"/>
              <a:ext cx="1261155" cy="1008070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19795" y="2931775"/>
              <a:ext cx="5718382" cy="1008070"/>
              <a:chOff x="1619795" y="2931775"/>
              <a:chExt cx="5718382" cy="1008070"/>
            </a:xfrm>
          </p:grpSpPr>
          <p:sp>
            <p:nvSpPr>
              <p:cNvPr id="19" name="云形标注 18"/>
              <p:cNvSpPr/>
              <p:nvPr/>
            </p:nvSpPr>
            <p:spPr>
              <a:xfrm>
                <a:off x="1619795" y="2931775"/>
                <a:ext cx="5718382" cy="1008070"/>
              </a:xfrm>
              <a:prstGeom prst="cloudCallout">
                <a:avLst>
                  <a:gd name="adj1" fmla="val -52571"/>
                  <a:gd name="adj2" fmla="val 11792"/>
                </a:avLst>
              </a:prstGeom>
              <a:solidFill>
                <a:schemeClr val="bg1"/>
              </a:solid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zh-CN" altLang="en-US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2044502" y="3087949"/>
                <a:ext cx="483165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1.40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末尾的“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0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”不能去掉，如果去掉就变成了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1.369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≈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1.4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，表示精确到十分位。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012104" y="987640"/>
            <a:ext cx="2606267" cy="2043282"/>
            <a:chOff x="6358038" y="1088858"/>
            <a:chExt cx="2606267" cy="2043282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52481" y="1923705"/>
              <a:ext cx="1511824" cy="1208435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6358038" y="1088858"/>
              <a:ext cx="2534262" cy="1122867"/>
              <a:chOff x="6358038" y="800838"/>
              <a:chExt cx="2534262" cy="1122867"/>
            </a:xfrm>
          </p:grpSpPr>
          <p:sp>
            <p:nvSpPr>
              <p:cNvPr id="16" name="云形标注 15"/>
              <p:cNvSpPr/>
              <p:nvPr/>
            </p:nvSpPr>
            <p:spPr>
              <a:xfrm>
                <a:off x="6358038" y="800838"/>
                <a:ext cx="2534262" cy="1122867"/>
              </a:xfrm>
              <a:prstGeom prst="cloudCallout">
                <a:avLst>
                  <a:gd name="adj1" fmla="val 14389"/>
                  <a:gd name="adj2" fmla="val 72680"/>
                </a:avLst>
              </a:prstGeom>
              <a:solidFill>
                <a:schemeClr val="bg1"/>
              </a:solidFill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646059" y="846193"/>
                <a:ext cx="2174236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保留两位小数时，近似数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1.40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末尾的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0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能去掉吗？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703" y="411602"/>
            <a:ext cx="84768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2011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年，我国大中型拖拉机的产量是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402000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台，把它改写成用“万”做单位的数。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51700" y="2175770"/>
            <a:ext cx="84768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2011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年，我国粮食产量是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571210000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吨，把它改写成用“亿”做单位的数，再保留整数。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771" y="1419672"/>
            <a:ext cx="4248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402000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台＝（       ）万台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292050" y="987642"/>
            <a:ext cx="3456240" cy="1237805"/>
            <a:chOff x="5292050" y="987640"/>
            <a:chExt cx="3456240" cy="1237805"/>
          </a:xfrm>
        </p:grpSpPr>
        <p:sp>
          <p:nvSpPr>
            <p:cNvPr id="4" name="云形标注 3"/>
            <p:cNvSpPr/>
            <p:nvPr/>
          </p:nvSpPr>
          <p:spPr>
            <a:xfrm>
              <a:off x="5292050" y="987640"/>
              <a:ext cx="3456240" cy="1237805"/>
            </a:xfrm>
            <a:prstGeom prst="cloudCallout">
              <a:avLst>
                <a:gd name="adj1" fmla="val -78703"/>
                <a:gd name="adj2" fmla="val 14498"/>
              </a:avLst>
            </a:prstGeom>
            <a:solidFill>
              <a:schemeClr val="bg1">
                <a:alpha val="30000"/>
              </a:schemeClr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endParaRPr lang="zh-CN" altLang="en-US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508065" y="1144385"/>
              <a:ext cx="30764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改写成用“万”做单位，需要在万位的右下角点上小数点，并在末尾加“万”字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275910" y="1419672"/>
            <a:ext cx="864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40.2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218611" y="3111835"/>
            <a:ext cx="4645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571210000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吨＝（       ）亿吨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076035" y="3350087"/>
            <a:ext cx="3460096" cy="1237805"/>
            <a:chOff x="5504209" y="3242032"/>
            <a:chExt cx="3460096" cy="1237805"/>
          </a:xfrm>
        </p:grpSpPr>
        <p:sp>
          <p:nvSpPr>
            <p:cNvPr id="41" name="云形标注 40"/>
            <p:cNvSpPr/>
            <p:nvPr/>
          </p:nvSpPr>
          <p:spPr>
            <a:xfrm>
              <a:off x="5504209" y="3242032"/>
              <a:ext cx="3460096" cy="1237805"/>
            </a:xfrm>
            <a:prstGeom prst="cloudCallout">
              <a:avLst>
                <a:gd name="adj1" fmla="val -62286"/>
                <a:gd name="adj2" fmla="val -46293"/>
              </a:avLst>
            </a:prstGeom>
            <a:solidFill>
              <a:schemeClr val="bg1">
                <a:alpha val="30000"/>
              </a:schemeClr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endParaRPr lang="zh-CN" altLang="en-US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724080" y="3392646"/>
              <a:ext cx="300443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改写成用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“亿”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做单位，需要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在亿位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的右下角点上小数点，并在末尾加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“亿”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字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3635935" y="3111835"/>
            <a:ext cx="1152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5.7121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4534" y="3730245"/>
            <a:ext cx="3357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5.7121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亿吨≈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亿吨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43882"/>
            <a:ext cx="1105042" cy="398423"/>
            <a:chOff x="7643422" y="4653532"/>
            <a:chExt cx="1105042" cy="398423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5353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0" grpId="0"/>
      <p:bldP spid="10" grpId="0"/>
    </p:bldLst>
  </p:timing>
</p:sld>
</file>

<file path=ppt/tags/tag1.xml><?xml version="1.0" encoding="utf-8"?>
<p:tagLst xmlns:p="http://schemas.openxmlformats.org/presentationml/2006/main">
  <p:tag name="KSO_WPP_MARK_KEY" val="a6cdba11-0ca0-44ab-b9a2-51db03262d5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1612</Words>
  <Application>WPS 演示</Application>
  <PresentationFormat>全屏显示(16:9)</PresentationFormat>
  <Paragraphs>232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微软雅黑</vt:lpstr>
      <vt:lpstr>黑体</vt:lpstr>
      <vt:lpstr>Calibri</vt:lpstr>
      <vt:lpstr>Calibri</vt:lpstr>
      <vt:lpstr>华文楷体</vt:lpstr>
      <vt:lpstr>楷体</vt:lpstr>
      <vt:lpstr>幼圆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142</cp:revision>
  <dcterms:created xsi:type="dcterms:W3CDTF">2017-03-17T02:28:00Z</dcterms:created>
  <dcterms:modified xsi:type="dcterms:W3CDTF">2023-02-07T03:56:23Z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8BCFD44FF63A4B788DE78AB5C567C4BE</vt:lpwstr>
  </property>
</Properties>
</file>