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80" r:id="rId6"/>
    <p:sldId id="258" r:id="rId7"/>
    <p:sldId id="278" r:id="rId8"/>
    <p:sldId id="266" r:id="rId9"/>
    <p:sldId id="271" r:id="rId10"/>
    <p:sldId id="273" r:id="rId11"/>
    <p:sldId id="274" r:id="rId12"/>
    <p:sldId id="272" r:id="rId13"/>
    <p:sldId id="267" r:id="rId14"/>
    <p:sldId id="281" r:id="rId15"/>
    <p:sldId id="268" r:id="rId16"/>
    <p:sldId id="269" r:id="rId17"/>
    <p:sldId id="270" r:id="rId18"/>
    <p:sldId id="279" r:id="rId19"/>
    <p:sldId id="276" r:id="rId20"/>
    <p:sldId id="275" r:id="rId21"/>
    <p:sldId id="282" r:id="rId22"/>
    <p:sldId id="277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432"/>
      </p:cViewPr>
      <p:guideLst>
        <p:guide orient="horz" pos="2160"/>
        <p:guide pos="384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7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10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12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13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14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15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16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17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18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19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20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8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9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845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845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845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845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845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845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845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845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845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.xml"/><Relationship Id="rId16" Type="http://schemas.openxmlformats.org/officeDocument/2006/relationships/tags" Target="../tags/tag5.xml"/><Relationship Id="rId15" Type="http://schemas.openxmlformats.org/officeDocument/2006/relationships/tags" Target="../tags/tag4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013" y="608013"/>
            <a:ext cx="10969625" cy="706437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13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en-US" altLang="zh-CN"/>
              <a:t>2021/7/1 Thursday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845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85" y="10160"/>
            <a:ext cx="12185650" cy="6836410"/>
          </a:xfrm>
          <a:prstGeom prst="rect">
            <a:avLst/>
          </a:prstGeom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1527810" y="2279650"/>
            <a:ext cx="9144000" cy="1473835"/>
          </a:xfrm>
        </p:spPr>
        <p:txBody>
          <a:bodyPr/>
          <a:lstStyle/>
          <a:p>
            <a:r>
              <a:rPr lang="zh-CN" altLang="en-US" sz="9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平行四边形</a:t>
            </a:r>
            <a:endParaRPr lang="zh-CN" altLang="en-US" sz="9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内容占位符 23" descr="4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41910" y="1905"/>
            <a:ext cx="12164695" cy="6818630"/>
          </a:xfrm>
          <a:prstGeom prst="rect">
            <a:avLst/>
          </a:prstGeom>
        </p:spPr>
      </p:pic>
      <p:sp>
        <p:nvSpPr>
          <p:cNvPr id="25" name="标题 5"/>
          <p:cNvSpPr>
            <a:spLocks noGrp="1"/>
          </p:cNvSpPr>
          <p:nvPr/>
        </p:nvSpPr>
        <p:spPr>
          <a:xfrm>
            <a:off x="847725" y="4699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/>
              <a:t>课堂探索（平行四边形的特征）</a:t>
            </a:r>
            <a:endParaRPr lang="zh-CN" altLang="en-US" sz="3600"/>
          </a:p>
        </p:txBody>
      </p:sp>
      <p:sp>
        <p:nvSpPr>
          <p:cNvPr id="26" name="Arc 27"/>
          <p:cNvSpPr/>
          <p:nvPr/>
        </p:nvSpPr>
        <p:spPr>
          <a:xfrm rot="-10400735">
            <a:off x="7900988" y="2598738"/>
            <a:ext cx="142875" cy="144462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0" y="0"/>
              </a:cxn>
              <a:cxn ang="0">
                <a:pos x="6251172" y="6461799"/>
              </a:cxn>
              <a:cxn ang="0">
                <a:pos x="0" y="6461799"/>
              </a:cxn>
            </a:cxnLst>
            <a:rect l="txL" t="txT" r="txR" b="tx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9050" cap="flat" cmpd="sng">
            <a:solidFill>
              <a:srgbClr val="00B05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Arc 25"/>
          <p:cNvSpPr/>
          <p:nvPr/>
        </p:nvSpPr>
        <p:spPr>
          <a:xfrm flipV="1">
            <a:off x="5235575" y="2598738"/>
            <a:ext cx="215900" cy="98425"/>
          </a:xfrm>
          <a:custGeom>
            <a:avLst/>
            <a:gdLst>
              <a:gd name="txL" fmla="*/ 0 w 21600"/>
              <a:gd name="txT" fmla="*/ 0 h 29283"/>
              <a:gd name="txR" fmla="*/ 21600 w 21600"/>
              <a:gd name="txB" fmla="*/ 29283 h 29283"/>
            </a:gdLst>
            <a:ahLst/>
            <a:cxnLst>
              <a:cxn ang="0">
                <a:pos x="1148438" y="0"/>
              </a:cxn>
              <a:cxn ang="0">
                <a:pos x="20147028" y="1111951"/>
              </a:cxn>
              <a:cxn ang="0">
                <a:pos x="0" y="819029"/>
              </a:cxn>
            </a:cxnLst>
            <a:rect l="txL" t="txT" r="txR" b="txB"/>
            <a:pathLst>
              <a:path w="21600" h="29283" fill="none">
                <a:moveTo>
                  <a:pt x="1150" y="-1"/>
                </a:moveTo>
                <a:cubicBezTo>
                  <a:pt x="12616" y="610"/>
                  <a:pt x="21600" y="10086"/>
                  <a:pt x="21600" y="21569"/>
                </a:cubicBezTo>
                <a:cubicBezTo>
                  <a:pt x="21600" y="24205"/>
                  <a:pt x="21117" y="26820"/>
                  <a:pt x="20175" y="29283"/>
                </a:cubicBezTo>
              </a:path>
              <a:path w="21600" h="29283" stroke="0">
                <a:moveTo>
                  <a:pt x="1150" y="-1"/>
                </a:moveTo>
                <a:cubicBezTo>
                  <a:pt x="12616" y="610"/>
                  <a:pt x="21600" y="10086"/>
                  <a:pt x="21600" y="21569"/>
                </a:cubicBezTo>
                <a:cubicBezTo>
                  <a:pt x="21600" y="24205"/>
                  <a:pt x="21117" y="26820"/>
                  <a:pt x="20175" y="29283"/>
                </a:cubicBezTo>
                <a:lnTo>
                  <a:pt x="0" y="21569"/>
                </a:lnTo>
                <a:lnTo>
                  <a:pt x="1150" y="-1"/>
                </a:lnTo>
                <a:close/>
              </a:path>
            </a:pathLst>
          </a:custGeom>
          <a:noFill/>
          <a:ln w="19050" cap="flat" cmpd="sng">
            <a:solidFill>
              <a:srgbClr val="FF006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Arc 24"/>
          <p:cNvSpPr/>
          <p:nvPr/>
        </p:nvSpPr>
        <p:spPr>
          <a:xfrm>
            <a:off x="4516438" y="3822700"/>
            <a:ext cx="142875" cy="2159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0" y="0"/>
              </a:cxn>
              <a:cxn ang="0">
                <a:pos x="6251172" y="21570009"/>
              </a:cxn>
              <a:cxn ang="0">
                <a:pos x="0" y="21570009"/>
              </a:cxn>
            </a:cxnLst>
            <a:rect l="txL" t="txT" r="txR" b="tx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9050" cap="flat" cmpd="sng">
            <a:solidFill>
              <a:srgbClr val="00B05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Arc 26"/>
          <p:cNvSpPr/>
          <p:nvPr/>
        </p:nvSpPr>
        <p:spPr>
          <a:xfrm rot="-9961075" flipV="1">
            <a:off x="7094538" y="3903663"/>
            <a:ext cx="144462" cy="144462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0" y="0"/>
              </a:cxn>
              <a:cxn ang="0">
                <a:pos x="6461799" y="6461799"/>
              </a:cxn>
              <a:cxn ang="0">
                <a:pos x="0" y="6461799"/>
              </a:cxn>
            </a:cxnLst>
            <a:rect l="txL" t="txT" r="txR" b="tx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9050" cap="flat" cmpd="sng">
            <a:solidFill>
              <a:srgbClr val="FF006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AutoShape 4"/>
          <p:cNvSpPr/>
          <p:nvPr/>
        </p:nvSpPr>
        <p:spPr>
          <a:xfrm>
            <a:off x="4371975" y="2598738"/>
            <a:ext cx="3744913" cy="1439862"/>
          </a:xfrm>
          <a:prstGeom prst="parallelogram">
            <a:avLst>
              <a:gd name="adj" fmla="val 65022"/>
            </a:avLst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" name="Picture 12" descr="量角器0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9238" y="2463800"/>
            <a:ext cx="3167062" cy="17272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2" name="Text Box 13"/>
          <p:cNvSpPr txBox="1"/>
          <p:nvPr/>
        </p:nvSpPr>
        <p:spPr>
          <a:xfrm>
            <a:off x="4587875" y="3538538"/>
            <a:ext cx="804863" cy="46196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56°</a:t>
            </a:r>
            <a:endParaRPr lang="zh-CN" altLang="en-US" sz="240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Text Box 14"/>
          <p:cNvSpPr txBox="1"/>
          <p:nvPr/>
        </p:nvSpPr>
        <p:spPr>
          <a:xfrm>
            <a:off x="4838700" y="3030538"/>
            <a:ext cx="962025" cy="46196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4.7cm</a:t>
            </a:r>
            <a:endParaRPr lang="en-US" altLang="zh-CN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Text Box 15"/>
          <p:cNvSpPr txBox="1"/>
          <p:nvPr/>
        </p:nvSpPr>
        <p:spPr>
          <a:xfrm>
            <a:off x="7646988" y="3030538"/>
            <a:ext cx="962025" cy="46196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4.7cm</a:t>
            </a:r>
            <a:endParaRPr lang="en-US" altLang="zh-CN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Text Box 16"/>
          <p:cNvSpPr txBox="1"/>
          <p:nvPr/>
        </p:nvSpPr>
        <p:spPr>
          <a:xfrm>
            <a:off x="5969000" y="3638550"/>
            <a:ext cx="650875" cy="4619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6cm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Text Box 17"/>
          <p:cNvSpPr txBox="1"/>
          <p:nvPr/>
        </p:nvSpPr>
        <p:spPr>
          <a:xfrm>
            <a:off x="6000750" y="2181225"/>
            <a:ext cx="650875" cy="4619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6cm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7" name="Picture 18" descr="量角器0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4825" y="2460625"/>
            <a:ext cx="3167063" cy="17272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8" name="Picture 19" descr="量角器05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9388" y="2447925"/>
            <a:ext cx="3167062" cy="17272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9" name="Picture 20" descr="量角器05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9038" y="2443163"/>
            <a:ext cx="3167062" cy="17272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40" name="Text Box 21"/>
          <p:cNvSpPr txBox="1"/>
          <p:nvPr/>
        </p:nvSpPr>
        <p:spPr>
          <a:xfrm>
            <a:off x="5202238" y="2633663"/>
            <a:ext cx="960437" cy="46196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</a:rPr>
              <a:t>124°</a:t>
            </a:r>
            <a:endParaRPr lang="zh-CN" altLang="en-US" sz="2400">
              <a:solidFill>
                <a:srgbClr val="FF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" name="Text Box 22"/>
          <p:cNvSpPr txBox="1"/>
          <p:nvPr/>
        </p:nvSpPr>
        <p:spPr>
          <a:xfrm>
            <a:off x="6459538" y="3497263"/>
            <a:ext cx="960437" cy="46196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</a:rPr>
              <a:t>124°</a:t>
            </a:r>
            <a:endParaRPr lang="zh-CN" altLang="en-US" sz="2400">
              <a:solidFill>
                <a:srgbClr val="FF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2" name="Text Box 23"/>
          <p:cNvSpPr txBox="1"/>
          <p:nvPr/>
        </p:nvSpPr>
        <p:spPr>
          <a:xfrm>
            <a:off x="7180263" y="2598738"/>
            <a:ext cx="804862" cy="46196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56°</a:t>
            </a:r>
            <a:endParaRPr lang="zh-CN" altLang="en-US" sz="240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内容占位符 7"/>
          <p:cNvSpPr/>
          <p:nvPr/>
        </p:nvSpPr>
        <p:spPr>
          <a:xfrm>
            <a:off x="5258435" y="4796790"/>
            <a:ext cx="1711960" cy="7385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对角相等。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40" grpId="0" build="allAtOnce"/>
      <p:bldP spid="41" grpId="0"/>
      <p:bldP spid="41" grpId="1"/>
      <p:bldP spid="42" grpId="0"/>
      <p:bldP spid="4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8415" y="-15240"/>
            <a:ext cx="12230100" cy="6716395"/>
          </a:xfrm>
          <a:prstGeom prst="rect">
            <a:avLst/>
          </a:prstGeom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847725" y="469900"/>
            <a:ext cx="10515600" cy="1325563"/>
          </a:xfrm>
        </p:spPr>
        <p:txBody>
          <a:bodyPr/>
          <a:lstStyle/>
          <a:p>
            <a:r>
              <a:rPr lang="zh-CN" altLang="en-US" sz="3600" dirty="0">
                <a:sym typeface="+mn-ea"/>
              </a:rPr>
              <a:t>课堂探索（平行四边形的特征）</a:t>
            </a:r>
            <a:endParaRPr lang="zh-CN" altLang="en-US" sz="3600" dirty="0"/>
          </a:p>
        </p:txBody>
      </p:sp>
      <p:sp>
        <p:nvSpPr>
          <p:cNvPr id="11" name="内容占位符 10"/>
          <p:cNvSpPr>
            <a:spLocks noGrp="1"/>
          </p:cNvSpPr>
          <p:nvPr>
            <p:ph idx="1"/>
          </p:nvPr>
        </p:nvSpPr>
        <p:spPr>
          <a:xfrm>
            <a:off x="838200" y="1870710"/>
            <a:ext cx="10515600" cy="316992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1</a:t>
            </a:r>
            <a:r>
              <a:rPr lang="zh-CN" altLang="en-US" dirty="0"/>
              <a:t>、它有几条边？</a:t>
            </a:r>
            <a:endParaRPr lang="zh-CN" altLang="en-US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2</a:t>
            </a:r>
            <a:r>
              <a:rPr lang="zh-CN" altLang="en-US" dirty="0"/>
              <a:t>、它有几个角？是什么样的角？</a:t>
            </a:r>
            <a:endParaRPr lang="zh-CN" altLang="en-US" dirty="0"/>
          </a:p>
          <a:p>
            <a:pPr marL="0" indent="0">
              <a:lnSpc>
                <a:spcPct val="150000"/>
              </a:lnSpc>
              <a:buNone/>
            </a:pPr>
            <a:endParaRPr lang="zh-CN" altLang="en-US" dirty="0"/>
          </a:p>
        </p:txBody>
      </p:sp>
      <p:sp>
        <p:nvSpPr>
          <p:cNvPr id="12" name="内容占位符 7"/>
          <p:cNvSpPr/>
          <p:nvPr/>
        </p:nvSpPr>
        <p:spPr>
          <a:xfrm>
            <a:off x="838200" y="3985260"/>
            <a:ext cx="10515600" cy="13950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FF0000"/>
                </a:solidFill>
              </a:rPr>
              <a:t>1</a:t>
            </a:r>
            <a:r>
              <a:rPr lang="zh-CN" altLang="en-US" dirty="0">
                <a:solidFill>
                  <a:srgbClr val="FF0000"/>
                </a:solidFill>
              </a:rPr>
              <a:t>、有</a:t>
            </a:r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zh-CN" altLang="en-US" dirty="0">
                <a:solidFill>
                  <a:srgbClr val="FF0000"/>
                </a:solidFill>
              </a:rPr>
              <a:t>条边。对边分别平行，且相等。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、有</a:t>
            </a:r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zh-CN" altLang="en-US" dirty="0">
                <a:solidFill>
                  <a:srgbClr val="FF0000"/>
                </a:solidFill>
              </a:rPr>
              <a:t>个角，两个锐角，两个钝角。（都不是直角。）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123" name="AutoShape 4"/>
          <p:cNvSpPr/>
          <p:nvPr/>
        </p:nvSpPr>
        <p:spPr>
          <a:xfrm>
            <a:off x="6158865" y="1973580"/>
            <a:ext cx="5347335" cy="1987550"/>
          </a:xfrm>
          <a:prstGeom prst="parallelogram">
            <a:avLst>
              <a:gd name="adj" fmla="val 65022"/>
            </a:avLst>
          </a:prstGeom>
          <a:solidFill>
            <a:schemeClr val="accent5">
              <a:lumMod val="20000"/>
              <a:lumOff val="80000"/>
            </a:schemeClr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448550" y="1983105"/>
            <a:ext cx="4057650" cy="9525"/>
          </a:xfrm>
          <a:prstGeom prst="line">
            <a:avLst/>
          </a:prstGeom>
          <a:ln w="63500" cmpd="sng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181725" y="1954530"/>
            <a:ext cx="1276350" cy="2000250"/>
          </a:xfrm>
          <a:prstGeom prst="line">
            <a:avLst/>
          </a:prstGeom>
          <a:ln w="476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875030" y="5347335"/>
            <a:ext cx="1057084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00206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两组对边分别平行的四边形，就是平行四边形。</a:t>
            </a:r>
            <a:endParaRPr lang="zh-CN" altLang="en-US" sz="3600" dirty="0">
              <a:solidFill>
                <a:srgbClr val="002060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4687 0.28963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" y="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2974 0.000463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8415" y="-15240"/>
            <a:ext cx="12230100" cy="6716395"/>
          </a:xfrm>
          <a:prstGeom prst="rect">
            <a:avLst/>
          </a:prstGeom>
        </p:spPr>
      </p:pic>
      <p:sp>
        <p:nvSpPr>
          <p:cNvPr id="5" name="标题 9"/>
          <p:cNvSpPr txBox="1"/>
          <p:nvPr/>
        </p:nvSpPr>
        <p:spPr>
          <a:xfrm>
            <a:off x="847725" y="4699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/>
              <a:t>小组合作学习（一）</a:t>
            </a:r>
            <a:endParaRPr lang="zh-CN" altLang="en-US" sz="3600"/>
          </a:p>
        </p:txBody>
      </p:sp>
      <p:sp>
        <p:nvSpPr>
          <p:cNvPr id="6" name="内容占位符 10"/>
          <p:cNvSpPr txBox="1"/>
          <p:nvPr/>
        </p:nvSpPr>
        <p:spPr>
          <a:xfrm>
            <a:off x="852714" y="1377234"/>
            <a:ext cx="10515600" cy="3169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        下面请同学们以小组为单位，借助你们桌上的直尺、三角板、量角器比一比、量一量，验证刚才得出的平行四边形的特征。</a:t>
            </a:r>
            <a:endParaRPr lang="zh-CN" altLang="en-US"/>
          </a:p>
        </p:txBody>
      </p:sp>
      <p:sp>
        <p:nvSpPr>
          <p:cNvPr id="7" name="AutoShape 4"/>
          <p:cNvSpPr/>
          <p:nvPr/>
        </p:nvSpPr>
        <p:spPr>
          <a:xfrm>
            <a:off x="702587" y="3146860"/>
            <a:ext cx="5045711" cy="1987550"/>
          </a:xfrm>
          <a:prstGeom prst="parallelogram">
            <a:avLst>
              <a:gd name="adj" fmla="val 65022"/>
            </a:avLst>
          </a:prstGeom>
          <a:solidFill>
            <a:schemeClr val="accent5">
              <a:lumMod val="20000"/>
              <a:lumOff val="80000"/>
            </a:schemeClr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05534" y="3208932"/>
            <a:ext cx="510909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谁来跟大家说说你们验证、探索的结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果（边、角）。</a:t>
            </a:r>
            <a:endParaRPr lang="zh-CN" altLang="en-US" sz="2400">
              <a:solidFill>
                <a:srgbClr val="FF0000"/>
              </a:solidFill>
            </a:endParaRPr>
          </a:p>
          <a:p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内容占位符 4" descr="4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-14605" y="-12700"/>
            <a:ext cx="12193270" cy="6874510"/>
          </a:xfrm>
          <a:prstGeom prst="rect">
            <a:avLst/>
          </a:prstGeom>
        </p:spPr>
      </p:pic>
      <p:sp>
        <p:nvSpPr>
          <p:cNvPr id="4" name="标题 9"/>
          <p:cNvSpPr>
            <a:spLocks noGrp="1"/>
          </p:cNvSpPr>
          <p:nvPr/>
        </p:nvSpPr>
        <p:spPr>
          <a:xfrm>
            <a:off x="1063625" y="711200"/>
            <a:ext cx="10515600" cy="1706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>
                <a:sym typeface="+mn-ea"/>
              </a:rPr>
              <a:t>小组合作学习（二）：</a:t>
            </a:r>
            <a:endParaRPr lang="zh-CN" altLang="en-US" sz="3600">
              <a:sym typeface="+mn-ea"/>
            </a:endParaRPr>
          </a:p>
          <a:p>
            <a:r>
              <a:rPr lang="zh-CN" altLang="en-US" sz="3600">
                <a:sym typeface="+mn-ea"/>
              </a:rPr>
              <a:t>    请用刚才演示的方法判断下面哪些是平行四边形并说明理由。</a:t>
            </a:r>
            <a:endParaRPr lang="en-US" altLang="zh-CN" sz="2800">
              <a:sym typeface="+mn-ea"/>
            </a:endParaRPr>
          </a:p>
        </p:txBody>
      </p:sp>
      <p:pic>
        <p:nvPicPr>
          <p:cNvPr id="5" name="图片 4" descr="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90600" y="3125470"/>
            <a:ext cx="10058400" cy="1242060"/>
          </a:xfrm>
          <a:prstGeom prst="rect">
            <a:avLst/>
          </a:prstGeom>
        </p:spPr>
      </p:pic>
      <p:sp>
        <p:nvSpPr>
          <p:cNvPr id="12" name="内容占位符 7"/>
          <p:cNvSpPr/>
          <p:nvPr/>
        </p:nvSpPr>
        <p:spPr>
          <a:xfrm>
            <a:off x="852805" y="4457065"/>
            <a:ext cx="1892935" cy="747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（          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内容占位符 7"/>
          <p:cNvSpPr/>
          <p:nvPr/>
        </p:nvSpPr>
        <p:spPr>
          <a:xfrm>
            <a:off x="3608705" y="4457065"/>
            <a:ext cx="1892935" cy="747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（          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内容占位符 7"/>
          <p:cNvSpPr/>
          <p:nvPr/>
        </p:nvSpPr>
        <p:spPr>
          <a:xfrm>
            <a:off x="6237605" y="4457065"/>
            <a:ext cx="1892935" cy="747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（          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内容占位符 7"/>
          <p:cNvSpPr/>
          <p:nvPr/>
        </p:nvSpPr>
        <p:spPr>
          <a:xfrm>
            <a:off x="8663305" y="4457065"/>
            <a:ext cx="1892935" cy="747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（          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内容占位符 4" descr="4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22225" y="16510"/>
            <a:ext cx="12180570" cy="6894195"/>
          </a:xfrm>
          <a:prstGeom prst="rect">
            <a:avLst/>
          </a:prstGeom>
        </p:spPr>
      </p:pic>
      <p:sp>
        <p:nvSpPr>
          <p:cNvPr id="25" name="标题 5"/>
          <p:cNvSpPr>
            <a:spLocks noGrp="1"/>
          </p:cNvSpPr>
          <p:nvPr/>
        </p:nvSpPr>
        <p:spPr>
          <a:xfrm>
            <a:off x="847725" y="4699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/>
              <a:t>想一想：</a:t>
            </a:r>
            <a:endParaRPr lang="zh-CN" altLang="en-US" sz="3600"/>
          </a:p>
        </p:txBody>
      </p:sp>
      <p:sp>
        <p:nvSpPr>
          <p:cNvPr id="11" name="内容占位符 10"/>
          <p:cNvSpPr/>
          <p:nvPr/>
        </p:nvSpPr>
        <p:spPr>
          <a:xfrm>
            <a:off x="2527300" y="1407160"/>
            <a:ext cx="7645400" cy="3169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长方形和正方形是平行四边形吗？</a:t>
            </a:r>
            <a:endParaRPr lang="zh-CN"/>
          </a:p>
        </p:txBody>
      </p:sp>
      <p:sp>
        <p:nvSpPr>
          <p:cNvPr id="4" name="矩形 3"/>
          <p:cNvSpPr/>
          <p:nvPr/>
        </p:nvSpPr>
        <p:spPr>
          <a:xfrm>
            <a:off x="2767330" y="2927985"/>
            <a:ext cx="2880000" cy="180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45630" y="2940685"/>
            <a:ext cx="1800000" cy="180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2760345" y="2904490"/>
            <a:ext cx="0" cy="1824990"/>
          </a:xfrm>
          <a:prstGeom prst="line">
            <a:avLst/>
          </a:prstGeom>
          <a:ln w="539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740660" y="2943225"/>
            <a:ext cx="2915285" cy="0"/>
          </a:xfrm>
          <a:prstGeom prst="line">
            <a:avLst/>
          </a:prstGeom>
          <a:ln w="603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950075" y="2914650"/>
            <a:ext cx="0" cy="1814830"/>
          </a:xfrm>
          <a:prstGeom prst="line">
            <a:avLst/>
          </a:prstGeom>
          <a:ln w="539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930390" y="2943225"/>
            <a:ext cx="1814830" cy="0"/>
          </a:xfrm>
          <a:prstGeom prst="line">
            <a:avLst/>
          </a:prstGeom>
          <a:ln w="603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932180" y="5386705"/>
            <a:ext cx="10570845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00206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两组对边分别平行的四边形，就是平行四边形。</a:t>
            </a:r>
            <a:endParaRPr lang="zh-CN" altLang="en-US" sz="4000">
              <a:solidFill>
                <a:srgbClr val="002060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37552 0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9074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8073 0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64722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4" descr="4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-6350" y="16510"/>
            <a:ext cx="12180570" cy="6894195"/>
          </a:xfrm>
          <a:prstGeom prst="rect">
            <a:avLst/>
          </a:prstGeom>
        </p:spPr>
      </p:pic>
      <p:sp>
        <p:nvSpPr>
          <p:cNvPr id="25" name="标题 5"/>
          <p:cNvSpPr>
            <a:spLocks noGrp="1"/>
          </p:cNvSpPr>
          <p:nvPr/>
        </p:nvSpPr>
        <p:spPr>
          <a:xfrm>
            <a:off x="847725" y="4699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/>
              <a:t>说一说：</a:t>
            </a:r>
            <a:endParaRPr lang="zh-CN" altLang="en-US" sz="3600"/>
          </a:p>
        </p:txBody>
      </p:sp>
      <p:sp>
        <p:nvSpPr>
          <p:cNvPr id="11" name="内容占位符 10"/>
          <p:cNvSpPr/>
          <p:nvPr/>
        </p:nvSpPr>
        <p:spPr>
          <a:xfrm>
            <a:off x="2527300" y="1197610"/>
            <a:ext cx="7645400" cy="3169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长方形、正方形、平行四边形的关系？</a:t>
            </a:r>
            <a:endParaRPr lang="zh-CN"/>
          </a:p>
        </p:txBody>
      </p:sp>
      <p:sp>
        <p:nvSpPr>
          <p:cNvPr id="22534" name="Oval 6"/>
          <p:cNvSpPr>
            <a:spLocks noChangeArrowheads="1"/>
          </p:cNvSpPr>
          <p:nvPr/>
        </p:nvSpPr>
        <p:spPr bwMode="auto">
          <a:xfrm>
            <a:off x="2473008" y="3566160"/>
            <a:ext cx="4578350" cy="22860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25400">
            <a:solidFill>
              <a:schemeClr val="accent5">
                <a:lumMod val="50000"/>
              </a:schemeClr>
            </a:solidFill>
            <a:round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7" name="Text Box 9"/>
          <p:cNvSpPr txBox="1"/>
          <p:nvPr/>
        </p:nvSpPr>
        <p:spPr>
          <a:xfrm>
            <a:off x="3870008" y="3743960"/>
            <a:ext cx="1731962" cy="4619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平行四边形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1269" name="Rectangle 13"/>
          <p:cNvSpPr/>
          <p:nvPr/>
        </p:nvSpPr>
        <p:spPr>
          <a:xfrm>
            <a:off x="5173980" y="2329498"/>
            <a:ext cx="1771650" cy="935037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Rectangle 14"/>
          <p:cNvSpPr/>
          <p:nvPr/>
        </p:nvSpPr>
        <p:spPr>
          <a:xfrm>
            <a:off x="2568575" y="2185035"/>
            <a:ext cx="1225550" cy="122555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AutoShape 15"/>
          <p:cNvSpPr/>
          <p:nvPr/>
        </p:nvSpPr>
        <p:spPr>
          <a:xfrm>
            <a:off x="8113395" y="2329498"/>
            <a:ext cx="2235200" cy="914400"/>
          </a:xfrm>
          <a:prstGeom prst="parallelogram">
            <a:avLst>
              <a:gd name="adj" fmla="val 61111"/>
            </a:avLst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Oval 5"/>
          <p:cNvSpPr>
            <a:spLocks noChangeArrowheads="1"/>
          </p:cNvSpPr>
          <p:nvPr/>
        </p:nvSpPr>
        <p:spPr bwMode="auto">
          <a:xfrm>
            <a:off x="3350895" y="4456748"/>
            <a:ext cx="2736850" cy="12954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25400">
            <a:solidFill>
              <a:schemeClr val="accent5">
                <a:lumMod val="50000"/>
              </a:schemeClr>
            </a:solidFill>
            <a:round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6" name="Text Box 8"/>
          <p:cNvSpPr txBox="1"/>
          <p:nvPr/>
        </p:nvSpPr>
        <p:spPr>
          <a:xfrm>
            <a:off x="4143058" y="4517073"/>
            <a:ext cx="1112837" cy="46196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长方形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8" name="组合 12"/>
          <p:cNvGrpSpPr/>
          <p:nvPr/>
        </p:nvGrpSpPr>
        <p:grpSpPr>
          <a:xfrm>
            <a:off x="4012883" y="5017153"/>
            <a:ext cx="1368425" cy="647700"/>
            <a:chOff x="3910013" y="5165743"/>
            <a:chExt cx="1368425" cy="647700"/>
          </a:xfrm>
          <a:solidFill>
            <a:schemeClr val="accent5">
              <a:lumMod val="75000"/>
            </a:schemeClr>
          </a:solidFill>
        </p:grpSpPr>
        <p:sp>
          <p:nvSpPr>
            <p:cNvPr id="22532" name="Oval 4"/>
            <p:cNvSpPr>
              <a:spLocks noChangeArrowheads="1"/>
            </p:cNvSpPr>
            <p:nvPr/>
          </p:nvSpPr>
          <p:spPr bwMode="auto">
            <a:xfrm>
              <a:off x="3910013" y="5165743"/>
              <a:ext cx="1368425" cy="647700"/>
            </a:xfrm>
            <a:prstGeom prst="ellipse">
              <a:avLst/>
            </a:prstGeom>
            <a:grpFill/>
            <a:ln w="25400">
              <a:solidFill>
                <a:schemeClr val="accent5">
                  <a:lumMod val="50000"/>
                </a:schemeClr>
              </a:solidFill>
              <a:round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35" name="Text Box 7"/>
            <p:cNvSpPr txBox="1">
              <a:spLocks noChangeArrowheads="1"/>
            </p:cNvSpPr>
            <p:nvPr/>
          </p:nvSpPr>
          <p:spPr bwMode="auto">
            <a:xfrm>
              <a:off x="4040188" y="5241943"/>
              <a:ext cx="111280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charset="-122"/>
                  <a:cs typeface="+mn-cs"/>
                </a:rPr>
                <a:t>正方形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03465" y="3599180"/>
            <a:ext cx="3861435" cy="2103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>
                <a:solidFill>
                  <a:srgbClr val="FF0000"/>
                </a:solidFill>
              </a:rPr>
              <a:t>长方形、正方形都是平行四边形，只是它们比较特殊，所以有了自己的名字。</a:t>
            </a:r>
            <a:endParaRPr lang="zh-CN" altLang="en-US" sz="2200">
              <a:solidFill>
                <a:srgbClr val="FF0000"/>
              </a:solidFill>
            </a:endParaRPr>
          </a:p>
          <a:p>
            <a:r>
              <a:rPr lang="zh-CN" altLang="en-US" sz="2200">
                <a:solidFill>
                  <a:srgbClr val="FF0000"/>
                </a:solidFill>
              </a:rPr>
              <a:t>（正方形：四条边相等四个内角相等。长方形：两组对边相等，四个内角相等。）</a:t>
            </a:r>
            <a:endParaRPr lang="zh-CN" altLang="en-US" sz="22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nimBg="1"/>
      <p:bldP spid="22537" grpId="0"/>
      <p:bldP spid="22533" grpId="0" animBg="1"/>
      <p:bldP spid="22536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内容占位符 4" descr="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4605" y="-12700"/>
            <a:ext cx="12193270" cy="6874510"/>
          </a:xfrm>
          <a:prstGeom prst="rect">
            <a:avLst/>
          </a:prstGeom>
        </p:spPr>
      </p:pic>
      <p:sp>
        <p:nvSpPr>
          <p:cNvPr id="4" name="标题 9"/>
          <p:cNvSpPr>
            <a:spLocks noGrp="1"/>
          </p:cNvSpPr>
          <p:nvPr/>
        </p:nvSpPr>
        <p:spPr>
          <a:xfrm>
            <a:off x="1063625" y="711200"/>
            <a:ext cx="10515600" cy="1706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>
                <a:sym typeface="+mn-ea"/>
              </a:rPr>
              <a:t>小组合作学习（三）：</a:t>
            </a:r>
            <a:endParaRPr lang="zh-CN" altLang="en-US" sz="3600">
              <a:sym typeface="+mn-ea"/>
            </a:endParaRPr>
          </a:p>
          <a:p>
            <a:r>
              <a:rPr lang="zh-CN" altLang="en-US" sz="3600">
                <a:sym typeface="+mn-ea"/>
              </a:rPr>
              <a:t>     判断下面哪些是平行四边形并说明理由。</a:t>
            </a:r>
            <a:endParaRPr lang="en-US" altLang="zh-CN" sz="2800">
              <a:sym typeface="+mn-ea"/>
            </a:endParaRPr>
          </a:p>
        </p:txBody>
      </p:sp>
      <p:sp>
        <p:nvSpPr>
          <p:cNvPr id="12" name="内容占位符 7"/>
          <p:cNvSpPr/>
          <p:nvPr/>
        </p:nvSpPr>
        <p:spPr>
          <a:xfrm>
            <a:off x="890905" y="4457065"/>
            <a:ext cx="1892935" cy="7473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7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（    是      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内容占位符 7"/>
          <p:cNvSpPr/>
          <p:nvPr/>
        </p:nvSpPr>
        <p:spPr>
          <a:xfrm>
            <a:off x="3837305" y="4457065"/>
            <a:ext cx="1892935" cy="747395"/>
          </a:xfrm>
          <a:prstGeom prst="rect">
            <a:avLst/>
          </a:prstGeom>
        </p:spPr>
        <p:txBody>
          <a:bodyPr vert="horz" lIns="91440" tIns="45720" rIns="91440" bIns="45720" rtlCol="0">
            <a:normAutofit fontScale="87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（   不是     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内容占位符 7"/>
          <p:cNvSpPr/>
          <p:nvPr/>
        </p:nvSpPr>
        <p:spPr>
          <a:xfrm>
            <a:off x="6732905" y="4457065"/>
            <a:ext cx="1892935" cy="7473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7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（     是     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内容占位符 7"/>
          <p:cNvSpPr/>
          <p:nvPr/>
        </p:nvSpPr>
        <p:spPr>
          <a:xfrm>
            <a:off x="9450705" y="4457065"/>
            <a:ext cx="1892935" cy="74739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（    不是      ）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内容占位符 4" descr="7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914400" y="2769235"/>
            <a:ext cx="10515600" cy="14027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4" descr="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6350" y="16510"/>
            <a:ext cx="12180570" cy="6894195"/>
          </a:xfrm>
          <a:prstGeom prst="rect">
            <a:avLst/>
          </a:prstGeom>
        </p:spPr>
      </p:pic>
      <p:sp>
        <p:nvSpPr>
          <p:cNvPr id="25" name="标题 5"/>
          <p:cNvSpPr>
            <a:spLocks noGrp="1"/>
          </p:cNvSpPr>
          <p:nvPr/>
        </p:nvSpPr>
        <p:spPr>
          <a:xfrm>
            <a:off x="847725" y="4699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/>
              <a:t>练一练：</a:t>
            </a:r>
            <a:endParaRPr lang="zh-CN" altLang="en-US" sz="3600"/>
          </a:p>
        </p:txBody>
      </p:sp>
      <p:sp>
        <p:nvSpPr>
          <p:cNvPr id="13315" name="Text Box 4"/>
          <p:cNvSpPr txBox="1"/>
          <p:nvPr/>
        </p:nvSpPr>
        <p:spPr>
          <a:xfrm>
            <a:off x="2502547" y="1538288"/>
            <a:ext cx="5250155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0"/>
              <a:t>在下面的（    ）里填适当的数。</a:t>
            </a:r>
            <a:endParaRPr lang="zh-CN" altLang="en-US" sz="2800" b="0"/>
          </a:p>
        </p:txBody>
      </p:sp>
      <p:sp>
        <p:nvSpPr>
          <p:cNvPr id="13316" name="Rectangle 6"/>
          <p:cNvSpPr/>
          <p:nvPr/>
        </p:nvSpPr>
        <p:spPr>
          <a:xfrm>
            <a:off x="3302000" y="2898775"/>
            <a:ext cx="1800225" cy="86360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24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AutoShape 7"/>
          <p:cNvSpPr/>
          <p:nvPr/>
        </p:nvSpPr>
        <p:spPr>
          <a:xfrm>
            <a:off x="6761163" y="4270375"/>
            <a:ext cx="2339975" cy="720725"/>
          </a:xfrm>
          <a:prstGeom prst="parallelogram">
            <a:avLst>
              <a:gd name="adj" fmla="val 77738"/>
            </a:avLst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24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Text Box 8"/>
          <p:cNvSpPr txBox="1"/>
          <p:nvPr/>
        </p:nvSpPr>
        <p:spPr>
          <a:xfrm>
            <a:off x="3919538" y="2400300"/>
            <a:ext cx="728662" cy="523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2cm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19" name="Text Box 9"/>
          <p:cNvSpPr txBox="1"/>
          <p:nvPr/>
        </p:nvSpPr>
        <p:spPr>
          <a:xfrm>
            <a:off x="2541588" y="3068638"/>
            <a:ext cx="728662" cy="523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1cm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0" name="Text Box 10"/>
          <p:cNvSpPr txBox="1"/>
          <p:nvPr/>
        </p:nvSpPr>
        <p:spPr>
          <a:xfrm>
            <a:off x="3730625" y="3729038"/>
            <a:ext cx="1271588" cy="523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(  )cm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1" name="Text Box 11"/>
          <p:cNvSpPr txBox="1"/>
          <p:nvPr/>
        </p:nvSpPr>
        <p:spPr>
          <a:xfrm>
            <a:off x="5038725" y="3114675"/>
            <a:ext cx="1271588" cy="523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(  )cm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2" name="Text Box 12"/>
          <p:cNvSpPr txBox="1"/>
          <p:nvPr/>
        </p:nvSpPr>
        <p:spPr>
          <a:xfrm>
            <a:off x="7631113" y="3662363"/>
            <a:ext cx="728662" cy="523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2cm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3" name="Text Box 13"/>
          <p:cNvSpPr txBox="1"/>
          <p:nvPr/>
        </p:nvSpPr>
        <p:spPr>
          <a:xfrm>
            <a:off x="6113463" y="4313238"/>
            <a:ext cx="728662" cy="523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1cm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4" name="Text Box 14"/>
          <p:cNvSpPr txBox="1"/>
          <p:nvPr/>
        </p:nvSpPr>
        <p:spPr>
          <a:xfrm>
            <a:off x="7088188" y="5038725"/>
            <a:ext cx="1271587" cy="523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(  )cm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5" name="Text Box 15"/>
          <p:cNvSpPr txBox="1"/>
          <p:nvPr/>
        </p:nvSpPr>
        <p:spPr>
          <a:xfrm>
            <a:off x="8913813" y="4395788"/>
            <a:ext cx="1271587" cy="523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(  )cm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88" name="Text Box 16"/>
          <p:cNvSpPr txBox="1"/>
          <p:nvPr/>
        </p:nvSpPr>
        <p:spPr>
          <a:xfrm>
            <a:off x="3997325" y="3724275"/>
            <a:ext cx="366713" cy="523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zh-CN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89" name="Text Box 17"/>
          <p:cNvSpPr txBox="1"/>
          <p:nvPr/>
        </p:nvSpPr>
        <p:spPr>
          <a:xfrm>
            <a:off x="5294313" y="3114675"/>
            <a:ext cx="365125" cy="523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zh-CN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90" name="Text Box 18"/>
          <p:cNvSpPr txBox="1"/>
          <p:nvPr/>
        </p:nvSpPr>
        <p:spPr>
          <a:xfrm>
            <a:off x="9180513" y="4395788"/>
            <a:ext cx="366712" cy="523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zh-CN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91" name="Text Box 19"/>
          <p:cNvSpPr txBox="1"/>
          <p:nvPr/>
        </p:nvSpPr>
        <p:spPr>
          <a:xfrm>
            <a:off x="7350125" y="5038725"/>
            <a:ext cx="366713" cy="523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zh-CN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8" grpId="0"/>
      <p:bldP spid="28689" grpId="0"/>
      <p:bldP spid="28690" grpId="0"/>
      <p:bldP spid="2869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4" descr="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6350" y="29210"/>
            <a:ext cx="12180570" cy="6894195"/>
          </a:xfrm>
          <a:prstGeom prst="rect">
            <a:avLst/>
          </a:prstGeom>
        </p:spPr>
      </p:pic>
      <p:sp>
        <p:nvSpPr>
          <p:cNvPr id="25" name="标题 5"/>
          <p:cNvSpPr>
            <a:spLocks noGrp="1"/>
          </p:cNvSpPr>
          <p:nvPr/>
        </p:nvSpPr>
        <p:spPr>
          <a:xfrm>
            <a:off x="847725" y="4699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/>
              <a:t>练一练：</a:t>
            </a:r>
            <a:endParaRPr lang="zh-CN" altLang="en-US" sz="3600"/>
          </a:p>
        </p:txBody>
      </p:sp>
      <p:sp>
        <p:nvSpPr>
          <p:cNvPr id="11" name="内容占位符 10"/>
          <p:cNvSpPr/>
          <p:nvPr/>
        </p:nvSpPr>
        <p:spPr>
          <a:xfrm>
            <a:off x="1283335" y="1553210"/>
            <a:ext cx="9956165" cy="3169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平行四边形的周长是</a:t>
            </a:r>
            <a:r>
              <a:rPr lang="en-US" altLang="zh-CN"/>
              <a:t>126CM</a:t>
            </a:r>
            <a:r>
              <a:rPr lang="zh-CN" altLang="en-US"/>
              <a:t>，一边的长为</a:t>
            </a:r>
            <a:r>
              <a:rPr lang="en-US" altLang="zh-CN"/>
              <a:t>16CM</a:t>
            </a:r>
            <a:r>
              <a:rPr lang="zh-CN" altLang="en-US"/>
              <a:t>，另外三边的长分别是</a:t>
            </a:r>
            <a:r>
              <a:rPr lang="en-US" altLang="zh-CN"/>
              <a:t>:                            ,                          ,                        </a:t>
            </a:r>
            <a:r>
              <a:rPr lang="zh-CN" altLang="en-US"/>
              <a:t>。            </a:t>
            </a:r>
            <a:endParaRPr lang="zh-CN" altLang="en-US" u="sng"/>
          </a:p>
        </p:txBody>
      </p:sp>
      <p:cxnSp>
        <p:nvCxnSpPr>
          <p:cNvPr id="4" name="直接连接符 3"/>
          <p:cNvCxnSpPr/>
          <p:nvPr/>
        </p:nvCxnSpPr>
        <p:spPr>
          <a:xfrm>
            <a:off x="2962275" y="2851785"/>
            <a:ext cx="16383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59375" y="2851785"/>
            <a:ext cx="16383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267575" y="2851785"/>
            <a:ext cx="16383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3" name="AutoShape 4"/>
          <p:cNvSpPr/>
          <p:nvPr/>
        </p:nvSpPr>
        <p:spPr>
          <a:xfrm>
            <a:off x="927735" y="3865880"/>
            <a:ext cx="4484370" cy="1352550"/>
          </a:xfrm>
          <a:prstGeom prst="parallelogram">
            <a:avLst>
              <a:gd name="adj" fmla="val 65022"/>
            </a:avLst>
          </a:prstGeom>
          <a:solidFill>
            <a:schemeClr val="accent5">
              <a:lumMod val="20000"/>
              <a:lumOff val="80000"/>
            </a:schemeClr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0380" y="4140835"/>
            <a:ext cx="800219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>
                <a:sym typeface="+mn-ea"/>
              </a:rPr>
              <a:t>16CM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811780" y="3378835"/>
            <a:ext cx="1058303" cy="47705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500">
                <a:latin typeface="Arial Black" panose="020B0A04020102020204" charset="0"/>
                <a:ea typeface="黑体" panose="02010609060101010101" charset="-122"/>
                <a:sym typeface="+mn-ea"/>
              </a:rPr>
              <a:t>？</a:t>
            </a:r>
            <a:r>
              <a:rPr lang="en-US" altLang="zh-CN" sz="2500">
                <a:latin typeface="Arial Black" panose="020B0A04020102020204" charset="0"/>
                <a:ea typeface="黑体" panose="02010609060101010101" charset="-122"/>
                <a:sym typeface="+mn-ea"/>
              </a:rPr>
              <a:t>CM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811780" y="5283835"/>
            <a:ext cx="1058303" cy="47705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500">
                <a:latin typeface="Arial Black" panose="020B0A04020102020204" charset="0"/>
                <a:ea typeface="黑体" panose="02010609060101010101" charset="-122"/>
                <a:sym typeface="+mn-ea"/>
              </a:rPr>
              <a:t>？</a:t>
            </a:r>
            <a:r>
              <a:rPr lang="en-US" altLang="zh-CN" sz="2500">
                <a:latin typeface="Arial Black" panose="020B0A04020102020204" charset="0"/>
                <a:ea typeface="黑体" panose="02010609060101010101" charset="-122"/>
                <a:sym typeface="+mn-ea"/>
              </a:rPr>
              <a:t>CM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034280" y="4382135"/>
            <a:ext cx="1058303" cy="47705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500">
                <a:latin typeface="Arial Black" panose="020B0A04020102020204" charset="0"/>
                <a:ea typeface="黑体" panose="02010609060101010101" charset="-122"/>
                <a:sym typeface="+mn-ea"/>
              </a:rPr>
              <a:t>？</a:t>
            </a:r>
            <a:r>
              <a:rPr lang="en-US" altLang="zh-CN" sz="2500">
                <a:latin typeface="Arial Black" panose="020B0A04020102020204" charset="0"/>
                <a:ea typeface="黑体" panose="02010609060101010101" charset="-122"/>
                <a:sym typeface="+mn-ea"/>
              </a:rPr>
              <a:t>CM</a:t>
            </a:r>
            <a:endParaRPr lang="zh-CN" altLang="en-US"/>
          </a:p>
        </p:txBody>
      </p:sp>
      <p:sp>
        <p:nvSpPr>
          <p:cNvPr id="14" name="内容占位符 10"/>
          <p:cNvSpPr/>
          <p:nvPr/>
        </p:nvSpPr>
        <p:spPr>
          <a:xfrm>
            <a:off x="6746240" y="3498215"/>
            <a:ext cx="3696335" cy="2433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>
                <a:solidFill>
                  <a:schemeClr val="tx1"/>
                </a:solidFill>
              </a:rPr>
              <a:t>16×2=32</a:t>
            </a:r>
            <a:r>
              <a:rPr lang="zh-CN" altLang="en-US">
                <a:solidFill>
                  <a:schemeClr val="tx1"/>
                </a:solidFill>
              </a:rPr>
              <a:t>（</a:t>
            </a:r>
            <a:r>
              <a:rPr lang="en-US" altLang="zh-CN">
                <a:solidFill>
                  <a:schemeClr val="tx1"/>
                </a:solidFill>
              </a:rPr>
              <a:t>cm</a:t>
            </a:r>
            <a:r>
              <a:rPr lang="zh-CN" altLang="en-US">
                <a:solidFill>
                  <a:schemeClr val="tx1"/>
                </a:solidFill>
              </a:rPr>
              <a:t>）</a:t>
            </a:r>
            <a:endParaRPr lang="zh-CN" altLang="en-US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>
                <a:solidFill>
                  <a:schemeClr val="tx1"/>
                </a:solidFill>
              </a:rPr>
              <a:t>126-32=94</a:t>
            </a:r>
            <a:r>
              <a:rPr lang="zh-CN" altLang="en-US">
                <a:solidFill>
                  <a:schemeClr val="tx1"/>
                </a:solidFill>
              </a:rPr>
              <a:t>（</a:t>
            </a:r>
            <a:r>
              <a:rPr lang="en-US" altLang="zh-CN">
                <a:solidFill>
                  <a:schemeClr val="tx1"/>
                </a:solidFill>
              </a:rPr>
              <a:t>cm</a:t>
            </a:r>
            <a:r>
              <a:rPr lang="zh-CN" altLang="en-US">
                <a:solidFill>
                  <a:schemeClr val="tx1"/>
                </a:solidFill>
              </a:rPr>
              <a:t>）</a:t>
            </a:r>
            <a:endParaRPr lang="zh-CN" altLang="en-US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>
                <a:solidFill>
                  <a:schemeClr val="tx1"/>
                </a:solidFill>
              </a:rPr>
              <a:t>94÷2=47</a:t>
            </a:r>
            <a:r>
              <a:rPr lang="zh-CN" altLang="en-US">
                <a:solidFill>
                  <a:schemeClr val="tx1"/>
                </a:solidFill>
              </a:rPr>
              <a:t>（</a:t>
            </a:r>
            <a:r>
              <a:rPr lang="en-US" altLang="zh-CN">
                <a:solidFill>
                  <a:schemeClr val="tx1"/>
                </a:solidFill>
              </a:rPr>
              <a:t>cm</a:t>
            </a:r>
            <a:r>
              <a:rPr lang="zh-CN" altLang="en-US">
                <a:solidFill>
                  <a:schemeClr val="tx1"/>
                </a:solidFill>
              </a:rPr>
              <a:t>）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07080" y="2337435"/>
            <a:ext cx="114486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ym typeface="+mn-ea"/>
              </a:rPr>
              <a:t>16CM</a:t>
            </a:r>
            <a:endParaRPr lang="zh-CN" altLang="en-US" sz="2800"/>
          </a:p>
        </p:txBody>
      </p:sp>
      <p:sp>
        <p:nvSpPr>
          <p:cNvPr id="18" name="文本框 17"/>
          <p:cNvSpPr txBox="1"/>
          <p:nvPr/>
        </p:nvSpPr>
        <p:spPr>
          <a:xfrm>
            <a:off x="5427980" y="2337435"/>
            <a:ext cx="114486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ym typeface="+mn-ea"/>
              </a:rPr>
              <a:t>47CM</a:t>
            </a:r>
            <a:endParaRPr lang="zh-CN" altLang="en-US" sz="2800"/>
          </a:p>
        </p:txBody>
      </p:sp>
      <p:sp>
        <p:nvSpPr>
          <p:cNvPr id="19" name="文本框 18"/>
          <p:cNvSpPr txBox="1"/>
          <p:nvPr/>
        </p:nvSpPr>
        <p:spPr>
          <a:xfrm>
            <a:off x="7472680" y="2337435"/>
            <a:ext cx="114486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ym typeface="+mn-ea"/>
              </a:rPr>
              <a:t>47CM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 descr="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240" y="29210"/>
            <a:ext cx="12180570" cy="6894195"/>
          </a:xfrm>
          <a:prstGeom prst="rect">
            <a:avLst/>
          </a:prstGeom>
        </p:spPr>
      </p:pic>
      <p:sp>
        <p:nvSpPr>
          <p:cNvPr id="5" name="标题 5"/>
          <p:cNvSpPr>
            <a:spLocks noGrp="1"/>
          </p:cNvSpPr>
          <p:nvPr/>
        </p:nvSpPr>
        <p:spPr>
          <a:xfrm>
            <a:off x="847725" y="4699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/>
              <a:t>板书设计：</a:t>
            </a:r>
            <a:endParaRPr lang="zh-CN" altLang="en-US" sz="3600"/>
          </a:p>
        </p:txBody>
      </p:sp>
      <p:sp>
        <p:nvSpPr>
          <p:cNvPr id="6" name="内容占位符 10"/>
          <p:cNvSpPr/>
          <p:nvPr/>
        </p:nvSpPr>
        <p:spPr>
          <a:xfrm>
            <a:off x="5608591" y="2801687"/>
            <a:ext cx="3695065" cy="24817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两组对边分别平行。</a:t>
            </a:r>
            <a:endParaRPr lang="zh-CN" altLang="en-US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具有不稳定性。</a:t>
            </a:r>
            <a:endParaRPr lang="zh-CN" altLang="en-US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对边相等，对角相等。</a:t>
            </a:r>
            <a:endParaRPr lang="zh-CN" altLang="en-US"/>
          </a:p>
        </p:txBody>
      </p:sp>
      <p:sp>
        <p:nvSpPr>
          <p:cNvPr id="7" name="内容占位符 10"/>
          <p:cNvSpPr/>
          <p:nvPr/>
        </p:nvSpPr>
        <p:spPr>
          <a:xfrm>
            <a:off x="2850876" y="2815986"/>
            <a:ext cx="2330723" cy="24817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endParaRPr lang="zh-CN" altLang="en-US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平行四边形</a:t>
            </a:r>
            <a:endParaRPr lang="zh-CN" altLang="en-US"/>
          </a:p>
        </p:txBody>
      </p:sp>
      <p:sp>
        <p:nvSpPr>
          <p:cNvPr id="8" name="左大括号 7"/>
          <p:cNvSpPr/>
          <p:nvPr/>
        </p:nvSpPr>
        <p:spPr>
          <a:xfrm>
            <a:off x="4926419" y="2968509"/>
            <a:ext cx="516438" cy="214811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9" name="内容占位符 10"/>
          <p:cNvSpPr/>
          <p:nvPr/>
        </p:nvSpPr>
        <p:spPr>
          <a:xfrm>
            <a:off x="4926419" y="1502338"/>
            <a:ext cx="3313476" cy="9505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平行四边形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8415" y="-15240"/>
            <a:ext cx="12230100" cy="67163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803275"/>
            <a:ext cx="10515600" cy="1325563"/>
          </a:xfrm>
        </p:spPr>
        <p:txBody>
          <a:bodyPr/>
          <a:lstStyle/>
          <a:p>
            <a:r>
              <a:rPr lang="zh-CN" altLang="en-US" dirty="0"/>
              <a:t>学习目标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2112010"/>
            <a:ext cx="10515600" cy="31699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1</a:t>
            </a:r>
            <a:r>
              <a:rPr lang="zh-CN" altLang="en-US" dirty="0"/>
              <a:t>通过观察、操作等活动，认识平行四边形以及图形的特征；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2  </a:t>
            </a:r>
            <a:r>
              <a:rPr lang="zh-CN" altLang="en-US" dirty="0"/>
              <a:t>通过观察、操作、交流等数学活动，体验数学问题的探索性和挑战性，感受数学思考的条理性</a:t>
            </a:r>
            <a:r>
              <a:rPr lang="en-US" altLang="zh-CN" dirty="0"/>
              <a:t>,</a:t>
            </a:r>
            <a:r>
              <a:rPr lang="zh-CN" altLang="en-US" dirty="0"/>
              <a:t>培养学生动手操作能力。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4" descr="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6350" y="29210"/>
            <a:ext cx="12180570" cy="6894195"/>
          </a:xfrm>
          <a:prstGeom prst="rect">
            <a:avLst/>
          </a:prstGeom>
        </p:spPr>
      </p:pic>
      <p:sp>
        <p:nvSpPr>
          <p:cNvPr id="25" name="标题 5"/>
          <p:cNvSpPr>
            <a:spLocks noGrp="1"/>
          </p:cNvSpPr>
          <p:nvPr/>
        </p:nvSpPr>
        <p:spPr>
          <a:xfrm>
            <a:off x="847725" y="4699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总结：</a:t>
            </a:r>
            <a:endParaRPr lang="zh-CN" altLang="en-US" sz="3600" dirty="0"/>
          </a:p>
        </p:txBody>
      </p:sp>
      <p:sp>
        <p:nvSpPr>
          <p:cNvPr id="11" name="内容占位符 10"/>
          <p:cNvSpPr/>
          <p:nvPr/>
        </p:nvSpPr>
        <p:spPr>
          <a:xfrm>
            <a:off x="1283335" y="1591310"/>
            <a:ext cx="9956165" cy="3169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dirty="0"/>
              <a:t>通过学习，我们了解了平行四边形的特征，看看谁最棒，来说以说它的特征。</a:t>
            </a:r>
            <a:endParaRPr lang="zh-CN" altLang="en-US" u="sng" dirty="0"/>
          </a:p>
        </p:txBody>
      </p:sp>
      <p:sp>
        <p:nvSpPr>
          <p:cNvPr id="15" name="文本框 14"/>
          <p:cNvSpPr txBox="1"/>
          <p:nvPr/>
        </p:nvSpPr>
        <p:spPr>
          <a:xfrm>
            <a:off x="1974215" y="3234055"/>
            <a:ext cx="8742045" cy="1371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、两组对边分别平行的四边形，就是平行四边形。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、平行四边形的两组对边相等、两组对角相等。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、平行四边形具有不稳定性，容易变形。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  <p:pic>
        <p:nvPicPr>
          <p:cNvPr id="2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41100" y="11023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8415" y="-15240"/>
            <a:ext cx="12230100" cy="6716395"/>
          </a:xfrm>
          <a:prstGeom prst="rect">
            <a:avLst/>
          </a:prstGeom>
        </p:spPr>
      </p:pic>
      <p:sp>
        <p:nvSpPr>
          <p:cNvPr id="5" name="标题 5"/>
          <p:cNvSpPr>
            <a:spLocks noGrp="1"/>
          </p:cNvSpPr>
          <p:nvPr/>
        </p:nvSpPr>
        <p:spPr>
          <a:xfrm>
            <a:off x="847725" y="4699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/>
              <a:t>观察下面</a:t>
            </a:r>
            <a:r>
              <a:rPr lang="en-US" altLang="zh-CN" sz="2800" dirty="0"/>
              <a:t>2</a:t>
            </a:r>
            <a:r>
              <a:rPr lang="zh-CN" altLang="en-US" sz="2800" dirty="0"/>
              <a:t>条直线，它们会相交吗，为什么？</a:t>
            </a:r>
            <a:endParaRPr lang="zh-CN" altLang="en-US" sz="2800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942975" y="2438400"/>
            <a:ext cx="101441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42975" y="4029075"/>
            <a:ext cx="101441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5"/>
          <p:cNvSpPr>
            <a:spLocks noGrp="1"/>
          </p:cNvSpPr>
          <p:nvPr/>
        </p:nvSpPr>
        <p:spPr>
          <a:xfrm>
            <a:off x="847725" y="45180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在同一平面内，永不相交（也永不重合）的两条直线叫做平行线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1270000" y="2494280"/>
            <a:ext cx="0" cy="1496060"/>
          </a:xfrm>
          <a:prstGeom prst="line">
            <a:avLst/>
          </a:prstGeom>
          <a:ln w="2857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8" name="Text Box 8"/>
          <p:cNvSpPr txBox="1"/>
          <p:nvPr/>
        </p:nvSpPr>
        <p:spPr>
          <a:xfrm>
            <a:off x="1386177" y="2895600"/>
            <a:ext cx="728084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hcm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10785475" y="2494280"/>
            <a:ext cx="0" cy="1496060"/>
          </a:xfrm>
          <a:prstGeom prst="line">
            <a:avLst/>
          </a:prstGeom>
          <a:ln w="2857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Box 8"/>
          <p:cNvSpPr txBox="1"/>
          <p:nvPr/>
        </p:nvSpPr>
        <p:spPr>
          <a:xfrm>
            <a:off x="9806277" y="2867025"/>
            <a:ext cx="728084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hcm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9050" y="141605"/>
            <a:ext cx="12230100" cy="6716395"/>
          </a:xfrm>
          <a:prstGeom prst="rect">
            <a:avLst/>
          </a:prstGeom>
        </p:spPr>
      </p:pic>
      <p:pic>
        <p:nvPicPr>
          <p:cNvPr id="4099" name="Picture 4" descr="情境图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905000" y="1819275"/>
            <a:ext cx="8001000" cy="399605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138" name="AutoShape 18"/>
          <p:cNvSpPr/>
          <p:nvPr/>
        </p:nvSpPr>
        <p:spPr>
          <a:xfrm rot="2778972">
            <a:off x="6562725" y="2239963"/>
            <a:ext cx="295275" cy="503237"/>
          </a:xfrm>
          <a:prstGeom prst="parallelogram">
            <a:avLst>
              <a:gd name="adj" fmla="val 42551"/>
            </a:avLst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9" name="AutoShape 19"/>
          <p:cNvSpPr/>
          <p:nvPr/>
        </p:nvSpPr>
        <p:spPr>
          <a:xfrm>
            <a:off x="8462645" y="2311400"/>
            <a:ext cx="1069975" cy="508000"/>
          </a:xfrm>
          <a:prstGeom prst="diamond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40" name="AutoShape 20"/>
          <p:cNvSpPr/>
          <p:nvPr/>
        </p:nvSpPr>
        <p:spPr>
          <a:xfrm rot="5522978">
            <a:off x="3073400" y="2178050"/>
            <a:ext cx="415290" cy="779145"/>
          </a:xfrm>
          <a:prstGeom prst="parallelogram">
            <a:avLst>
              <a:gd name="adj" fmla="val 35569"/>
            </a:avLst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42" name="AutoShape 22"/>
          <p:cNvSpPr/>
          <p:nvPr/>
        </p:nvSpPr>
        <p:spPr>
          <a:xfrm rot="-4991360">
            <a:off x="2836863" y="4048125"/>
            <a:ext cx="827087" cy="1152525"/>
          </a:xfrm>
          <a:prstGeom prst="parallelogram">
            <a:avLst>
              <a:gd name="adj" fmla="val 25000"/>
            </a:avLst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43" name="AutoShape 23"/>
          <p:cNvSpPr/>
          <p:nvPr/>
        </p:nvSpPr>
        <p:spPr>
          <a:xfrm>
            <a:off x="4508500" y="4105275"/>
            <a:ext cx="936625" cy="1150938"/>
          </a:xfrm>
          <a:prstGeom prst="diamond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44" name="AutoShape 24"/>
          <p:cNvSpPr/>
          <p:nvPr/>
        </p:nvSpPr>
        <p:spPr>
          <a:xfrm rot="2684671">
            <a:off x="6311900" y="4102100"/>
            <a:ext cx="863600" cy="1081088"/>
          </a:xfrm>
          <a:prstGeom prst="parallelogram">
            <a:avLst>
              <a:gd name="adj" fmla="val 25000"/>
            </a:avLst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45" name="AutoShape 25"/>
          <p:cNvSpPr/>
          <p:nvPr/>
        </p:nvSpPr>
        <p:spPr>
          <a:xfrm>
            <a:off x="8147050" y="4030663"/>
            <a:ext cx="1655763" cy="1079500"/>
          </a:xfrm>
          <a:prstGeom prst="diamond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47725" y="469900"/>
            <a:ext cx="10515600" cy="1325563"/>
          </a:xfrm>
        </p:spPr>
        <p:txBody>
          <a:bodyPr/>
          <a:lstStyle/>
          <a:p>
            <a:r>
              <a:rPr lang="zh-CN" altLang="en-US" sz="3600"/>
              <a:t>观察生活中的平行四边形</a:t>
            </a:r>
            <a:endParaRPr lang="zh-CN" altLang="en-US" sz="3600"/>
          </a:p>
        </p:txBody>
      </p:sp>
      <p:sp>
        <p:nvSpPr>
          <p:cNvPr id="5" name="矩形 4"/>
          <p:cNvSpPr/>
          <p:nvPr/>
        </p:nvSpPr>
        <p:spPr>
          <a:xfrm rot="18900000">
            <a:off x="4772025" y="2232025"/>
            <a:ext cx="401955" cy="40513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06 -4.07407E-06 L -0.00313 0.25186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126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51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07 -1.85185E-06 L -0.00035 0.27847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9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500" fill="hold"/>
                                        <p:tgtEl>
                                          <p:spTgt spid="51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07 -2.96296E-06 L 0.00156 0.24005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1200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" presetClass="emph" presetSubtype="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500" fill="hold"/>
                                        <p:tgtEl>
                                          <p:spTgt spid="51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8" grpId="0" animBg="1"/>
      <p:bldP spid="5138" grpId="1" animBg="1"/>
      <p:bldP spid="5138" grpId="2" animBg="1"/>
      <p:bldP spid="5138" grpId="3" animBg="1"/>
      <p:bldP spid="5139" grpId="0" animBg="1"/>
      <p:bldP spid="5139" grpId="1" animBg="1"/>
      <p:bldP spid="5139" grpId="2" animBg="1"/>
      <p:bldP spid="5139" grpId="3" animBg="1"/>
      <p:bldP spid="5140" grpId="0" animBg="1"/>
      <p:bldP spid="5140" grpId="1" animBg="1"/>
      <p:bldP spid="5140" grpId="2" animBg="1"/>
      <p:bldP spid="5140" grpId="3" animBg="1"/>
      <p:bldP spid="5142" grpId="0" animBg="1"/>
      <p:bldP spid="5143" grpId="0" animBg="1"/>
      <p:bldP spid="5144" grpId="0" animBg="1"/>
      <p:bldP spid="5145" grpId="0" animBg="1"/>
      <p:bldP spid="5" grpId="0" animBg="1"/>
      <p:bldP spid="5" grpId="1" animBg="1"/>
      <p:bldP spid="5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4" descr="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64" y="16510"/>
            <a:ext cx="12180570" cy="6894195"/>
          </a:xfrm>
          <a:prstGeom prst="rect">
            <a:avLst/>
          </a:prstGeom>
        </p:spPr>
      </p:pic>
      <p:sp>
        <p:nvSpPr>
          <p:cNvPr id="25" name="标题 5"/>
          <p:cNvSpPr>
            <a:spLocks noGrp="1"/>
          </p:cNvSpPr>
          <p:nvPr/>
        </p:nvSpPr>
        <p:spPr>
          <a:xfrm>
            <a:off x="847725" y="4699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/>
              <a:t>小组合作讨论：</a:t>
            </a:r>
            <a:endParaRPr lang="zh-CN" altLang="en-US" sz="3600"/>
          </a:p>
        </p:txBody>
      </p:sp>
      <p:sp>
        <p:nvSpPr>
          <p:cNvPr id="11" name="内容占位符 10"/>
          <p:cNvSpPr/>
          <p:nvPr/>
        </p:nvSpPr>
        <p:spPr>
          <a:xfrm>
            <a:off x="1282700" y="1521460"/>
            <a:ext cx="7645400" cy="3169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拉一拉，</a:t>
            </a:r>
            <a:endParaRPr lang="zh-CN" altLang="en-US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比一比，</a:t>
            </a:r>
            <a:endParaRPr lang="zh-CN" altLang="en-US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说一说。</a:t>
            </a:r>
            <a:endParaRPr lang="zh-CN"/>
          </a:p>
        </p:txBody>
      </p:sp>
      <p:pic>
        <p:nvPicPr>
          <p:cNvPr id="10243" name="Picture 4" descr="平行四边形和三角形动对边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375150" y="1188085"/>
            <a:ext cx="6718300" cy="475488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5605" name="Text Box 5"/>
          <p:cNvSpPr txBox="1"/>
          <p:nvPr/>
        </p:nvSpPr>
        <p:spPr>
          <a:xfrm>
            <a:off x="5029835" y="2915285"/>
            <a:ext cx="568198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0">
                <a:solidFill>
                  <a:schemeClr val="tx1"/>
                </a:solidFill>
                <a:latin typeface="+mj-ea"/>
                <a:ea typeface="+mj-ea"/>
              </a:rPr>
              <a:t>平行四边形不稳定，很容易变形。</a:t>
            </a:r>
            <a:endParaRPr lang="zh-CN" altLang="en-US" sz="2800" b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5606" name="Text Box 6"/>
          <p:cNvSpPr txBox="1"/>
          <p:nvPr/>
        </p:nvSpPr>
        <p:spPr>
          <a:xfrm>
            <a:off x="5080000" y="5165090"/>
            <a:ext cx="565658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0">
                <a:solidFill>
                  <a:schemeClr val="tx1"/>
                </a:solidFill>
                <a:latin typeface="+mj-ea"/>
                <a:ea typeface="+mj-ea"/>
              </a:rPr>
              <a:t>三角形具有稳定性，不容易变形。</a:t>
            </a:r>
            <a:endParaRPr lang="zh-CN" altLang="en-US" sz="2800" b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 descr="4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22860" y="1905"/>
            <a:ext cx="12164695" cy="6818630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2817495" y="1561465"/>
            <a:ext cx="5347335" cy="1987550"/>
          </a:xfrm>
          <a:prstGeom prst="parallelogram">
            <a:avLst>
              <a:gd name="adj" fmla="val 65022"/>
            </a:avLst>
          </a:prstGeom>
          <a:solidFill>
            <a:schemeClr val="accent5">
              <a:lumMod val="20000"/>
              <a:lumOff val="80000"/>
            </a:schemeClr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Picture 5" descr="直尺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004415">
            <a:off x="2082800" y="3395663"/>
            <a:ext cx="5976938" cy="69056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" name="Picture 6" descr="三角板0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5503599">
            <a:off x="5140960" y="2799080"/>
            <a:ext cx="4997450" cy="239585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8" name="标题 5"/>
          <p:cNvSpPr>
            <a:spLocks noGrp="1"/>
          </p:cNvSpPr>
          <p:nvPr/>
        </p:nvSpPr>
        <p:spPr>
          <a:xfrm>
            <a:off x="847725" y="4699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/>
              <a:t>课堂探索（平行四边形的特征）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1 -0.013981 L -0.232865 -0.28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0" y="-1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 descr="4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41910" y="1905"/>
            <a:ext cx="12164695" cy="6818630"/>
          </a:xfrm>
          <a:prstGeom prst="rect">
            <a:avLst/>
          </a:prstGeom>
        </p:spPr>
      </p:pic>
      <p:sp>
        <p:nvSpPr>
          <p:cNvPr id="6" name="AutoShape 4"/>
          <p:cNvSpPr/>
          <p:nvPr/>
        </p:nvSpPr>
        <p:spPr>
          <a:xfrm>
            <a:off x="2817495" y="1561465"/>
            <a:ext cx="5347335" cy="1987550"/>
          </a:xfrm>
          <a:prstGeom prst="parallelogram">
            <a:avLst>
              <a:gd name="adj" fmla="val 65022"/>
            </a:avLst>
          </a:prstGeom>
          <a:solidFill>
            <a:schemeClr val="accent5">
              <a:lumMod val="20000"/>
              <a:lumOff val="80000"/>
            </a:schemeClr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Picture 5" descr="直尺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5484412">
            <a:off x="739775" y="2862263"/>
            <a:ext cx="5976938" cy="69056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8" name="Picture 6" descr="三角板0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8923598">
            <a:off x="2988310" y="3331845"/>
            <a:ext cx="3315970" cy="159004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9" name="标题 5"/>
          <p:cNvSpPr>
            <a:spLocks noGrp="1"/>
          </p:cNvSpPr>
          <p:nvPr/>
        </p:nvSpPr>
        <p:spPr>
          <a:xfrm>
            <a:off x="847725" y="4699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/>
              <a:t>课堂探索（平行四边形的特征）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1 -0.013981 L -0.000833 -0.286481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150" y="90170"/>
            <a:ext cx="12221210" cy="6716395"/>
          </a:xfrm>
          <a:prstGeom prst="rect">
            <a:avLst/>
          </a:prstGeom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847725" y="469900"/>
            <a:ext cx="10515600" cy="1325563"/>
          </a:xfrm>
        </p:spPr>
        <p:txBody>
          <a:bodyPr/>
          <a:lstStyle/>
          <a:p>
            <a:r>
              <a:rPr lang="zh-CN" altLang="en-US" sz="3600">
                <a:sym typeface="+mn-ea"/>
              </a:rPr>
              <a:t>课堂探索（平行四边形的特征）</a:t>
            </a:r>
            <a:endParaRPr lang="zh-CN" altLang="en-US" sz="3600"/>
          </a:p>
        </p:txBody>
      </p:sp>
      <p:pic>
        <p:nvPicPr>
          <p:cNvPr id="9225" name="Picture 9" descr="直尺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36938" y="4010025"/>
            <a:ext cx="5832475" cy="72707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6148" name="AutoShape 4"/>
          <p:cNvSpPr/>
          <p:nvPr/>
        </p:nvSpPr>
        <p:spPr>
          <a:xfrm>
            <a:off x="3533775" y="2108200"/>
            <a:ext cx="3744913" cy="1403350"/>
          </a:xfrm>
          <a:prstGeom prst="parallelogram">
            <a:avLst>
              <a:gd name="adj" fmla="val 65045"/>
            </a:avLst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6" name="Text Box 10"/>
          <p:cNvSpPr txBox="1"/>
          <p:nvPr/>
        </p:nvSpPr>
        <p:spPr>
          <a:xfrm>
            <a:off x="5130800" y="3076575"/>
            <a:ext cx="650875" cy="4619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6cm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7" name="Text Box 11"/>
          <p:cNvSpPr txBox="1"/>
          <p:nvPr/>
        </p:nvSpPr>
        <p:spPr>
          <a:xfrm>
            <a:off x="5195888" y="1647825"/>
            <a:ext cx="650875" cy="4619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6cm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内容占位符 7"/>
          <p:cNvSpPr/>
          <p:nvPr/>
        </p:nvSpPr>
        <p:spPr>
          <a:xfrm>
            <a:off x="4322445" y="4864735"/>
            <a:ext cx="1711960" cy="7385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对边相等。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7 L 0 -0.07407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7407 L 0 -0.27361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0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822 -0.27361 L 0.074387 -0.27361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  <p:bldP spid="9226" grpId="1"/>
      <p:bldP spid="9227" grpId="0"/>
      <p:bldP spid="922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 descr="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150" y="90170"/>
            <a:ext cx="12221210" cy="6716395"/>
          </a:xfrm>
          <a:prstGeom prst="rect">
            <a:avLst/>
          </a:prstGeom>
        </p:spPr>
      </p:pic>
      <p:sp>
        <p:nvSpPr>
          <p:cNvPr id="10" name="标题 9"/>
          <p:cNvSpPr>
            <a:spLocks noGrp="1"/>
          </p:cNvSpPr>
          <p:nvPr/>
        </p:nvSpPr>
        <p:spPr>
          <a:xfrm>
            <a:off x="847725" y="4699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>
                <a:sym typeface="+mn-ea"/>
              </a:rPr>
              <a:t>课堂探索（平行四边形的特征）</a:t>
            </a:r>
            <a:endParaRPr lang="zh-CN" altLang="en-US" sz="3600"/>
          </a:p>
        </p:txBody>
      </p:sp>
      <p:sp>
        <p:nvSpPr>
          <p:cNvPr id="4" name="AutoShape 10"/>
          <p:cNvSpPr/>
          <p:nvPr/>
        </p:nvSpPr>
        <p:spPr>
          <a:xfrm>
            <a:off x="4778375" y="1709738"/>
            <a:ext cx="3744913" cy="1439862"/>
          </a:xfrm>
          <a:prstGeom prst="parallelogram">
            <a:avLst>
              <a:gd name="adj" fmla="val 65022"/>
            </a:avLst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Picture 11" descr="直尺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7351263">
            <a:off x="982663" y="3470275"/>
            <a:ext cx="5832475" cy="72707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6" name="Text Box 12"/>
          <p:cNvSpPr txBox="1"/>
          <p:nvPr/>
        </p:nvSpPr>
        <p:spPr>
          <a:xfrm>
            <a:off x="5222875" y="2141538"/>
            <a:ext cx="962025" cy="46196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</a:rPr>
              <a:t>4.7cm</a:t>
            </a:r>
            <a:endParaRPr lang="en-US" altLang="zh-CN" sz="2400">
              <a:solidFill>
                <a:srgbClr val="FF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 Box 13"/>
          <p:cNvSpPr txBox="1"/>
          <p:nvPr/>
        </p:nvSpPr>
        <p:spPr>
          <a:xfrm>
            <a:off x="8048625" y="2141538"/>
            <a:ext cx="962025" cy="46196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</a:rPr>
              <a:t>4.7cm</a:t>
            </a:r>
            <a:endParaRPr lang="en-US" altLang="zh-CN" sz="2400">
              <a:solidFill>
                <a:srgbClr val="FF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Text Box 14"/>
          <p:cNvSpPr txBox="1"/>
          <p:nvPr/>
        </p:nvSpPr>
        <p:spPr>
          <a:xfrm>
            <a:off x="6413500" y="2736850"/>
            <a:ext cx="650875" cy="4619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6cm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Text Box 15"/>
          <p:cNvSpPr txBox="1"/>
          <p:nvPr/>
        </p:nvSpPr>
        <p:spPr>
          <a:xfrm>
            <a:off x="6513513" y="1292225"/>
            <a:ext cx="650875" cy="4619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6cm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内容占位符 7"/>
          <p:cNvSpPr/>
          <p:nvPr/>
        </p:nvSpPr>
        <p:spPr>
          <a:xfrm>
            <a:off x="5104765" y="4826000"/>
            <a:ext cx="1711960" cy="7385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对边相等。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-0.00208 L 0.30659 0.00532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00" y="4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3820f65f-9dfa-4c80-90ea-42107a82a91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1251</Words>
  <Application>WPS 演示</Application>
  <PresentationFormat>自定义</PresentationFormat>
  <Paragraphs>202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Wingdings</vt:lpstr>
      <vt:lpstr>黑体</vt:lpstr>
      <vt:lpstr>华文新魏</vt:lpstr>
      <vt:lpstr>楷体</vt:lpstr>
      <vt:lpstr>Calibri</vt:lpstr>
      <vt:lpstr>Arial Unicode MS</vt:lpstr>
      <vt:lpstr>Arial Black</vt:lpstr>
      <vt:lpstr>Arial</vt:lpstr>
      <vt:lpstr>第一PPT模板网-WWW.1PPT.COM</vt:lpstr>
      <vt:lpstr>平行四边形</vt:lpstr>
      <vt:lpstr>学习目标</vt:lpstr>
      <vt:lpstr>PowerPoint 演示文稿</vt:lpstr>
      <vt:lpstr>观察生活中的平行四边形</vt:lpstr>
      <vt:lpstr>PowerPoint 演示文稿</vt:lpstr>
      <vt:lpstr>PowerPoint 演示文稿</vt:lpstr>
      <vt:lpstr>PowerPoint 演示文稿</vt:lpstr>
      <vt:lpstr>课堂探索（平行四边形的特征）</vt:lpstr>
      <vt:lpstr>PowerPoint 演示文稿</vt:lpstr>
      <vt:lpstr>PowerPoint 演示文稿</vt:lpstr>
      <vt:lpstr>课堂探索（平行四边形的特征）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2021-07-12T01:24:00Z</cp:lastPrinted>
  <dcterms:created xsi:type="dcterms:W3CDTF">2021-07-12T01:24:00Z</dcterms:created>
  <dcterms:modified xsi:type="dcterms:W3CDTF">2023-02-07T03:57:14Z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2D5575DC3A2E4BA2B19B55E8B6D9BEAC</vt:lpwstr>
  </property>
  <property fmtid="{D5CDD505-2E9C-101B-9397-08002B2CF9AE}" pid="7" name="KSOProductBuildVer">
    <vt:lpwstr>2052-11.1.0.13703</vt:lpwstr>
  </property>
</Properties>
</file>