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280" r:id="rId3"/>
    <p:sldId id="277" r:id="rId5"/>
    <p:sldId id="283" r:id="rId6"/>
    <p:sldId id="284" r:id="rId7"/>
    <p:sldId id="285" r:id="rId8"/>
    <p:sldId id="287" r:id="rId9"/>
    <p:sldId id="288" r:id="rId10"/>
    <p:sldId id="289" r:id="rId11"/>
    <p:sldId id="296" r:id="rId12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rgbClr val="7F7F7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6BED1E4F-C8C8-4E06-918E-8FB3BE9F162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48162E3-BDFA-4F33-A6D0-EC74C35591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2BC092A8-B69D-4618-BC8A-105FC7AE8DE4}" type="slidenum">
              <a:rPr lang="zh-CN" altLang="en-US" sz="1800"/>
            </a:fld>
            <a:endParaRPr lang="zh-CN" altLang="en-US" sz="1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"/>
            <a:ext cx="12192000" cy="618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551989" y="1912940"/>
            <a:ext cx="8604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2740" y="3260725"/>
            <a:ext cx="860425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540000">
            <a:off x="4135440" y="4598988"/>
            <a:ext cx="45037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740389"/>
            <a:ext cx="9144000" cy="2387600"/>
          </a:xfrm>
        </p:spPr>
        <p:txBody>
          <a:bodyPr anchor="b">
            <a:normAutofit/>
          </a:bodyPr>
          <a:lstStyle>
            <a:lvl1pPr algn="ctr">
              <a:defRPr sz="11500">
                <a:gradFill>
                  <a:gsLst>
                    <a:gs pos="54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8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892296" y="4559677"/>
            <a:ext cx="3441192" cy="70924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FE999-8439-4BB7-B243-55F68D0AF5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5"/>
            <a:ext cx="10515600" cy="555897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FA93292-9B52-45C5-A8E8-DE63B95903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48644A-557C-4E33-B97F-FB11EB507E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A2C91-BD3C-4E0C-8306-6D2252D712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8945D-8D99-4B72-9E5A-201C8FF568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7769D-0778-419A-B55C-A97870511D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63B7B-277C-4EE3-BBDB-E84F6B2EFB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E985AD-F567-4193-9C3E-8AFD69A79B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48A660-A057-4A4D-93E6-4CABB4BD28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FF3A77-C539-45E5-B81A-D08C95C694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F0695-BC1F-4F7E-A7F1-9F7837086A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B6BD8-52E8-4BE2-90B1-6DD5C72142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63F7B-9E0D-4435-9C18-5DF8E4A31D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"/>
            <a:ext cx="12192000" cy="618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814052" y="2214565"/>
            <a:ext cx="8604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17913" y="2573338"/>
            <a:ext cx="2262187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9"/>
          <p:cNvPicPr>
            <a:picLocks noChangeAspect="1" noChangeArrowheads="1"/>
          </p:cNvPicPr>
          <p:nvPr/>
        </p:nvPicPr>
        <p:blipFill>
          <a:blip r:embed="rId5">
            <a:biLevel thresh="50000"/>
          </a:blip>
          <a:srcRect/>
          <a:stretch>
            <a:fillRect/>
          </a:stretch>
        </p:blipFill>
        <p:spPr bwMode="auto">
          <a:xfrm>
            <a:off x="4667251" y="2009775"/>
            <a:ext cx="3209925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5491164" y="2700340"/>
            <a:ext cx="121058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>
                <a:solidFill>
                  <a:schemeClr val="bg1"/>
                </a:solidFill>
                <a:latin typeface="禹卫书法行书简体" pitchFamily="2" charset="-122"/>
                <a:ea typeface="禹卫书法行书简体" pitchFamily="2" charset="-122"/>
              </a:rPr>
              <a:t>壹</a:t>
            </a:r>
            <a:endParaRPr lang="zh-CN" altLang="en-US" sz="8000">
              <a:solidFill>
                <a:schemeClr val="bg1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022082"/>
            <a:ext cx="10515600" cy="1051179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7886F-55E4-4EE4-88C6-86E14CFD2A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F505B-8D66-4565-A8B3-5FA54B202B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 anchor="b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615609"/>
            <a:ext cx="5157787" cy="357405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615609"/>
            <a:ext cx="5183188" cy="357405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1CE29C-A0A8-4649-A2BC-D2B1920D8A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"/>
            <a:ext cx="12192000" cy="618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551989" y="1912940"/>
            <a:ext cx="8604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2740" y="3260725"/>
            <a:ext cx="860425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540000">
            <a:off x="4135440" y="4598988"/>
            <a:ext cx="45037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740389"/>
            <a:ext cx="9144000" cy="2387600"/>
          </a:xfrm>
        </p:spPr>
        <p:txBody>
          <a:bodyPr anchor="b">
            <a:normAutofit/>
          </a:bodyPr>
          <a:lstStyle>
            <a:lvl1pPr algn="ctr">
              <a:defRPr sz="11500">
                <a:gradFill>
                  <a:gsLst>
                    <a:gs pos="54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1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892296" y="4559677"/>
            <a:ext cx="3441192" cy="70924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DE4B3-B888-4ECF-80EF-3CEC71028D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2EEE3E-EE3E-4D91-8130-83DB26AF4E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1" y="713675"/>
            <a:ext cx="4681655" cy="1428161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3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1" y="2313873"/>
            <a:ext cx="4681655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B08F91-4D53-4B9F-9EE5-84FBAB3C07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>
            <a:off x="9353549" y="4768850"/>
            <a:ext cx="2838451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" y="2"/>
            <a:ext cx="2149475" cy="180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9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0DA6F-AAD5-4AE6-93F5-C672E4C1DE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1"/>
            </p:custDataLst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>
              <a:defRPr sz="1200">
                <a:solidFill>
                  <a:srgbClr val="7F7F7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887F158D-98E9-4008-AE32-497142C8AE4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2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0.xml"/><Relationship Id="rId2" Type="http://schemas.openxmlformats.org/officeDocument/2006/relationships/tags" Target="../tags/tag4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5.xml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6.xml"/><Relationship Id="rId1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7.xml"/><Relationship Id="rId1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tags" Target="../tags/tag8.xml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9.xml"/><Relationship Id="rId1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0.xml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1.xml"/><Relationship Id="rId1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3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14338" name="组合 8"/>
          <p:cNvGrpSpPr/>
          <p:nvPr/>
        </p:nvGrpSpPr>
        <p:grpSpPr bwMode="auto">
          <a:xfrm>
            <a:off x="838201" y="1865631"/>
            <a:ext cx="6296025" cy="2001578"/>
            <a:chOff x="1178398" y="1983776"/>
            <a:chExt cx="3548062" cy="200128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540" y="1983776"/>
              <a:ext cx="2497778" cy="5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第六单元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平行四边形和梯形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877226"/>
              <a:ext cx="3548062" cy="1107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66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梯 形</a:t>
              </a:r>
              <a:endParaRPr lang="zh-CN" altLang="en-US" sz="66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14341" name="图片 2" descr="数学西南师大四年级下册（2014年新编）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6577" y="1530350"/>
            <a:ext cx="404177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224927" y="1199109"/>
            <a:ext cx="32383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生活中，你常常会看到这些图形吧，认一认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7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95414" y="2492375"/>
            <a:ext cx="2757487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0288" y="1914525"/>
            <a:ext cx="3490912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687639" y="3995740"/>
            <a:ext cx="70373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它们都是梯形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87639" y="5018090"/>
            <a:ext cx="70373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通过观察上一组图，我发现梯形只有一组对边平行。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03551" y="1563688"/>
            <a:ext cx="5718175" cy="205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87639" y="5664202"/>
            <a:ext cx="7037387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只有一组对边平行的四边形叫梯形，平行的一组对边是梯形的底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4" name="文本框 2"/>
          <p:cNvSpPr txBox="1">
            <a:spLocks noChangeArrowheads="1"/>
          </p:cNvSpPr>
          <p:nvPr/>
        </p:nvSpPr>
        <p:spPr bwMode="auto">
          <a:xfrm>
            <a:off x="2073275" y="1563690"/>
            <a:ext cx="70945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梯形和前面学过的平行四边形有什么不同呢？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22525" y="2492377"/>
            <a:ext cx="6484939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文本框 2"/>
          <p:cNvSpPr txBox="1">
            <a:spLocks noChangeArrowheads="1"/>
          </p:cNvSpPr>
          <p:nvPr/>
        </p:nvSpPr>
        <p:spPr bwMode="auto">
          <a:xfrm>
            <a:off x="2200275" y="6035677"/>
            <a:ext cx="7094539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梯形：只有一组对边平行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7" name="文本框 2"/>
          <p:cNvSpPr txBox="1">
            <a:spLocks noChangeArrowheads="1"/>
          </p:cNvSpPr>
          <p:nvPr/>
        </p:nvSpPr>
        <p:spPr bwMode="auto">
          <a:xfrm>
            <a:off x="2200275" y="5391152"/>
            <a:ext cx="7094539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平行四边形：两组对边分别平行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15226" y="2262189"/>
            <a:ext cx="371951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互相平行的一组对边分别是梯形的上底和下底，不平行的一组对边是梯形的腰。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890713" y="5524502"/>
            <a:ext cx="84089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从上底的一点到下底的垂直线段叫做梯形的高。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6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1100" y="1563690"/>
            <a:ext cx="5494339" cy="370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95714" y="2214563"/>
            <a:ext cx="266700" cy="205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795714" y="2919413"/>
            <a:ext cx="13700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高。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22526" y="1563690"/>
            <a:ext cx="45434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量一量。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422526" y="4979990"/>
            <a:ext cx="45418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两腰相等的梯形是等腰梯形。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94075" y="2638427"/>
            <a:ext cx="3397251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学以致用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00425" y="1563689"/>
            <a:ext cx="70183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量出下面每个梯形的上底、下底和高各是多少厘米.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7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82901" y="3186115"/>
            <a:ext cx="6742113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4451" y="3186113"/>
            <a:ext cx="3783013" cy="16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86064" y="1736727"/>
            <a:ext cx="6619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下面图形中哪些是平行四边形？哪些是梯形？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68500" y="2827340"/>
            <a:ext cx="8253413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55"/>
          <p:cNvSpPr>
            <a:spLocks noChangeArrowheads="1"/>
          </p:cNvSpPr>
          <p:nvPr/>
        </p:nvSpPr>
        <p:spPr bwMode="auto">
          <a:xfrm>
            <a:off x="349251" y="1103315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22525" y="1401764"/>
            <a:ext cx="66198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通过今天的学习，你收获了什么？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422526" y="3559175"/>
            <a:ext cx="66214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2.互相平行的一组对边分别是梯形的上底和下底，不平行的一组对边是梯形的腰。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20938" y="2360614"/>
            <a:ext cx="66214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.只有一组对边平行的四边形叫梯形，平行的一组对边是梯形的底。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22526" y="4757739"/>
            <a:ext cx="726140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3.两腰相等的梯形是等腰梯形。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从上底的一点到下底的垂直线段叫做梯形的高。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2114"/>
</p:tagLst>
</file>

<file path=ppt/tags/tag10.xml><?xml version="1.0" encoding="utf-8"?>
<p:tagLst xmlns:p="http://schemas.openxmlformats.org/presentationml/2006/main">
  <p:tag name="KSO_WM_TEMPLATE_CATEGORY" val="custom"/>
  <p:tag name="KSO_WM_TEMPLATE_INDEX" val="20182114"/>
</p:tagLst>
</file>

<file path=ppt/tags/tag11.xml><?xml version="1.0" encoding="utf-8"?>
<p:tagLst xmlns:p="http://schemas.openxmlformats.org/presentationml/2006/main">
  <p:tag name="KSO_WM_TEMPLATE_CATEGORY" val="custom"/>
  <p:tag name="KSO_WM_TEMPLATE_INDEX" val="20182114"/>
</p:tagLst>
</file>

<file path=ppt/tags/tag12.xml><?xml version="1.0" encoding="utf-8"?>
<p:tagLst xmlns:p="http://schemas.openxmlformats.org/presentationml/2006/main">
  <p:tag name="KSO_WM_TEMPLATE_CATEGORY" val="custom"/>
  <p:tag name="KSO_WM_TEMPLATE_INDEX" val="20182114"/>
</p:tagLst>
</file>

<file path=ppt/tags/tag13.xml><?xml version="1.0" encoding="utf-8"?>
<p:tagLst xmlns:p="http://schemas.openxmlformats.org/presentationml/2006/main">
  <p:tag name="KSO_WPP_MARK_KEY" val="42bee214-0dda-4705-bf0a-c0976c62914f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2114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9279_1"/>
  <p:tag name="KSO_WM_TEMPLATE_CATEGORY" val="custom"/>
  <p:tag name="KSO_WM_TEMPLATE_INDEX" val="20182114"/>
  <p:tag name="KSO_WM_TEMPLATE_SUBCATEGORY" val="combine"/>
  <p:tag name="KSO_WM_TEMPLATE_THUMBS_INDEX" val="1、5、6、11、12、20、26、29、32、33"/>
</p:tagLst>
</file>

<file path=ppt/tags/tag4.xml><?xml version="1.0" encoding="utf-8"?>
<p:tagLst xmlns:p="http://schemas.openxmlformats.org/presentationml/2006/main">
  <p:tag name="KSO_WM_TEMPLATE_CATEGORY" val="custom"/>
  <p:tag name="KSO_WM_TEMPLATE_INDEX" val="20182114"/>
</p:tagLst>
</file>

<file path=ppt/tags/tag5.xml><?xml version="1.0" encoding="utf-8"?>
<p:tagLst xmlns:p="http://schemas.openxmlformats.org/presentationml/2006/main">
  <p:tag name="KSO_WM_TEMPLATE_CATEGORY" val="custom"/>
  <p:tag name="KSO_WM_TEMPLATE_INDEX" val="20182114"/>
</p:tagLst>
</file>

<file path=ppt/tags/tag6.xml><?xml version="1.0" encoding="utf-8"?>
<p:tagLst xmlns:p="http://schemas.openxmlformats.org/presentationml/2006/main">
  <p:tag name="KSO_WM_TEMPLATE_CATEGORY" val="custom"/>
  <p:tag name="KSO_WM_TEMPLATE_INDEX" val="20182114"/>
</p:tagLst>
</file>

<file path=ppt/tags/tag7.xml><?xml version="1.0" encoding="utf-8"?>
<p:tagLst xmlns:p="http://schemas.openxmlformats.org/presentationml/2006/main">
  <p:tag name="KSO_WM_TEMPLATE_CATEGORY" val="custom"/>
  <p:tag name="KSO_WM_TEMPLATE_INDEX" val="20182114"/>
</p:tagLst>
</file>

<file path=ppt/tags/tag8.xml><?xml version="1.0" encoding="utf-8"?>
<p:tagLst xmlns:p="http://schemas.openxmlformats.org/presentationml/2006/main">
  <p:tag name="KSO_WM_TEMPLATE_CATEGORY" val="custom"/>
  <p:tag name="KSO_WM_TEMPLATE_INDEX" val="20182114"/>
</p:tagLst>
</file>

<file path=ppt/tags/tag9.xml><?xml version="1.0" encoding="utf-8"?>
<p:tagLst xmlns:p="http://schemas.openxmlformats.org/presentationml/2006/main">
  <p:tag name="KSO_WM_TEMPLATE_CATEGORY" val="custom"/>
  <p:tag name="KSO_WM_TEMPLATE_INDEX" val="2018211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FEFDF9"/>
      </a:lt2>
      <a:accent1>
        <a:srgbClr val="EA5873"/>
      </a:accent1>
      <a:accent2>
        <a:srgbClr val="F6B7C3"/>
      </a:accent2>
      <a:accent3>
        <a:srgbClr val="0D0D0D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411</Words>
  <Application>WPS 演示</Application>
  <PresentationFormat>自定义</PresentationFormat>
  <Paragraphs>57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黑体</vt:lpstr>
      <vt:lpstr>禹卫书法行书简体</vt:lpstr>
      <vt:lpstr>Calibri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2023-02-07T03:58:03Z</dcterms:created>
  <dcterms:modified xsi:type="dcterms:W3CDTF">2023-02-07T03:58:03Z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A0D74548DB5647A3B2745AD700ABFEC3</vt:lpwstr>
  </property>
</Properties>
</file>