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1" r:id="rId7"/>
    <p:sldId id="262" r:id="rId8"/>
    <p:sldId id="260" r:id="rId9"/>
    <p:sldId id="265" r:id="rId10"/>
    <p:sldId id="263" r:id="rId11"/>
    <p:sldId id="264" r:id="rId12"/>
    <p:sldId id="269" r:id="rId13"/>
    <p:sldId id="270" r:id="rId14"/>
    <p:sldId id="272" r:id="rId15"/>
    <p:sldId id="273" r:id="rId16"/>
    <p:sldId id="274" r:id="rId17"/>
    <p:sldId id="266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 autoAdjust="0"/>
    <p:restoredTop sz="94747" autoAdjust="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11F09-666B-434C-B45B-43D795A0AF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13903-519A-4019-B4FA-0CE4C7334AB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13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F1D36-6FF4-480A-8DF6-4C61EDD60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AC5E6-2760-43D3-8F0B-7BC8FADD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010" y="608013"/>
            <a:ext cx="8227219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456010" y="1490663"/>
            <a:ext cx="8227219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581" y="631507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/>
              <a:t>2021/7/1 Thursday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15075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6315075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000" dirty="0"/>
              <a:t>小数的加法和减法</a:t>
            </a:r>
            <a:endParaRPr lang="zh-CN" altLang="en-US" sz="6000" dirty="0"/>
          </a:p>
        </p:txBody>
      </p:sp>
      <p:pic>
        <p:nvPicPr>
          <p:cNvPr id="4" name="Picture 11" descr="5736,285a5cd,2b6a,1"/>
          <p:cNvPicPr>
            <a:picLocks noChangeAspect="1" noChangeArrowheads="1" noCrop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67544" y="2392320"/>
            <a:ext cx="7175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0" y="1052736"/>
            <a:ext cx="9144000" cy="56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西师大版四年级数学下册</a:t>
            </a:r>
            <a:endParaRPr lang="zh-CN" altLang="en-US" sz="2800" b="1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98647" y="2276872"/>
            <a:ext cx="53282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742950" indent="-742950">
              <a:spcBef>
                <a:spcPct val="50000"/>
              </a:spcBef>
              <a:buFont typeface="+mj-lt"/>
              <a:buAutoNum type="arabicPeriod"/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48+25+52+175</a:t>
            </a:r>
            <a:endParaRPr lang="en-US" altLang="zh-CN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619250" y="3068638"/>
            <a:ext cx="504031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=(48+52)+(25+175)</a:t>
            </a:r>
            <a:endParaRPr lang="en-US" altLang="zh-CN" sz="4000"/>
          </a:p>
          <a:p>
            <a:pPr eaLnBrk="1" hangingPunct="1">
              <a:spcBef>
                <a:spcPct val="50000"/>
              </a:spcBef>
            </a:pPr>
            <a:r>
              <a:rPr lang="en-US" altLang="zh-CN" sz="4000"/>
              <a:t>=100+200</a:t>
            </a:r>
            <a:endParaRPr lang="en-US" altLang="zh-CN" sz="4000"/>
          </a:p>
          <a:p>
            <a:pPr eaLnBrk="1" hangingPunct="1">
              <a:spcBef>
                <a:spcPct val="50000"/>
              </a:spcBef>
            </a:pPr>
            <a:r>
              <a:rPr lang="en-US" altLang="zh-CN" sz="4000"/>
              <a:t>=300</a:t>
            </a:r>
            <a:endParaRPr lang="en-US" altLang="zh-CN" sz="4000"/>
          </a:p>
        </p:txBody>
      </p:sp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5219700" y="3860800"/>
            <a:ext cx="1439863" cy="1081088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148263" y="4941888"/>
            <a:ext cx="3095625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加法交换律、结合律</a:t>
            </a:r>
            <a:endParaRPr lang="zh-CN" altLang="en-US" sz="2400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612031" y="2032466"/>
            <a:ext cx="41766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742950" indent="-742950">
              <a:spcBef>
                <a:spcPct val="50000"/>
              </a:spcBef>
              <a:buFont typeface="+mj-lt"/>
              <a:buAutoNum type="arabicPeriod" startAt="2"/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120-75-25</a:t>
            </a:r>
            <a:endParaRPr lang="en-US" altLang="zh-CN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00113" y="2657481"/>
            <a:ext cx="360045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=120-(75+25)</a:t>
            </a:r>
            <a:endParaRPr lang="en-US" altLang="zh-CN" sz="4000"/>
          </a:p>
          <a:p>
            <a:pPr eaLnBrk="1" hangingPunct="1">
              <a:spcBef>
                <a:spcPct val="50000"/>
              </a:spcBef>
            </a:pPr>
            <a:r>
              <a:rPr lang="en-US" altLang="zh-CN" sz="4000"/>
              <a:t>=120-100</a:t>
            </a:r>
            <a:endParaRPr lang="en-US" altLang="zh-CN" sz="4000"/>
          </a:p>
          <a:p>
            <a:pPr eaLnBrk="1" hangingPunct="1">
              <a:spcBef>
                <a:spcPct val="50000"/>
              </a:spcBef>
            </a:pPr>
            <a:r>
              <a:rPr lang="en-US" altLang="zh-CN" sz="4000"/>
              <a:t>=20</a:t>
            </a:r>
            <a:endParaRPr lang="en-US" altLang="zh-CN" sz="4000"/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3108271" y="3319930"/>
            <a:ext cx="887666" cy="1363829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076551" y="4683759"/>
            <a:ext cx="2087563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减法运算性质</a:t>
            </a:r>
            <a:endParaRPr lang="zh-CN" altLang="en-US" sz="2400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817276" y="1949595"/>
            <a:ext cx="37909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742950" indent="-742950">
              <a:spcBef>
                <a:spcPct val="50000"/>
              </a:spcBef>
              <a:buFont typeface="+mj-lt"/>
              <a:buAutoNum type="arabicPeriod" startAt="3"/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85-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15+68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323480" y="2595235"/>
            <a:ext cx="316706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/>
              <a:t>=85-15-68</a:t>
            </a:r>
            <a:endParaRPr lang="en-US" altLang="zh-CN" sz="4000"/>
          </a:p>
          <a:p>
            <a:pPr eaLnBrk="1" hangingPunct="1">
              <a:spcBef>
                <a:spcPct val="50000"/>
              </a:spcBef>
            </a:pPr>
            <a:r>
              <a:rPr lang="en-US" altLang="zh-CN" sz="4000"/>
              <a:t>=70-68</a:t>
            </a:r>
            <a:endParaRPr lang="en-US" altLang="zh-CN" sz="4000"/>
          </a:p>
          <a:p>
            <a:pPr eaLnBrk="1" hangingPunct="1">
              <a:spcBef>
                <a:spcPct val="50000"/>
              </a:spcBef>
            </a:pPr>
            <a:r>
              <a:rPr lang="en-US" altLang="zh-CN" sz="4000"/>
              <a:t>=2</a:t>
            </a:r>
            <a:endParaRPr lang="en-US" altLang="zh-CN" sz="40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7245309" y="3319927"/>
            <a:ext cx="999099" cy="1363831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026886" y="4769125"/>
            <a:ext cx="2087562" cy="457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减法运算性质</a:t>
            </a:r>
            <a:endParaRPr lang="zh-CN" altLang="en-US" sz="2400">
              <a:solidFill>
                <a:srgbClr val="00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60" y="404664"/>
            <a:ext cx="8208912" cy="2880320"/>
          </a:xfrm>
          <a:prstGeom prst="rect">
            <a:avLst/>
          </a:prstGeom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220072" y="4097315"/>
            <a:ext cx="504031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=5.5+14.5+2.76</a:t>
            </a:r>
            <a:endParaRPr lang="en-US" altLang="zh-CN"/>
          </a:p>
          <a:p>
            <a:r>
              <a:rPr lang="en-US" altLang="zh-CN"/>
              <a:t>=20+2.76</a:t>
            </a:r>
            <a:endParaRPr lang="en-US" altLang="zh-CN"/>
          </a:p>
          <a:p>
            <a:r>
              <a:rPr lang="en-US" altLang="zh-CN"/>
              <a:t>=22.76</a:t>
            </a:r>
            <a:r>
              <a:rPr lang="zh-CN" altLang="en-US"/>
              <a:t>（元）</a:t>
            </a:r>
            <a:endParaRPr lang="en-US" altLang="zh-CN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04404" y="3599438"/>
            <a:ext cx="26180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5.5+2.76+14.5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6093296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答：买种子一共用了            元。</a:t>
            </a:r>
            <a:endParaRPr lang="zh-CN" altLang="en-US" sz="2400"/>
          </a:p>
        </p:txBody>
      </p:sp>
      <p:sp>
        <p:nvSpPr>
          <p:cNvPr id="7" name="TextBox 6"/>
          <p:cNvSpPr txBox="1"/>
          <p:nvPr/>
        </p:nvSpPr>
        <p:spPr>
          <a:xfrm>
            <a:off x="3747839" y="6062518"/>
            <a:ext cx="1152202" cy="52322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r>
              <a:rPr lang="en-US" altLang="zh-CN"/>
              <a:t>22.76  </a:t>
            </a:r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410360" y="3599438"/>
            <a:ext cx="261802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5.5+2.76+14.5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03648" y="4122658"/>
            <a:ext cx="5040313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=8.26+14.5</a:t>
            </a:r>
            <a:endParaRPr lang="en-US" altLang="zh-CN"/>
          </a:p>
          <a:p>
            <a:r>
              <a:rPr lang="en-US" altLang="zh-CN"/>
              <a:t>=22.76</a:t>
            </a:r>
            <a:r>
              <a:rPr lang="zh-CN" altLang="en-US"/>
              <a:t>（元）</a:t>
            </a:r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18256" y="0"/>
            <a:ext cx="9144000" cy="90872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4000">
                <a:solidFill>
                  <a:srgbClr val="CC0000"/>
                </a:solidFill>
                <a:ea typeface="隶书" panose="02010509060101010101" pitchFamily="49" charset="-122"/>
              </a:rPr>
              <a:t>课堂活动</a:t>
            </a:r>
            <a:endParaRPr lang="zh-CN" altLang="en-US" sz="4000">
              <a:solidFill>
                <a:srgbClr val="CC0000"/>
              </a:solidFill>
              <a:ea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7" y="950466"/>
            <a:ext cx="1576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游戏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791369"/>
            <a:ext cx="74888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准备：</a:t>
            </a:r>
            <a:endParaRPr lang="zh-CN" altLang="en-US" sz="2800" dirty="0"/>
          </a:p>
          <a:p>
            <a:r>
              <a:rPr lang="zh-CN" altLang="en-US" sz="2800" dirty="0"/>
              <a:t>每人做几个纸团，每个纸团上写一个比</a:t>
            </a:r>
            <a:r>
              <a:rPr lang="en-US" altLang="zh-CN" sz="2800" dirty="0"/>
              <a:t>10</a:t>
            </a:r>
            <a:r>
              <a:rPr lang="zh-CN" altLang="en-US" sz="2800" dirty="0"/>
              <a:t>小的一位小数或两位小数</a:t>
            </a:r>
            <a:endParaRPr lang="zh-CN" altLang="en-US" sz="2800" dirty="0"/>
          </a:p>
          <a:p>
            <a:r>
              <a:rPr lang="zh-CN" altLang="en-US" sz="2800" dirty="0"/>
              <a:t>玩法：</a:t>
            </a:r>
            <a:endParaRPr lang="zh-CN" altLang="en-US" sz="2800" dirty="0"/>
          </a:p>
          <a:p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）两人一组，将准备的纸团放在一起。</a:t>
            </a:r>
            <a:endParaRPr lang="zh-CN" altLang="en-US" sz="2800" dirty="0"/>
          </a:p>
          <a:p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）每人每次从中摸出一个纸团，摸出较大数的人，算两数的差；摸出较小数的人，算两数之和，并各自把得数写在纸上。</a:t>
            </a:r>
            <a:endParaRPr lang="zh-CN" altLang="en-US" sz="2800" dirty="0"/>
          </a:p>
          <a:p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）摸相同的次数后，再把自己记录的得数相加，总数大的一方获胜。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27538"/>
            <a:ext cx="884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在下面的圈中选择几个数，列出能进行简便计算的连加算式。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27584" y="2204864"/>
            <a:ext cx="7359026" cy="211391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1.25    2.64   3.22   8   0.75   4.7   0.36   5.3   11.45   2.78   8.55   16   6.5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2484438" y="765175"/>
            <a:ext cx="3529012" cy="14859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本课小结</a:t>
            </a:r>
            <a:endParaRPr lang="zh-CN" altLang="en-US" sz="3600" kern="10" dirty="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08175" y="3141663"/>
            <a:ext cx="511175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CC"/>
                    </a:gs>
                    <a:gs pos="100000">
                      <a:srgbClr val="FF33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</a:rPr>
              <a:t>本节课我们主要学习了小数加法和减法的计算法则，你掌握的怎么样？同桌之间互相讨论一下！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15616" y="1556792"/>
            <a:ext cx="6696744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2.1+2=        0.4+1.2=       2.5-1.3=      2.6+3=        6.8-1.3=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3533" y="171716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12938" y="245319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5.6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95628" y="171260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57167" y="172173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7167" y="2453191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5.5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742" y="328337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ea"/>
              </a:rPr>
              <a:t>1.</a:t>
            </a:r>
            <a:r>
              <a:rPr lang="zh-CN" altLang="en-US" sz="3200" b="1" dirty="0">
                <a:latin typeface="+mn-ea"/>
              </a:rPr>
              <a:t>说一说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8742" y="90552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ea"/>
              </a:rPr>
              <a:t>1.</a:t>
            </a:r>
            <a:r>
              <a:rPr lang="zh-CN" altLang="en-US" sz="3200" b="1" dirty="0">
                <a:latin typeface="+mn-ea"/>
              </a:rPr>
              <a:t>算一算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06488" y="3868151"/>
            <a:ext cx="655272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/>
              <a:t>小数加减法与整数加减法有什么异同？计算时要注意什么？</a:t>
            </a:r>
            <a:endParaRPr lang="zh-CN" altLang="en-US" sz="2800" dirty="0"/>
          </a:p>
        </p:txBody>
      </p:sp>
      <p:pic>
        <p:nvPicPr>
          <p:cNvPr id="2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871200" y="108331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 flipH="1">
            <a:off x="1219200" y="609600"/>
            <a:ext cx="21717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57800" y="381000"/>
          <a:ext cx="176212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Photo Editor 照片" r:id="rId2" imgW="1304925" imgH="1809750" progId="MSPhotoEd.3">
                  <p:embed/>
                </p:oleObj>
              </mc:Choice>
              <mc:Fallback>
                <p:oleObj name="Photo Editor 照片" r:id="rId2" imgW="1304925" imgH="1809750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257800" y="381000"/>
                        <a:ext cx="1762125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09600" y="2209800"/>
            <a:ext cx="3048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4800"/>
              <a:t>   </a:t>
            </a:r>
            <a:r>
              <a:rPr lang="en-US" altLang="zh-CN" sz="4800"/>
              <a:t>4.6</a:t>
            </a:r>
            <a:r>
              <a:rPr lang="zh-CN" altLang="en-US" sz="4800"/>
              <a:t>元</a:t>
            </a:r>
            <a:endParaRPr lang="zh-CN" altLang="en-US" sz="480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410200" y="2514600"/>
            <a:ext cx="2667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4800"/>
              <a:t>7.48</a:t>
            </a:r>
            <a:r>
              <a:rPr lang="zh-CN" altLang="en-US" sz="4800"/>
              <a:t>元</a:t>
            </a:r>
            <a:endParaRPr lang="zh-CN" altLang="en-US" sz="4800"/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977900" y="3657600"/>
            <a:ext cx="7632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CC0000"/>
                </a:solidFill>
              </a:rPr>
              <a:t>钢笔和童话书一共花了多少元？</a:t>
            </a:r>
            <a:endParaRPr lang="zh-CN" altLang="en-US" sz="4000">
              <a:solidFill>
                <a:srgbClr val="CC0000"/>
              </a:solidFill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977900" y="4952999"/>
            <a:ext cx="6400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CC0000"/>
                </a:solidFill>
              </a:rPr>
              <a:t>童话书比钢笔多多少元？</a:t>
            </a:r>
            <a:endParaRPr lang="zh-CN" altLang="en-US" sz="4000">
              <a:solidFill>
                <a:srgbClr val="CC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55576" y="1740977"/>
            <a:ext cx="31878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 7 . 4 8</a:t>
            </a:r>
            <a:endParaRPr lang="en-US" altLang="zh-CN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5800" y="2590800"/>
            <a:ext cx="34290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>
                <a:solidFill>
                  <a:srgbClr val="CC0000"/>
                </a:solidFill>
              </a:rPr>
              <a:t>+ 4 . 6</a:t>
            </a:r>
            <a:endParaRPr lang="en-US" altLang="zh-CN" sz="7200">
              <a:solidFill>
                <a:srgbClr val="CC0000"/>
              </a:solidFill>
            </a:endParaRP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609600" y="3810000"/>
            <a:ext cx="3733800" cy="0"/>
          </a:xfrm>
          <a:prstGeom prst="line">
            <a:avLst/>
          </a:prstGeom>
          <a:noFill/>
          <a:ln w="28575">
            <a:solidFill>
              <a:srgbClr val="99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135649" y="3774705"/>
            <a:ext cx="576064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29830" y="3774704"/>
            <a:ext cx="439316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0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906190" y="3223113"/>
            <a:ext cx="207749" cy="6463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3600" b="1" i="0" u="none" strike="noStrike" kern="0" cap="none" spc="0" normalizeH="0" baseline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9376" y="3774706"/>
            <a:ext cx="1320924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12</a:t>
            </a: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133044" y="3774703"/>
            <a:ext cx="415891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.</a:t>
            </a:r>
            <a:endParaRPr lang="zh-CN" altLang="en-US"/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5585059" y="1772523"/>
            <a:ext cx="29718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7200" kern="0">
                <a:solidFill>
                  <a:srgbClr val="CC0000"/>
                </a:solidFill>
              </a:rPr>
              <a:t>7 . 4 8</a:t>
            </a:r>
            <a:endParaRPr kumimoji="1" lang="en-US" altLang="zh-CN" sz="7200" b="1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148064" y="2680406"/>
            <a:ext cx="38100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7200" b="1" i="0" u="none" strike="noStrike" kern="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- 4 . 6  </a:t>
            </a:r>
            <a:endParaRPr kumimoji="1" lang="en-US" altLang="zh-CN" sz="7200" b="1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4953000" y="3810000"/>
            <a:ext cx="3733800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524328" y="3741867"/>
            <a:ext cx="432048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882942" y="3741866"/>
            <a:ext cx="673028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8</a:t>
            </a:r>
            <a:endParaRPr lang="zh-CN" altLang="en-US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796136" y="1447798"/>
            <a:ext cx="304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kumimoji="1" lang="en-US" altLang="zh-CN" sz="4800" b="1" i="0" u="none" strike="noStrike" kern="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5059" y="3741867"/>
            <a:ext cx="871539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389156" y="3741865"/>
            <a:ext cx="415891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72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.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4514" y="692696"/>
            <a:ext cx="8305800" cy="1143000"/>
          </a:xfrm>
        </p:spPr>
        <p:txBody>
          <a:bodyPr/>
          <a:lstStyle/>
          <a:p>
            <a:r>
              <a:rPr lang="zh-CN" altLang="en-US" dirty="0"/>
              <a:t>小数加、减法的计算法则：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24514" y="2060846"/>
            <a:ext cx="79208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dirty="0">
                <a:solidFill>
                  <a:srgbClr val="C00000"/>
                </a:solidFill>
                <a:latin typeface="仿宋_GB2312"/>
              </a:rPr>
              <a:t>计算小数加、减法，先把各数的的小数点对齐。（也就是把相同数位上的数对齐）</a:t>
            </a:r>
            <a:endParaRPr lang="zh-CN" altLang="en-US" sz="2800" dirty="0">
              <a:solidFill>
                <a:srgbClr val="C00000"/>
              </a:solidFill>
              <a:latin typeface="仿宋_GB231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 dirty="0">
                <a:solidFill>
                  <a:srgbClr val="C00000"/>
                </a:solidFill>
                <a:latin typeface="仿宋_GB2312"/>
              </a:rPr>
              <a:t>再按照整数加、减法的法则进行计算，最后在得数里对齐横线上的小数点，点上小数点。（得数的小数部分末尾有</a:t>
            </a:r>
            <a:r>
              <a:rPr lang="en-US" altLang="zh-CN" sz="2800" dirty="0">
                <a:solidFill>
                  <a:srgbClr val="C00000"/>
                </a:solidFill>
                <a:latin typeface="仿宋_GB2312"/>
              </a:rPr>
              <a:t>0</a:t>
            </a:r>
            <a:r>
              <a:rPr lang="zh-CN" altLang="en-US" sz="2800" dirty="0">
                <a:solidFill>
                  <a:srgbClr val="C00000"/>
                </a:solidFill>
                <a:latin typeface="仿宋_GB2312"/>
              </a:rPr>
              <a:t>，一般要把</a:t>
            </a:r>
            <a:r>
              <a:rPr lang="en-US" altLang="zh-CN" sz="2800" dirty="0">
                <a:solidFill>
                  <a:srgbClr val="C00000"/>
                </a:solidFill>
                <a:latin typeface="仿宋_GB2312"/>
              </a:rPr>
              <a:t>0</a:t>
            </a:r>
            <a:r>
              <a:rPr lang="zh-CN" altLang="en-US" sz="2800" dirty="0">
                <a:solidFill>
                  <a:srgbClr val="C00000"/>
                </a:solidFill>
                <a:latin typeface="仿宋_GB2312"/>
              </a:rPr>
              <a:t>去掉）</a:t>
            </a:r>
            <a:endParaRPr lang="zh-CN" altLang="en-US" sz="2800" dirty="0">
              <a:latin typeface="仿宋_GB231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9991" y="1988840"/>
            <a:ext cx="4318248" cy="24602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1196752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这个月应付水费和电费共多少元？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242088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24.83+51.6=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699792" y="2787659"/>
            <a:ext cx="864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94226" y="2420888"/>
            <a:ext cx="1105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（元）</a:t>
            </a:r>
            <a:endParaRPr lang="zh-CN" altLang="en-US" sz="2800"/>
          </a:p>
        </p:txBody>
      </p:sp>
      <p:sp>
        <p:nvSpPr>
          <p:cNvPr id="2" name="TextBox 1"/>
          <p:cNvSpPr txBox="1"/>
          <p:nvPr/>
        </p:nvSpPr>
        <p:spPr>
          <a:xfrm>
            <a:off x="2685476" y="241367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76.43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83568" y="486916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答：这个月应付水费和电费共            元。</a:t>
            </a:r>
            <a:endParaRPr lang="zh-CN" altLang="en-US" sz="2400"/>
          </a:p>
        </p:txBody>
      </p:sp>
      <p:sp>
        <p:nvSpPr>
          <p:cNvPr id="10" name="TextBox 9"/>
          <p:cNvSpPr txBox="1"/>
          <p:nvPr/>
        </p:nvSpPr>
        <p:spPr>
          <a:xfrm>
            <a:off x="4794230" y="483838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76.43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6100" y="2047625"/>
            <a:ext cx="4458388" cy="26303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126485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大田村比黄树村多出售小麦多少吨？</a:t>
            </a:r>
            <a:endParaRPr lang="zh-CN" altLang="en-US" sz="3600"/>
          </a:p>
        </p:txBody>
      </p:sp>
      <p:sp>
        <p:nvSpPr>
          <p:cNvPr id="4" name="TextBox 3"/>
          <p:cNvSpPr txBox="1"/>
          <p:nvPr/>
        </p:nvSpPr>
        <p:spPr>
          <a:xfrm>
            <a:off x="683568" y="242088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49.5-32.48=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699792" y="2780928"/>
            <a:ext cx="864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94226" y="2420888"/>
            <a:ext cx="1105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（吨）</a:t>
            </a:r>
            <a:endParaRPr lang="zh-CN" altLang="en-US" sz="2800"/>
          </a:p>
        </p:txBody>
      </p:sp>
      <p:sp>
        <p:nvSpPr>
          <p:cNvPr id="9" name="TextBox 8"/>
          <p:cNvSpPr txBox="1"/>
          <p:nvPr/>
        </p:nvSpPr>
        <p:spPr>
          <a:xfrm>
            <a:off x="2653394" y="2378431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17.02</a:t>
            </a:r>
            <a:endParaRPr lang="zh-CN" altLang="en-US"/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167494" y="3377581"/>
            <a:ext cx="2971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kern="0">
                <a:solidFill>
                  <a:srgbClr val="CC0000"/>
                </a:solidFill>
              </a:rPr>
              <a:t>4 9 . 5</a:t>
            </a:r>
            <a:endParaRPr kumimoji="1" lang="en-US" altLang="zh-CN" sz="4000" b="1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52636" y="3963618"/>
            <a:ext cx="2971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kern="0">
                <a:solidFill>
                  <a:srgbClr val="CC0000"/>
                </a:solidFill>
              </a:rPr>
              <a:t>-  3 2 . 4  8</a:t>
            </a:r>
            <a:endParaRPr kumimoji="1" lang="en-US" altLang="zh-CN" sz="4000" b="1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541298" y="4678018"/>
            <a:ext cx="3022590" cy="0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2255418" y="2999519"/>
            <a:ext cx="304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endParaRPr kumimoji="1" lang="en-US" altLang="zh-CN" sz="4800" b="1" i="0" u="none" strike="noStrike" kern="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53328" y="4695440"/>
            <a:ext cx="457658" cy="7078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4000" b="1" ker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178989" y="4690482"/>
            <a:ext cx="457658" cy="7078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4000" b="1" ker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0</a:t>
            </a:r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13199" y="4690482"/>
            <a:ext cx="457658" cy="7078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4000" b="1" ker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7</a:t>
            </a:r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155541" y="4690482"/>
            <a:ext cx="457658" cy="7078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4000" b="1" ker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943888" y="4695440"/>
            <a:ext cx="457658" cy="7078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4000" b="1" ker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.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99792" y="3362463"/>
            <a:ext cx="465707" cy="7078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4000" b="1" ker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0</a:t>
            </a:r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11560" y="5733256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答：大田村比黄树村多出售小麦           吨。</a:t>
            </a:r>
            <a:endParaRPr lang="zh-CN" altLang="en-US" sz="2400"/>
          </a:p>
        </p:txBody>
      </p:sp>
      <p:sp>
        <p:nvSpPr>
          <p:cNvPr id="20" name="TextBox 19"/>
          <p:cNvSpPr txBox="1"/>
          <p:nvPr/>
        </p:nvSpPr>
        <p:spPr>
          <a:xfrm>
            <a:off x="4932040" y="5671701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17.02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5" grpId="0"/>
      <p:bldP spid="15" grpId="0"/>
      <p:bldP spid="16" grpId="0"/>
      <p:bldP spid="17" grpId="0"/>
      <p:bldP spid="18" grpId="0"/>
      <p:bldP spid="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611188" y="836613"/>
            <a:ext cx="2232025" cy="1173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FF33CC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注意哟！</a:t>
            </a:r>
            <a:endParaRPr lang="zh-CN" altLang="en-US" sz="36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FF33CC"/>
                  </a:gs>
                  <a:gs pos="100000">
                    <a:srgbClr val="00000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92844" y="2317660"/>
            <a:ext cx="8532812" cy="4525963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7015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7015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18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185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185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 panose="05020102010507070707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 panose="05020102010507070707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相同数位要对齐，从低位算起。       </a:t>
            </a:r>
            <a:endParaRPr lang="zh-CN" altLang="en-US" sz="3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进行加法计算时，要注意“满十进一”，进行减法计算时，要注意某数位上不够减，要向前一位“借</a:t>
            </a: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10”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再减。</a:t>
            </a:r>
            <a:endParaRPr lang="zh-CN" altLang="en-US" sz="3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注意在得数里对齐横线上的小数点，点上小数点。</a:t>
            </a:r>
            <a:endParaRPr lang="zh-CN" altLang="en-US" sz="3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66800" y="1143000"/>
            <a:ext cx="6097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800000"/>
                </a:solidFill>
              </a:rPr>
              <a:t>比一比</a:t>
            </a:r>
            <a:r>
              <a:rPr lang="en-US" altLang="zh-CN" sz="4000">
                <a:solidFill>
                  <a:srgbClr val="800000"/>
                </a:solidFill>
              </a:rPr>
              <a:t>,</a:t>
            </a:r>
            <a:r>
              <a:rPr lang="zh-CN" altLang="en-US" sz="4000">
                <a:solidFill>
                  <a:srgbClr val="800000"/>
                </a:solidFill>
              </a:rPr>
              <a:t>看谁算得又对又快。</a:t>
            </a:r>
            <a:endParaRPr lang="zh-CN" altLang="en-US" sz="4000">
              <a:solidFill>
                <a:srgbClr val="80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2665" y="2408642"/>
            <a:ext cx="86106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>
                <a:solidFill>
                  <a:srgbClr val="FF0000"/>
                </a:solidFill>
              </a:rPr>
              <a:t>3.28 + 2.42     36.4  -  5.28</a:t>
            </a:r>
            <a:endParaRPr lang="en-US" altLang="zh-CN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/>
  </p:transition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5097fe3-4fa3-4d9f-8fdd-76556deb310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WPS 演示</Application>
  <PresentationFormat>全屏显示(4:3)</PresentationFormat>
  <Paragraphs>174</Paragraphs>
  <Slides>15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隶书</vt:lpstr>
      <vt:lpstr>Times New Roman</vt:lpstr>
      <vt:lpstr>仿宋_GB2312</vt:lpstr>
      <vt:lpstr>仿宋</vt:lpstr>
      <vt:lpstr>Wingdings 2</vt:lpstr>
      <vt:lpstr>楷体_GB2312</vt:lpstr>
      <vt:lpstr>新宋体</vt:lpstr>
      <vt:lpstr>Arial</vt:lpstr>
      <vt:lpstr>Arial Unicode MS</vt:lpstr>
      <vt:lpstr>等线</vt:lpstr>
      <vt:lpstr>Calibri</vt:lpstr>
      <vt:lpstr>第一PPT模板网-WWW.1PPT.COM</vt:lpstr>
      <vt:lpstr>MSPhotoEd.3</vt:lpstr>
      <vt:lpstr>小数的加法和减法</vt:lpstr>
      <vt:lpstr>PowerPoint 演示文稿</vt:lpstr>
      <vt:lpstr>PowerPoint 演示文稿</vt:lpstr>
      <vt:lpstr>PowerPoint 演示文稿</vt:lpstr>
      <vt:lpstr>小数加、减法的计算法则：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2021-07-17T06:58:00Z</cp:lastPrinted>
  <dcterms:created xsi:type="dcterms:W3CDTF">2021-07-17T06:58:00Z</dcterms:created>
  <dcterms:modified xsi:type="dcterms:W3CDTF">2023-02-07T03:58:51Z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DE6A07FBB8CF4340A02775703C498C33</vt:lpwstr>
  </property>
  <property fmtid="{D5CDD505-2E9C-101B-9397-08002B2CF9AE}" pid="7" name="KSOProductBuildVer">
    <vt:lpwstr>2052-11.1.0.13703</vt:lpwstr>
  </property>
</Properties>
</file>