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553" r:id="rId3"/>
    <p:sldId id="547" r:id="rId4"/>
    <p:sldId id="542" r:id="rId5"/>
    <p:sldId id="546" r:id="rId6"/>
    <p:sldId id="472" r:id="rId7"/>
    <p:sldId id="543" r:id="rId9"/>
    <p:sldId id="548" r:id="rId10"/>
    <p:sldId id="549" r:id="rId11"/>
    <p:sldId id="550" r:id="rId12"/>
    <p:sldId id="551" r:id="rId13"/>
    <p:sldId id="552" r:id="rId14"/>
    <p:sldId id="507" r:id="rId15"/>
    <p:sldId id="556" r:id="rId16"/>
    <p:sldId id="554" r:id="rId17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1"/>
    </p:embeddedFont>
    <p:embeddedFont>
      <p:font typeface="黑体" panose="02010609060101010101" pitchFamily="49" charset="-122"/>
      <p:regular r:id="rId22"/>
    </p:embeddedFont>
    <p:embeddedFont>
      <p:font typeface="Calibri" panose="020F0502020204030204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楷体" panose="02010609060101010101" pitchFamily="49" charset="-122"/>
      <p:regular r:id="rId31"/>
    </p:embeddedFont>
    <p:embeddedFont>
      <p:font typeface="幼圆" panose="02010509060101010101" pitchFamily="49" charset="-122"/>
      <p:regular r:id="rId32"/>
    </p:embeddedFont>
  </p:embeddedFontLst>
  <p:custDataLst>
    <p:tags r:id="rId33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1pPr>
    <a:lvl2pPr marL="3429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2pPr>
    <a:lvl3pPr marL="6858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3pPr>
    <a:lvl4pPr marL="10287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4pPr>
    <a:lvl5pPr marL="13716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7" userDrawn="1">
          <p15:clr>
            <a:srgbClr val="A4A3A4"/>
          </p15:clr>
        </p15:guide>
        <p15:guide id="2" pos="29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B7AF11"/>
    <a:srgbClr val="FF9933"/>
    <a:srgbClr val="0000FF"/>
    <a:srgbClr val="AFF22A"/>
    <a:srgbClr val="FFFFFF"/>
    <a:srgbClr val="CC9900"/>
    <a:srgbClr val="FF66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1644" y="-792"/>
      </p:cViewPr>
      <p:guideLst>
        <p:guide orient="horz" pos="1537"/>
        <p:guide pos="296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font" Target="fonts/font12.fntdata"/><Relationship Id="rId31" Type="http://schemas.openxmlformats.org/officeDocument/2006/relationships/font" Target="fonts/font11.fntdata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DFD2E35E-6DB1-4671-AA13-E9173BD066DF}" type="datetimeFigureOut">
              <a:rPr lang="zh-CN" altLang="en-US"/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481EA336-B00E-4897-AF21-653DBD283354}" type="slidenum">
              <a:rPr lang="zh-CN" altLang="en-US"/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B9A62B7-A8FA-4B26-9AFC-125DABCC3F70}" type="slidenum"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-2" y="123478"/>
            <a:ext cx="53640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4" y="92980"/>
            <a:ext cx="4392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平均数 条形统计图（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4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6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6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6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6.png"/><Relationship Id="rId6" Type="http://schemas.openxmlformats.org/officeDocument/2006/relationships/slide" Target="slide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6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6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四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6445" y="1059582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4800" dirty="0" smtClean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条形统计</a:t>
            </a:r>
            <a:r>
              <a:rPr lang="zh-CN" altLang="en-US" sz="4800" dirty="0" smtClean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图</a:t>
            </a:r>
            <a:endParaRPr lang="en-US" altLang="zh-CN" sz="4800" dirty="0">
              <a:solidFill>
                <a:prstClr val="black"/>
              </a:solidFill>
              <a:latin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 smtClean="0">
              <a:solidFill>
                <a:prstClr val="black"/>
              </a:solidFill>
              <a:latin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52349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6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平均数</a:t>
            </a:r>
            <a:endParaRPr lang="zh-CN" altLang="en-US" sz="36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27329" y="58197"/>
            <a:ext cx="273542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1691680" y="915635"/>
            <a:ext cx="6408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阳光电器商场今年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月电风扇销售情况统计表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2562470" y="1387948"/>
          <a:ext cx="3875048" cy="180471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186944"/>
                <a:gridCol w="672026"/>
                <a:gridCol w="672026"/>
                <a:gridCol w="672026"/>
                <a:gridCol w="672026"/>
              </a:tblGrid>
              <a:tr h="753158"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台式电风扇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立式电风扇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360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198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2872356" y="1391930"/>
            <a:ext cx="870460" cy="757331"/>
          </a:xfrm>
          <a:prstGeom prst="line">
            <a:avLst/>
          </a:prstGeom>
          <a:ln w="19050">
            <a:solidFill>
              <a:srgbClr val="00B9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562473" y="1776314"/>
            <a:ext cx="1199169" cy="357197"/>
          </a:xfrm>
          <a:prstGeom prst="line">
            <a:avLst/>
          </a:prstGeom>
          <a:ln w="19050">
            <a:solidFill>
              <a:srgbClr val="00B9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176808" y="1391593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79686" y="1545818"/>
            <a:ext cx="972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17904" y="1851571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种类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2699" y="3075787"/>
            <a:ext cx="649846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）你从统计表中得到了哪些信息？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9745" y="3507817"/>
            <a:ext cx="689244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答：每个月份立式电风扇都比台式电风扇卖的多，立式电风扇比台式电风扇总体销售情况要好。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395710" y="339597"/>
            <a:ext cx="48245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根据要求回答下列问题。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611726" y="3105128"/>
            <a:ext cx="764427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）如果你是商场的经理，明年应该怎样进货？你有什么建议？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47774" y="3967213"/>
            <a:ext cx="689244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答：明年应多进些立式电风扇。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1691680" y="915635"/>
            <a:ext cx="6408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阳光电器商场今年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月电风扇销售情况统计表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562470" y="1387948"/>
          <a:ext cx="3875048" cy="180471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186944"/>
                <a:gridCol w="672026"/>
                <a:gridCol w="672026"/>
                <a:gridCol w="672026"/>
                <a:gridCol w="672026"/>
              </a:tblGrid>
              <a:tr h="753158"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台式电风扇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r>
                        <a:rPr lang="zh-CN" altLang="en-US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立式电风扇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360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198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20" name="直接连接符 19"/>
          <p:cNvCxnSpPr/>
          <p:nvPr/>
        </p:nvCxnSpPr>
        <p:spPr>
          <a:xfrm>
            <a:off x="2872356" y="1391930"/>
            <a:ext cx="870460" cy="757331"/>
          </a:xfrm>
          <a:prstGeom prst="line">
            <a:avLst/>
          </a:prstGeom>
          <a:ln w="19050">
            <a:solidFill>
              <a:srgbClr val="00B9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562473" y="1776314"/>
            <a:ext cx="1199169" cy="357197"/>
          </a:xfrm>
          <a:prstGeom prst="line">
            <a:avLst/>
          </a:prstGeom>
          <a:ln w="19050">
            <a:solidFill>
              <a:srgbClr val="00B9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7"/>
          <p:cNvSpPr txBox="1"/>
          <p:nvPr/>
        </p:nvSpPr>
        <p:spPr>
          <a:xfrm>
            <a:off x="3176808" y="1391593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8"/>
          <p:cNvSpPr txBox="1"/>
          <p:nvPr/>
        </p:nvSpPr>
        <p:spPr>
          <a:xfrm>
            <a:off x="2479686" y="1545818"/>
            <a:ext cx="972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29"/>
          <p:cNvSpPr txBox="1"/>
          <p:nvPr/>
        </p:nvSpPr>
        <p:spPr>
          <a:xfrm>
            <a:off x="2517904" y="1851571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种类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395710" y="339597"/>
            <a:ext cx="48245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根据要求回答下列问题。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91803" y="2427742"/>
            <a:ext cx="5472381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1.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复式统计表是将两个（或多个）统计项目合并在一张统计表上，可以更加清晰、明了地反应数据的情况。</a:t>
            </a:r>
            <a:endParaRPr lang="en-US" altLang="zh-CN" sz="2400" b="1" dirty="0" smtClean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5785" y="2139720"/>
            <a:ext cx="57173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复式统计表制作的方法和步骤：</a:t>
            </a:r>
            <a:endParaRPr lang="en-US" altLang="zh-CN" sz="2400" b="1" dirty="0" smtClean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）确定统计表的名称。    </a:t>
            </a:r>
            <a:endParaRPr lang="en-US" altLang="zh-CN" sz="2400" b="1" dirty="0" smtClean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）确定统计表的行数和列数。</a:t>
            </a:r>
            <a:endParaRPr lang="en-US" altLang="zh-CN" sz="2400" b="1" dirty="0" smtClean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）制作表头。</a:t>
            </a:r>
            <a:endParaRPr lang="en-US" altLang="zh-CN" sz="2400" b="1" dirty="0" smtClean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（</a:t>
            </a:r>
            <a:r>
              <a:rPr lang="en-US" altLang="zh-CN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）填写数据并核对。</a:t>
            </a:r>
            <a:endParaRPr lang="en-US" altLang="zh-CN" sz="2400" b="1" dirty="0" smtClean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5367" y="509729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4732" y="441467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3095082" y="1635687"/>
            <a:ext cx="4717147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94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743" y="825588"/>
            <a:ext cx="7992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下面是某服装厂上半年西服生产情况统计表。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778717" y="1716997"/>
          <a:ext cx="5024840" cy="9557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7355"/>
                <a:gridCol w="718026"/>
                <a:gridCol w="718026"/>
                <a:gridCol w="717355"/>
                <a:gridCol w="718026"/>
                <a:gridCol w="718026"/>
                <a:gridCol w="718026"/>
              </a:tblGrid>
              <a:tr h="46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月份</a:t>
                      </a:r>
                      <a:endParaRPr lang="zh-CN" sz="1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</a:t>
                      </a:r>
                      <a:endParaRPr lang="zh-CN" sz="1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二</a:t>
                      </a:r>
                      <a:endParaRPr lang="zh-CN" sz="1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</a:t>
                      </a:r>
                      <a:endParaRPr lang="zh-CN" sz="1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</a:t>
                      </a:r>
                      <a:endParaRPr lang="zh-CN" sz="1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</a:t>
                      </a:r>
                      <a:endParaRPr lang="zh-CN" sz="1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六</a:t>
                      </a:r>
                      <a:endParaRPr lang="zh-CN" sz="1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产量（套）</a:t>
                      </a:r>
                      <a:endParaRPr lang="zh-CN" sz="1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2500</a:t>
                      </a:r>
                      <a:endParaRPr lang="zh-CN" sz="1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2200</a:t>
                      </a:r>
                      <a:endParaRPr lang="zh-CN" sz="1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1800</a:t>
                      </a:r>
                      <a:endParaRPr lang="zh-CN" sz="1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2000</a:t>
                      </a:r>
                      <a:endParaRPr lang="zh-CN" sz="1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2800</a:t>
                      </a:r>
                      <a:endParaRPr lang="zh-CN" sz="1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3200</a:t>
                      </a:r>
                      <a:endParaRPr lang="zh-CN" sz="16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07944" y="1356972"/>
            <a:ext cx="2952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某服装厂西服产量统计表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57723" y="2050571"/>
            <a:ext cx="1422101" cy="1136717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683730" y="1491675"/>
            <a:ext cx="1872130" cy="756000"/>
          </a:xfrm>
          <a:prstGeom prst="wedgeRoundRectCallout">
            <a:avLst>
              <a:gd name="adj1" fmla="val 1044"/>
              <a:gd name="adj2" fmla="val 81834"/>
              <a:gd name="adj3" fmla="val 1666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从表中你获得了哪些信息？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8411" y="3219797"/>
            <a:ext cx="5981813" cy="1200329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产量增加最多的是（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）月份。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2.3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月份少生产了（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）套。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六个月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一共生产西装（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）套。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03171" y="3579822"/>
            <a:ext cx="1383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70637" y="3219797"/>
            <a:ext cx="576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06892" y="3939847"/>
            <a:ext cx="1375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14500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1800" y="1188031"/>
            <a:ext cx="5796402" cy="217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740" y="537570"/>
            <a:ext cx="8090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下面是四（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）班男、女同学体重（按整千克算）统计表。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3257" y="3147792"/>
            <a:ext cx="3053809" cy="111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4" y="3146970"/>
            <a:ext cx="3716057" cy="118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5381" y="3867841"/>
            <a:ext cx="5290783" cy="1008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圆角矩形 10"/>
          <p:cNvSpPr/>
          <p:nvPr/>
        </p:nvSpPr>
        <p:spPr>
          <a:xfrm>
            <a:off x="4572000" y="1611076"/>
            <a:ext cx="936066" cy="600650"/>
          </a:xfrm>
          <a:prstGeom prst="roundRect">
            <a:avLst/>
          </a:prstGeom>
          <a:solidFill>
            <a:schemeClr val="accent4">
              <a:alpha val="3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571999" y="2691151"/>
            <a:ext cx="936066" cy="600650"/>
          </a:xfrm>
          <a:prstGeom prst="roundRect">
            <a:avLst/>
          </a:prstGeom>
          <a:solidFill>
            <a:schemeClr val="accent4">
              <a:alpha val="3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40099" y="2211725"/>
            <a:ext cx="1493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169" name="直接箭头连接符 7168"/>
          <p:cNvCxnSpPr/>
          <p:nvPr/>
        </p:nvCxnSpPr>
        <p:spPr>
          <a:xfrm>
            <a:off x="5508069" y="2145126"/>
            <a:ext cx="522725" cy="184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flipV="1">
            <a:off x="5508069" y="2510334"/>
            <a:ext cx="522725" cy="2054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1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51850" y="2570061"/>
            <a:ext cx="2160000" cy="900000"/>
          </a:xfrm>
          <a:prstGeom prst="roundRect">
            <a:avLst/>
          </a:prstGeom>
          <a:solidFill>
            <a:schemeClr val="bg1">
              <a:alpha val="3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有两个或两个以上的统计项目的统计表叫做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复式统计表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6646" y="2643755"/>
            <a:ext cx="2747224" cy="40011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制作复式统计表的方法：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572832" y="3181881"/>
            <a:ext cx="2771038" cy="707886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确定复式条形统计表的名称。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572832" y="3967928"/>
            <a:ext cx="2771038" cy="40011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确定行数和列数。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580070" y="3181881"/>
            <a:ext cx="2999090" cy="40011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制作表头。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580073" y="3706982"/>
            <a:ext cx="2999091" cy="707886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把两个单式统计表中的数据填入相应栏中。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1644179" y="780934"/>
          <a:ext cx="5960059" cy="172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0446"/>
                <a:gridCol w="915191"/>
                <a:gridCol w="915191"/>
                <a:gridCol w="915191"/>
                <a:gridCol w="930697"/>
                <a:gridCol w="993343"/>
              </a:tblGrid>
              <a:tr h="632635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46" name="直接连接符 45"/>
          <p:cNvCxnSpPr/>
          <p:nvPr/>
        </p:nvCxnSpPr>
        <p:spPr>
          <a:xfrm>
            <a:off x="2148214" y="780934"/>
            <a:ext cx="792055" cy="6097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644175" y="1085801"/>
            <a:ext cx="1296090" cy="3048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387474" y="780932"/>
            <a:ext cx="648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项目</a:t>
            </a:r>
            <a:endParaRPr lang="zh-CN" altLang="en-US" sz="1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90840" y="729615"/>
            <a:ext cx="1056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人数   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19795" y="1137506"/>
            <a:ext cx="10568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性别   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940269" y="930759"/>
            <a:ext cx="91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以下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932744" y="930759"/>
            <a:ext cx="91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812399" y="951207"/>
            <a:ext cx="91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726056" y="930759"/>
            <a:ext cx="91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以上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681103" y="915635"/>
            <a:ext cx="91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合计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122870" y="1434747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男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108459" y="1799684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063538" y="2118045"/>
            <a:ext cx="706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合计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107312" y="1434747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79785" y="1434747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986967" y="141967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965704" y="141967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855671" y="141967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179785" y="180349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125290" y="180345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999452" y="1812186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967302" y="1812186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857051" y="1812186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179785" y="2161191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107312" y="2142101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986967" y="216119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857051" y="2142011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57777" y="215859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796255" y="411600"/>
            <a:ext cx="331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四（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）班男、女生体重统计表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5" grpId="0" animBg="1"/>
      <p:bldP spid="66" grpId="0" animBg="1"/>
      <p:bldP spid="67" grpId="0" animBg="1"/>
      <p:bldP spid="68" grpId="0" animBg="1"/>
      <p:bldP spid="48" grpId="0"/>
      <p:bldP spid="49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9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:\Users\ADMINI~1\AppData\Local\Temp\SGPicFaceTpBq\4236\03B97275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ADMINI~1\AppData\Local\Temp\SGPicFaceTpBq\4236\03B97275.gif"/>
          <p:cNvSpPr>
            <a:spLocks noChangeAspect="1" noChangeArrowheads="1"/>
          </p:cNvSpPr>
          <p:nvPr/>
        </p:nvSpPr>
        <p:spPr bwMode="auto">
          <a:xfrm>
            <a:off x="307975" y="793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47045" y="2434499"/>
            <a:ext cx="5437189" cy="229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311999" y="2679880"/>
            <a:ext cx="1811835" cy="1764000"/>
          </a:xfrm>
          <a:prstGeom prst="roundRect">
            <a:avLst/>
          </a:prstGeom>
          <a:solidFill>
            <a:srgbClr val="FFC000">
              <a:alpha val="30000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复式统计表容易看出全班同学体重的整体情况，也便于对男、女生的体重进行比较。</a:t>
            </a:r>
            <a:endPara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2796255" y="411600"/>
            <a:ext cx="331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四（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）班男、女生体重统计表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0" name="表格 59"/>
          <p:cNvGraphicFramePr>
            <a:graphicFrameLocks noGrp="1"/>
          </p:cNvGraphicFramePr>
          <p:nvPr/>
        </p:nvGraphicFramePr>
        <p:xfrm>
          <a:off x="1644179" y="780934"/>
          <a:ext cx="5960059" cy="172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0446"/>
                <a:gridCol w="915191"/>
                <a:gridCol w="915191"/>
                <a:gridCol w="915191"/>
                <a:gridCol w="930697"/>
                <a:gridCol w="993343"/>
              </a:tblGrid>
              <a:tr h="632635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61" name="直接连接符 60"/>
          <p:cNvCxnSpPr/>
          <p:nvPr/>
        </p:nvCxnSpPr>
        <p:spPr>
          <a:xfrm>
            <a:off x="2148214" y="780934"/>
            <a:ext cx="792055" cy="6097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1644175" y="1085801"/>
            <a:ext cx="1296090" cy="3048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387474" y="780932"/>
            <a:ext cx="648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项目</a:t>
            </a:r>
            <a:endParaRPr lang="zh-CN" altLang="en-US" sz="1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90840" y="729615"/>
            <a:ext cx="1056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人数   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619795" y="1137506"/>
            <a:ext cx="10568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性别   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940269" y="930759"/>
            <a:ext cx="91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以下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932744" y="930759"/>
            <a:ext cx="91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812399" y="951207"/>
            <a:ext cx="91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726056" y="930759"/>
            <a:ext cx="91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以上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681103" y="915635"/>
            <a:ext cx="91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合计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122870" y="1434747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男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108459" y="1799684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063538" y="2118045"/>
            <a:ext cx="706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合计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07312" y="1434747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179785" y="1434747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986967" y="141967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965704" y="141967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855671" y="141967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79785" y="180349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125290" y="180345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999452" y="1812186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967302" y="1812186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857051" y="1812186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79785" y="2161191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07312" y="2142101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986967" y="216119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857051" y="2142011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957777" y="2158590"/>
            <a:ext cx="457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47790" y="1362703"/>
          <a:ext cx="5438776" cy="9715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31764"/>
                <a:gridCol w="1331764"/>
                <a:gridCol w="1404128"/>
                <a:gridCol w="1371120"/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班级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五（一）班</a:t>
                      </a:r>
                      <a:endParaRPr lang="zh-CN" sz="1800" b="1" kern="10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五（二）班</a:t>
                      </a:r>
                      <a:endParaRPr lang="zh-CN" sz="1800" b="1" kern="10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五（三）班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月份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105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97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102</a:t>
                      </a:r>
                      <a:r>
                        <a:rPr lang="zh-CN" sz="1800" b="1" ker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1800" b="1" kern="10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sz="1800" b="1" ker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月份</a:t>
                      </a:r>
                      <a:endParaRPr lang="zh-CN" sz="1800" b="1" kern="10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r>
                        <a:rPr lang="zh-CN" sz="1800" b="1" ker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1800" b="1" kern="10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110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95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70127" y="915636"/>
            <a:ext cx="441801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鸿才小学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个年级春季植树情况统计表</a:t>
            </a:r>
            <a:r>
              <a:rPr lang="zh-CN" altLang="en-US" sz="1800" b="1" dirty="0" smtClean="0">
                <a:solidFill>
                  <a:srgbClr val="444444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731" y="2715762"/>
            <a:ext cx="71753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哪个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班级春季植树最多？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730" y="3557712"/>
            <a:ext cx="7797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个年级共植树﹙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棵，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月份多植树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﹙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﹚棵。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7775" y="2304042"/>
            <a:ext cx="784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205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1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591200" y="2304042"/>
            <a:ext cx="784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207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1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959295" y="2314508"/>
            <a:ext cx="784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197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1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9605" y="3098024"/>
            <a:ext cx="6102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答：五（二）班春季植树最多。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73058" y="1666813"/>
            <a:ext cx="784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304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1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973058" y="2009856"/>
            <a:ext cx="784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305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1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09203" y="3573196"/>
            <a:ext cx="1230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304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61033" y="3910212"/>
            <a:ext cx="1230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8" grpId="0"/>
      <p:bldP spid="49" grpId="0"/>
      <p:bldP spid="12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95710" y="339597"/>
            <a:ext cx="48245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根据要求回答下列问题。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1691680" y="915635"/>
            <a:ext cx="6408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下列是三（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）班学生最喜欢的水果情况复式统计表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2494630" y="1395535"/>
          <a:ext cx="4032156" cy="203331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72026"/>
                <a:gridCol w="672026"/>
                <a:gridCol w="672026"/>
                <a:gridCol w="672026"/>
                <a:gridCol w="672026"/>
                <a:gridCol w="672026"/>
              </a:tblGrid>
              <a:tr h="753158"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西瓜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香蕉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桔子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梨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葡萄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2738191" y="1395535"/>
            <a:ext cx="427247" cy="732116"/>
          </a:xfrm>
          <a:prstGeom prst="line">
            <a:avLst/>
          </a:prstGeom>
          <a:ln w="19050">
            <a:solidFill>
              <a:srgbClr val="00B9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499805" y="1804921"/>
            <a:ext cx="679076" cy="336176"/>
          </a:xfrm>
          <a:prstGeom prst="line">
            <a:avLst/>
          </a:prstGeom>
          <a:ln w="19050">
            <a:solidFill>
              <a:srgbClr val="00B9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741390" y="1372196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种类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09816" y="1549951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人数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02702" y="1858254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性别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1725" y="3003782"/>
            <a:ext cx="649846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）男生最喜欢的水果是什么？女生呢？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4455" y="3419294"/>
            <a:ext cx="764782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答：男生最喜欢的水果是西瓜，女生最喜欢的水果是西瓜和葡萄。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611725" y="3003782"/>
            <a:ext cx="649846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）参加调查的一共有多少人？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9745" y="3967213"/>
            <a:ext cx="649846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答：参加调查的一共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72827" y="3491686"/>
            <a:ext cx="669125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395710" y="339597"/>
            <a:ext cx="48245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根据要求回答下列问题。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1"/>
          <p:cNvSpPr>
            <a:spLocks noChangeArrowheads="1"/>
          </p:cNvSpPr>
          <p:nvPr/>
        </p:nvSpPr>
        <p:spPr bwMode="auto">
          <a:xfrm>
            <a:off x="1691680" y="915635"/>
            <a:ext cx="6408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下列是三（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）班学生最喜欢的水果情况复式统计表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2494630" y="1395535"/>
          <a:ext cx="4032156" cy="203331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72026"/>
                <a:gridCol w="672026"/>
                <a:gridCol w="672026"/>
                <a:gridCol w="672026"/>
                <a:gridCol w="672026"/>
                <a:gridCol w="672026"/>
              </a:tblGrid>
              <a:tr h="753158"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西瓜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香蕉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桔子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梨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葡萄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31" name="直接连接符 30"/>
          <p:cNvCxnSpPr/>
          <p:nvPr/>
        </p:nvCxnSpPr>
        <p:spPr>
          <a:xfrm>
            <a:off x="2738191" y="1395535"/>
            <a:ext cx="427247" cy="732116"/>
          </a:xfrm>
          <a:prstGeom prst="line">
            <a:avLst/>
          </a:prstGeom>
          <a:ln w="19050">
            <a:solidFill>
              <a:srgbClr val="00B9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499805" y="1804921"/>
            <a:ext cx="679076" cy="336176"/>
          </a:xfrm>
          <a:prstGeom prst="line">
            <a:avLst/>
          </a:prstGeom>
          <a:ln w="19050">
            <a:solidFill>
              <a:srgbClr val="00B9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27"/>
          <p:cNvSpPr txBox="1"/>
          <p:nvPr/>
        </p:nvSpPr>
        <p:spPr>
          <a:xfrm>
            <a:off x="2741390" y="1372196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种类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28"/>
          <p:cNvSpPr txBox="1"/>
          <p:nvPr/>
        </p:nvSpPr>
        <p:spPr>
          <a:xfrm>
            <a:off x="2409816" y="1549951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人数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29"/>
          <p:cNvSpPr txBox="1"/>
          <p:nvPr/>
        </p:nvSpPr>
        <p:spPr>
          <a:xfrm>
            <a:off x="2402702" y="1858254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性别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395710" y="3003782"/>
            <a:ext cx="649846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）你还能提出哪些数学问题，并解答？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3730" y="3937222"/>
            <a:ext cx="649846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：男生最不喜欢桔子。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730" y="3476096"/>
            <a:ext cx="669125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男生最不喜欢哪种水果？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395710" y="339597"/>
            <a:ext cx="48245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根据要求回答下列问题。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1"/>
          <p:cNvSpPr>
            <a:spLocks noChangeArrowheads="1"/>
          </p:cNvSpPr>
          <p:nvPr/>
        </p:nvSpPr>
        <p:spPr bwMode="auto">
          <a:xfrm>
            <a:off x="1691680" y="915635"/>
            <a:ext cx="64087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下列是三（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）班学生最喜欢的水果情况复式统计表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2494630" y="1395535"/>
          <a:ext cx="4032156" cy="203331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72026"/>
                <a:gridCol w="672026"/>
                <a:gridCol w="672026"/>
                <a:gridCol w="672026"/>
                <a:gridCol w="672026"/>
                <a:gridCol w="672026"/>
              </a:tblGrid>
              <a:tr h="753158"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西瓜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香蕉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桔子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梨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葡萄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31" name="直接连接符 30"/>
          <p:cNvCxnSpPr/>
          <p:nvPr/>
        </p:nvCxnSpPr>
        <p:spPr>
          <a:xfrm>
            <a:off x="2738191" y="1395535"/>
            <a:ext cx="427247" cy="732116"/>
          </a:xfrm>
          <a:prstGeom prst="line">
            <a:avLst/>
          </a:prstGeom>
          <a:ln w="19050">
            <a:solidFill>
              <a:srgbClr val="00B9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499805" y="1804921"/>
            <a:ext cx="679076" cy="336176"/>
          </a:xfrm>
          <a:prstGeom prst="line">
            <a:avLst/>
          </a:prstGeom>
          <a:ln w="19050">
            <a:solidFill>
              <a:srgbClr val="00B9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27"/>
          <p:cNvSpPr txBox="1"/>
          <p:nvPr/>
        </p:nvSpPr>
        <p:spPr>
          <a:xfrm>
            <a:off x="2741390" y="1372196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种类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28"/>
          <p:cNvSpPr txBox="1"/>
          <p:nvPr/>
        </p:nvSpPr>
        <p:spPr>
          <a:xfrm>
            <a:off x="2409816" y="1549951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人数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29"/>
          <p:cNvSpPr txBox="1"/>
          <p:nvPr/>
        </p:nvSpPr>
        <p:spPr>
          <a:xfrm>
            <a:off x="2402702" y="1858254"/>
            <a:ext cx="62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性别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tags/tag1.xml><?xml version="1.0" encoding="utf-8"?>
<p:tagLst xmlns:p="http://schemas.openxmlformats.org/presentationml/2006/main">
  <p:tag name="KSO_WPP_MARK_KEY" val="4aa9a867-d882-4c06-b0d0-2f6c3828a65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1614</Words>
  <Application>WPS 演示</Application>
  <PresentationFormat>全屏显示(16:9)</PresentationFormat>
  <Paragraphs>518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微软雅黑</vt:lpstr>
      <vt:lpstr>黑体</vt:lpstr>
      <vt:lpstr>Calibri</vt:lpstr>
      <vt:lpstr>Calibri</vt:lpstr>
      <vt:lpstr>楷体</vt:lpstr>
      <vt:lpstr>幼圆</vt:lpstr>
      <vt:lpstr>等线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132</cp:revision>
  <dcterms:created xsi:type="dcterms:W3CDTF">2017-03-17T02:28:00Z</dcterms:created>
  <dcterms:modified xsi:type="dcterms:W3CDTF">2023-02-07T03:59:48Z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D0651844FA0B4F9AACA4C2326461E993</vt:lpwstr>
  </property>
</Properties>
</file>