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549" r:id="rId3"/>
    <p:sldId id="542" r:id="rId4"/>
    <p:sldId id="546" r:id="rId5"/>
    <p:sldId id="472" r:id="rId6"/>
    <p:sldId id="543" r:id="rId8"/>
    <p:sldId id="547" r:id="rId9"/>
    <p:sldId id="548" r:id="rId10"/>
    <p:sldId id="507" r:id="rId11"/>
    <p:sldId id="550" r:id="rId12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6"/>
    </p:embeddedFont>
    <p:embeddedFont>
      <p:font typeface="黑体" panose="02010609060101010101" pitchFamily="49" charset="-122"/>
      <p:regular r:id="rId17"/>
    </p:embeddedFont>
    <p:embeddedFont>
      <p:font typeface="Calibri" panose="020F0502020204030204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华文楷体" panose="02010600040101010101" pitchFamily="2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</p:embeddedFontLst>
  <p:custDataLst>
    <p:tags r:id="rId29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1pPr>
    <a:lvl2pPr marL="3429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2pPr>
    <a:lvl3pPr marL="6858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3pPr>
    <a:lvl4pPr marL="10287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4pPr>
    <a:lvl5pPr marL="13716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7" userDrawn="1">
          <p15:clr>
            <a:srgbClr val="A4A3A4"/>
          </p15:clr>
        </p15:guide>
        <p15:guide id="2" pos="29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7D3"/>
    <a:srgbClr val="FF0000"/>
    <a:srgbClr val="B7AF11"/>
    <a:srgbClr val="FF9933"/>
    <a:srgbClr val="0000FF"/>
    <a:srgbClr val="AFF22A"/>
    <a:srgbClr val="FFFFFF"/>
    <a:srgbClr val="CC9900"/>
    <a:srgbClr val="FF66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2" autoAdjust="0"/>
    <p:restoredTop sz="99556" autoAdjust="0"/>
  </p:normalViewPr>
  <p:slideViewPr>
    <p:cSldViewPr>
      <p:cViewPr>
        <p:scale>
          <a:sx n="120" d="100"/>
          <a:sy n="120" d="100"/>
        </p:scale>
        <p:origin x="-1374" y="-642"/>
      </p:cViewPr>
      <p:guideLst>
        <p:guide orient="horz" pos="1537"/>
        <p:guide pos="296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13.fntdata"/><Relationship Id="rId27" Type="http://schemas.openxmlformats.org/officeDocument/2006/relationships/font" Target="fonts/font12.fntdata"/><Relationship Id="rId26" Type="http://schemas.openxmlformats.org/officeDocument/2006/relationships/font" Target="fonts/font11.fntdata"/><Relationship Id="rId25" Type="http://schemas.openxmlformats.org/officeDocument/2006/relationships/font" Target="fonts/font10.fntdata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DFD2E35E-6DB1-4671-AA13-E9173BD066DF}" type="datetimeFigureOut">
              <a:rPr lang="zh-CN" altLang="en-US"/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481EA336-B00E-4897-AF21-653DBD283354}" type="slidenum">
              <a:rPr lang="zh-CN" altLang="en-US"/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B9A62B7-A8FA-4B26-9AFC-125DABCC3F70}" type="slidenum"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-2" y="123478"/>
            <a:ext cx="53640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4" y="92980"/>
            <a:ext cx="4392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平均数 条形统计图（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6.png"/><Relationship Id="rId6" Type="http://schemas.openxmlformats.org/officeDocument/2006/relationships/slide" Target="slide5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5.xml"/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5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5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四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27329" y="58197"/>
            <a:ext cx="273542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-6445" y="1059582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4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条形统计</a:t>
            </a:r>
            <a:r>
              <a:rPr lang="zh-CN" altLang="en-US" sz="4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图</a:t>
            </a:r>
            <a:endParaRPr lang="en-US" altLang="zh-CN" sz="4800" dirty="0">
              <a:solidFill>
                <a:prstClr val="black"/>
              </a:solidFill>
              <a:latin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 smtClean="0">
              <a:solidFill>
                <a:prstClr val="black"/>
              </a:solidFill>
              <a:latin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2693" y="519703"/>
            <a:ext cx="152349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6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平均数</a:t>
            </a:r>
            <a:endParaRPr lang="zh-CN" altLang="en-US" sz="36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844" y="555610"/>
            <a:ext cx="6264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下面是某商场空调销售情况统计表。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736016" y="1054754"/>
            <a:ext cx="4314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某商场第二季度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空调销售情况统计表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表格 43"/>
          <p:cNvGraphicFramePr/>
          <p:nvPr/>
        </p:nvGraphicFramePr>
        <p:xfrm>
          <a:off x="2299792" y="1464087"/>
          <a:ext cx="5080407" cy="1451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223"/>
                <a:gridCol w="1270223"/>
                <a:gridCol w="1269738"/>
                <a:gridCol w="1270223"/>
              </a:tblGrid>
              <a:tr h="4000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57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计划销售（台）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57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实际销售（台）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85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171" name="TextBox 7170"/>
          <p:cNvSpPr txBox="1"/>
          <p:nvPr/>
        </p:nvSpPr>
        <p:spPr>
          <a:xfrm>
            <a:off x="1259774" y="2964840"/>
            <a:ext cx="741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    ）月份空调实际销售量低于计划销售量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59774" y="3540880"/>
            <a:ext cx="6984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    ）月份空调实际销售量最高，（    ）月份实际和计划销售量相差最少。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图片 717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3532" y="2571750"/>
            <a:ext cx="890248" cy="1014732"/>
          </a:xfrm>
          <a:prstGeom prst="rect">
            <a:avLst/>
          </a:prstGeom>
        </p:spPr>
      </p:pic>
      <p:sp>
        <p:nvSpPr>
          <p:cNvPr id="7173" name="圆角矩形标注 7172"/>
          <p:cNvSpPr/>
          <p:nvPr/>
        </p:nvSpPr>
        <p:spPr>
          <a:xfrm>
            <a:off x="375515" y="1563682"/>
            <a:ext cx="1676313" cy="936065"/>
          </a:xfrm>
          <a:prstGeom prst="wedgeRoundRectCallout">
            <a:avLst>
              <a:gd name="adj1" fmla="val -22927"/>
              <a:gd name="adj2" fmla="val 61482"/>
              <a:gd name="adj3" fmla="val 16667"/>
            </a:avLst>
          </a:prstGeom>
          <a:solidFill>
            <a:schemeClr val="bg1">
              <a:alpha val="3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观察统计表，你得到了哪些信息？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TextBox 7173"/>
          <p:cNvSpPr txBox="1"/>
          <p:nvPr/>
        </p:nvSpPr>
        <p:spPr>
          <a:xfrm>
            <a:off x="2559557" y="2964840"/>
            <a:ext cx="716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59557" y="3550187"/>
            <a:ext cx="716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52204" y="3526715"/>
            <a:ext cx="716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/>
      <p:bldP spid="50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0752" y="982632"/>
            <a:ext cx="5833457" cy="180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3539" y="2935619"/>
            <a:ext cx="3734426" cy="122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5985" y="3066217"/>
            <a:ext cx="4392160" cy="1233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563934" y="2339819"/>
            <a:ext cx="683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350659" y="2338361"/>
            <a:ext cx="683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074804" y="2338361"/>
            <a:ext cx="683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934524" y="2346428"/>
            <a:ext cx="683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726824" y="2324462"/>
            <a:ext cx="683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9" grpId="0"/>
      <p:bldP spid="100" grpId="0"/>
      <p:bldP spid="101" grpId="0"/>
      <p:bldP spid="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:\Users\ADMINI~1\AppData\Local\Temp\SGPicFaceTpBq\4236\03B97275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ADMINI~1\AppData\Local\Temp\SGPicFaceTpBq\4236\03B97275.gif"/>
          <p:cNvSpPr>
            <a:spLocks noChangeAspect="1" noChangeArrowheads="1"/>
          </p:cNvSpPr>
          <p:nvPr/>
        </p:nvSpPr>
        <p:spPr bwMode="auto">
          <a:xfrm>
            <a:off x="307975" y="793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811" y="411602"/>
            <a:ext cx="5473715" cy="328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4392000" y="1095810"/>
            <a:ext cx="180000" cy="2340000"/>
          </a:xfrm>
          <a:prstGeom prst="rect">
            <a:avLst/>
          </a:prstGeom>
          <a:solidFill>
            <a:srgbClr val="FBA7D3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004030" y="2355735"/>
            <a:ext cx="180000" cy="1080000"/>
          </a:xfrm>
          <a:prstGeom prst="rect">
            <a:avLst/>
          </a:prstGeom>
          <a:solidFill>
            <a:srgbClr val="FBA7D3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616085" y="1851700"/>
            <a:ext cx="180000" cy="1537518"/>
          </a:xfrm>
          <a:prstGeom prst="rect">
            <a:avLst/>
          </a:prstGeom>
          <a:solidFill>
            <a:srgbClr val="FBA7D3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572000" y="2490221"/>
            <a:ext cx="198000" cy="899197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196515" y="2525396"/>
            <a:ext cx="198000" cy="899197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814100" y="2153588"/>
            <a:ext cx="198000" cy="1253063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30023" y="3795835"/>
            <a:ext cx="7632000" cy="648000"/>
          </a:xfrm>
          <a:prstGeom prst="roundRect">
            <a:avLst/>
          </a:prstGeom>
          <a:solidFill>
            <a:schemeClr val="bg1">
              <a:alpha val="3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复式条形统计图与单式条形统计图制作方法基本相同个，只是每个项目中有两个（或多个）数据，需要用不同颜色的直条来表示，且要表明图例。</a:t>
            </a:r>
            <a:endParaRPr lang="zh-CN" altLang="en-US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735" y="1203655"/>
            <a:ext cx="7655542" cy="189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27744" y="411603"/>
            <a:ext cx="799255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试一试，根据三至六年级同学采集树种的统计表，画出统计图。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249580" y="3507817"/>
            <a:ext cx="1370219" cy="109524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35415" y="3828001"/>
            <a:ext cx="1040749" cy="83189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247701" y="3003782"/>
            <a:ext cx="1428584" cy="1143109"/>
          </a:xfrm>
          <a:prstGeom prst="rect">
            <a:avLst/>
          </a:prstGeom>
        </p:spPr>
      </p:pic>
      <p:sp>
        <p:nvSpPr>
          <p:cNvPr id="26" name="圆角矩形标注 25"/>
          <p:cNvSpPr/>
          <p:nvPr/>
        </p:nvSpPr>
        <p:spPr>
          <a:xfrm>
            <a:off x="899749" y="3060449"/>
            <a:ext cx="2952205" cy="645603"/>
          </a:xfrm>
          <a:prstGeom prst="wedgeRoundRectCallout">
            <a:avLst>
              <a:gd name="adj1" fmla="val -40410"/>
              <a:gd name="adj2" fmla="val 80238"/>
              <a:gd name="adj3" fmla="val 16667"/>
            </a:avLst>
          </a:prstGeom>
          <a:solidFill>
            <a:schemeClr val="bg1">
              <a:alpha val="3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要先确定统计图的名称、纵轴和横轴的项目。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圆角矩形标注 59"/>
          <p:cNvSpPr/>
          <p:nvPr/>
        </p:nvSpPr>
        <p:spPr>
          <a:xfrm>
            <a:off x="4283980" y="3942794"/>
            <a:ext cx="1584110" cy="429081"/>
          </a:xfrm>
          <a:prstGeom prst="wedgeRoundRectCallout">
            <a:avLst>
              <a:gd name="adj1" fmla="val 69602"/>
              <a:gd name="adj2" fmla="val 34705"/>
              <a:gd name="adj3" fmla="val 16667"/>
            </a:avLst>
          </a:prstGeom>
          <a:solidFill>
            <a:schemeClr val="bg1">
              <a:alpha val="3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要标明图例。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圆角矩形标注 60"/>
          <p:cNvSpPr/>
          <p:nvPr/>
        </p:nvSpPr>
        <p:spPr>
          <a:xfrm>
            <a:off x="4788018" y="3147792"/>
            <a:ext cx="2736191" cy="629821"/>
          </a:xfrm>
          <a:prstGeom prst="wedgeRoundRectCallout">
            <a:avLst>
              <a:gd name="adj1" fmla="val 58933"/>
              <a:gd name="adj2" fmla="val 29862"/>
              <a:gd name="adj3" fmla="val 16667"/>
            </a:avLst>
          </a:prstGeom>
          <a:solidFill>
            <a:schemeClr val="bg1">
              <a:alpha val="3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数据在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之间，每格表示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比较合适。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60" grpId="0" animBg="1"/>
      <p:bldP spid="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0818" y="1163200"/>
            <a:ext cx="7111002" cy="328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2516738" y="3390027"/>
            <a:ext cx="327142" cy="683885"/>
          </a:xfrm>
          <a:prstGeom prst="rect">
            <a:avLst/>
          </a:prstGeom>
          <a:solidFill>
            <a:srgbClr val="FBA7D3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82980" y="3025805"/>
            <a:ext cx="327142" cy="1038579"/>
          </a:xfrm>
          <a:prstGeom prst="rect">
            <a:avLst/>
          </a:prstGeom>
          <a:solidFill>
            <a:srgbClr val="FBA7D3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24955" y="3025805"/>
            <a:ext cx="327142" cy="1038579"/>
          </a:xfrm>
          <a:prstGeom prst="rect">
            <a:avLst/>
          </a:prstGeom>
          <a:solidFill>
            <a:srgbClr val="FBA7D3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85980" y="2478343"/>
            <a:ext cx="327142" cy="1605092"/>
          </a:xfrm>
          <a:prstGeom prst="rect">
            <a:avLst/>
          </a:prstGeom>
          <a:solidFill>
            <a:srgbClr val="FBA7D3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43883" y="3390025"/>
            <a:ext cx="360025" cy="674358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26317" y="3179340"/>
            <a:ext cx="360025" cy="894570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61624" y="2813065"/>
            <a:ext cx="360025" cy="1270370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13126" y="2675305"/>
            <a:ext cx="360025" cy="1408130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713" y="339599"/>
            <a:ext cx="842458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试一试，根据三至六年级同学采集树种的统计表，画出统计图。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713" y="339599"/>
            <a:ext cx="842458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两人比赛投篮，共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次，每次各投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个球，投中计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分，未投中不得分，议一议，下面给出了哪些信息？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814" y="1203655"/>
            <a:ext cx="5356075" cy="233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11212" y="3003780"/>
            <a:ext cx="1436578" cy="1148290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395710" y="2211727"/>
            <a:ext cx="1843118" cy="936065"/>
          </a:xfrm>
          <a:prstGeom prst="wedgeRoundRectCallout">
            <a:avLst>
              <a:gd name="adj1" fmla="val -25484"/>
              <a:gd name="adj2" fmla="val 68605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给出了小刚和小强每次的得分情况。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68090" y="3363807"/>
            <a:ext cx="1637971" cy="1309267"/>
          </a:xfrm>
          <a:prstGeom prst="rect">
            <a:avLst/>
          </a:prstGeom>
        </p:spPr>
      </p:pic>
      <p:sp>
        <p:nvSpPr>
          <p:cNvPr id="24" name="圆角矩形标注 23"/>
          <p:cNvSpPr/>
          <p:nvPr/>
        </p:nvSpPr>
        <p:spPr>
          <a:xfrm>
            <a:off x="2483859" y="3579820"/>
            <a:ext cx="3600249" cy="720050"/>
          </a:xfrm>
          <a:prstGeom prst="wedgeRoundRectCallout">
            <a:avLst>
              <a:gd name="adj1" fmla="val 59734"/>
              <a:gd name="adj2" fmla="val 9790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通过计算，可以知道小刚共得了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分，小强共得了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03785" y="2174969"/>
            <a:ext cx="6480449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用不同颜色（或底纹）的直条来表示不同组别数据的条形统计图是复式条形统计图。</a:t>
            </a:r>
            <a:endParaRPr lang="en-US" altLang="zh-CN" sz="2400" b="1" dirty="0" smtClean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2761" y="2924185"/>
            <a:ext cx="63254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复式条形统计图的制作方法和单式条形统计图基本相同，只是每个项目中有两个（或几个）数据，需要用不同颜色的直条来表示，且要标明图例。</a:t>
            </a:r>
            <a:endParaRPr lang="zh-CN" altLang="en-US" sz="20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5367" y="509729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4732" y="441467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663052" y="1707680"/>
            <a:ext cx="4717147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96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PP_MARK_KEY" val="d5c0e7d2-8cd8-4186-8b0e-003f15cae65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644</Words>
  <Application>WPS 演示</Application>
  <PresentationFormat>全屏显示(16:9)</PresentationFormat>
  <Paragraphs>120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微软雅黑</vt:lpstr>
      <vt:lpstr>黑体</vt:lpstr>
      <vt:lpstr>Calibri</vt:lpstr>
      <vt:lpstr>Calibri</vt:lpstr>
      <vt:lpstr>华文楷体</vt:lpstr>
      <vt:lpstr>楷体</vt:lpstr>
      <vt:lpstr>幼圆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137</cp:revision>
  <dcterms:created xsi:type="dcterms:W3CDTF">2017-03-17T02:28:00Z</dcterms:created>
  <dcterms:modified xsi:type="dcterms:W3CDTF">2023-02-07T04:00:42Z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207CA6022DC3423F8463B447772E0B9D</vt:lpwstr>
  </property>
</Properties>
</file>