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7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C81DCF-39DD-46B4-A241-22779EEE69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F1316C6-5C03-419F-B9B1-C928D87256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CF983FA4-0EF4-4D4A-A6E6-F617576B6D6C}" type="datetimeFigureOut">
              <a:rPr lang="zh-CN" altLang="en-US"/>
            </a:fld>
            <a:endParaRPr lang="en-US" altLang="zh-CN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BB8E718-0C78-4DF0-AE12-09647E5E749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896E3B5-3071-49DD-B39A-E77B9E7B719A}" type="slidenum">
              <a:rPr lang="en-US" altLang="zh-CN" sz="1200"/>
            </a:fld>
            <a:endParaRPr lang="en-US" altLang="zh-CN" sz="1200"/>
          </a:p>
        </p:txBody>
      </p:sp>
      <p:sp>
        <p:nvSpPr>
          <p:cNvPr id="2048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048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84D28B0-6FF3-4EFC-A1D9-8403DA12726D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86BFE01-31DA-4168-A81C-D359926973AE}" type="slidenum">
              <a:rPr lang="en-US" altLang="zh-CN" sz="1200"/>
            </a:fld>
            <a:endParaRPr lang="en-US" altLang="zh-CN" sz="1200"/>
          </a:p>
        </p:txBody>
      </p:sp>
      <p:sp>
        <p:nvSpPr>
          <p:cNvPr id="2253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2253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FC70E2E-EF21-49EF-8437-C55A6D8F71FB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483768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50266" y="271564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观察物体（二）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0932" y="1363365"/>
            <a:ext cx="58467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3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观察物体（二）</a:t>
            </a:r>
            <a:endParaRPr lang="zh-CN" altLang="en-US" sz="35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 bwMode="auto">
          <a:xfrm>
            <a:off x="357188" y="609600"/>
            <a:ext cx="6343650" cy="714375"/>
            <a:chOff x="563" y="960"/>
            <a:chExt cx="9989" cy="1125"/>
          </a:xfrm>
        </p:grpSpPr>
        <p:sp>
          <p:nvSpPr>
            <p:cNvPr id="27651" name="TextBox 1"/>
            <p:cNvSpPr txBox="1">
              <a:spLocks noChangeArrowheads="1"/>
            </p:cNvSpPr>
            <p:nvPr/>
          </p:nvSpPr>
          <p:spPr bwMode="auto">
            <a:xfrm>
              <a:off x="563" y="1135"/>
              <a:ext cx="998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例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：（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）把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块         搭在一起。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立方体 2"/>
            <p:cNvSpPr/>
            <p:nvPr/>
          </p:nvSpPr>
          <p:spPr>
            <a:xfrm>
              <a:off x="5722" y="960"/>
              <a:ext cx="1070" cy="1125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6"/>
          <p:cNvGrpSpPr/>
          <p:nvPr/>
        </p:nvGrpSpPr>
        <p:grpSpPr bwMode="auto">
          <a:xfrm>
            <a:off x="214313" y="1509713"/>
            <a:ext cx="4857750" cy="2643187"/>
            <a:chOff x="214282" y="1000108"/>
            <a:chExt cx="4857784" cy="2643206"/>
          </a:xfrm>
        </p:grpSpPr>
        <p:pic>
          <p:nvPicPr>
            <p:cNvPr id="27654" name="图片 4" descr="QQ截图20150202100957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1785926"/>
              <a:ext cx="1709641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571603" y="1000108"/>
              <a:ext cx="3500463" cy="928694"/>
            </a:xfrm>
            <a:prstGeom prst="cloudCallout">
              <a:avLst>
                <a:gd name="adj1" fmla="val -43250"/>
                <a:gd name="adj2" fmla="val 4556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看！我搭的。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10"/>
          <p:cNvGrpSpPr/>
          <p:nvPr/>
        </p:nvGrpSpPr>
        <p:grpSpPr bwMode="auto">
          <a:xfrm>
            <a:off x="2714625" y="2724150"/>
            <a:ext cx="714375" cy="1714500"/>
            <a:chOff x="2357422" y="2357430"/>
            <a:chExt cx="714380" cy="1714512"/>
          </a:xfrm>
        </p:grpSpPr>
        <p:sp>
          <p:nvSpPr>
            <p:cNvPr id="8" name="立方体 7"/>
            <p:cNvSpPr/>
            <p:nvPr/>
          </p:nvSpPr>
          <p:spPr>
            <a:xfrm>
              <a:off x="2357422" y="3357562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立方体 8"/>
            <p:cNvSpPr/>
            <p:nvPr/>
          </p:nvSpPr>
          <p:spPr>
            <a:xfrm>
              <a:off x="2357422" y="2857497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立方体 9"/>
            <p:cNvSpPr/>
            <p:nvPr/>
          </p:nvSpPr>
          <p:spPr>
            <a:xfrm>
              <a:off x="2357422" y="2357430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13"/>
          <p:cNvGrpSpPr/>
          <p:nvPr/>
        </p:nvGrpSpPr>
        <p:grpSpPr bwMode="auto">
          <a:xfrm>
            <a:off x="5286375" y="1438275"/>
            <a:ext cx="3635375" cy="2928938"/>
            <a:chOff x="5286380" y="571480"/>
            <a:chExt cx="3635868" cy="2928958"/>
          </a:xfrm>
        </p:grpSpPr>
        <p:pic>
          <p:nvPicPr>
            <p:cNvPr id="27661" name="图片 11" descr="QQ截图2015020210100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429520" y="1857364"/>
              <a:ext cx="1492728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云形标注 12"/>
            <p:cNvSpPr/>
            <p:nvPr/>
          </p:nvSpPr>
          <p:spPr bwMode="auto">
            <a:xfrm>
              <a:off x="5286380" y="571480"/>
              <a:ext cx="3500913" cy="1214446"/>
            </a:xfrm>
            <a:prstGeom prst="cloudCallout">
              <a:avLst>
                <a:gd name="adj1" fmla="val 8573"/>
                <a:gd name="adj2" fmla="val 73493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我搭的跟你的不一样。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7"/>
          <p:cNvGrpSpPr/>
          <p:nvPr/>
        </p:nvGrpSpPr>
        <p:grpSpPr bwMode="auto">
          <a:xfrm>
            <a:off x="5643563" y="3224213"/>
            <a:ext cx="1285875" cy="1214437"/>
            <a:chOff x="6143636" y="2786058"/>
            <a:chExt cx="1285884" cy="1214446"/>
          </a:xfrm>
        </p:grpSpPr>
        <p:sp>
          <p:nvSpPr>
            <p:cNvPr id="15" name="立方体 14"/>
            <p:cNvSpPr/>
            <p:nvPr/>
          </p:nvSpPr>
          <p:spPr>
            <a:xfrm>
              <a:off x="6143636" y="3330574"/>
              <a:ext cx="714380" cy="66993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立方体 15"/>
            <p:cNvSpPr/>
            <p:nvPr/>
          </p:nvSpPr>
          <p:spPr>
            <a:xfrm>
              <a:off x="6715140" y="3286124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6715140" y="2786058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667" name="TextBox 18"/>
          <p:cNvSpPr txBox="1">
            <a:spLocks noChangeArrowheads="1"/>
          </p:cNvSpPr>
          <p:nvPr/>
        </p:nvSpPr>
        <p:spPr bwMode="auto">
          <a:xfrm>
            <a:off x="285750" y="4797425"/>
            <a:ext cx="85725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从前面、上面、侧面观察自己搭的立体，说一说看到的各是什么图形。试着在方格纸上画出来。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 bwMode="auto">
          <a:xfrm>
            <a:off x="293688" y="1204913"/>
            <a:ext cx="8240712" cy="2563812"/>
            <a:chOff x="-24829" y="571480"/>
            <a:chExt cx="8240135" cy="2564148"/>
          </a:xfrm>
        </p:grpSpPr>
        <p:pic>
          <p:nvPicPr>
            <p:cNvPr id="28675" name="图片 2" descr="QQ截图20150202100957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24829" y="1278240"/>
              <a:ext cx="1709641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1500651" y="571480"/>
              <a:ext cx="6714655" cy="1286044"/>
            </a:xfrm>
            <a:prstGeom prst="cloudCallout">
              <a:avLst>
                <a:gd name="adj1" fmla="val -43250"/>
                <a:gd name="adj2" fmla="val 52787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我搭的从前面、侧面看到的图形都一样。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3295650" y="3381375"/>
            <a:ext cx="571500" cy="1714500"/>
            <a:chOff x="2571736" y="2214554"/>
            <a:chExt cx="571504" cy="1714512"/>
          </a:xfrm>
        </p:grpSpPr>
        <p:sp>
          <p:nvSpPr>
            <p:cNvPr id="5" name="矩形 4"/>
            <p:cNvSpPr/>
            <p:nvPr/>
          </p:nvSpPr>
          <p:spPr>
            <a:xfrm>
              <a:off x="2571736" y="221455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71736" y="2786058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571736" y="335756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8"/>
          <p:cNvGrpSpPr/>
          <p:nvPr/>
        </p:nvGrpSpPr>
        <p:grpSpPr bwMode="auto">
          <a:xfrm>
            <a:off x="4795838" y="3452813"/>
            <a:ext cx="571500" cy="1714500"/>
            <a:chOff x="2571736" y="2214554"/>
            <a:chExt cx="571504" cy="1714512"/>
          </a:xfrm>
        </p:grpSpPr>
        <p:sp>
          <p:nvSpPr>
            <p:cNvPr id="10" name="矩形 9"/>
            <p:cNvSpPr/>
            <p:nvPr/>
          </p:nvSpPr>
          <p:spPr>
            <a:xfrm>
              <a:off x="2571736" y="221455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71736" y="2786058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571736" y="335756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685" name="矩形 12"/>
          <p:cNvSpPr>
            <a:spLocks noChangeArrowheads="1"/>
          </p:cNvSpPr>
          <p:nvPr/>
        </p:nvSpPr>
        <p:spPr bwMode="auto">
          <a:xfrm>
            <a:off x="6153150" y="459581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666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92D05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6" name="TextBox 13"/>
          <p:cNvSpPr txBox="1">
            <a:spLocks noChangeArrowheads="1"/>
          </p:cNvSpPr>
          <p:nvPr/>
        </p:nvSpPr>
        <p:spPr bwMode="auto">
          <a:xfrm>
            <a:off x="2724150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（前面）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7" name="TextBox 14"/>
          <p:cNvSpPr txBox="1">
            <a:spLocks noChangeArrowheads="1"/>
          </p:cNvSpPr>
          <p:nvPr/>
        </p:nvSpPr>
        <p:spPr bwMode="auto">
          <a:xfrm>
            <a:off x="4224338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（侧面）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8" name="TextBox 15"/>
          <p:cNvSpPr txBox="1">
            <a:spLocks noChangeArrowheads="1"/>
          </p:cNvSpPr>
          <p:nvPr/>
        </p:nvSpPr>
        <p:spPr bwMode="auto">
          <a:xfrm>
            <a:off x="5653088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（上面）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bldLvl="0"/>
      <p:bldP spid="28686" grpId="0"/>
      <p:bldP spid="28687" grpId="0"/>
      <p:bldP spid="286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/>
          <p:nvPr/>
        </p:nvGrpSpPr>
        <p:grpSpPr bwMode="auto">
          <a:xfrm>
            <a:off x="1447800" y="3505200"/>
            <a:ext cx="1143000" cy="1143000"/>
            <a:chOff x="1071538" y="928670"/>
            <a:chExt cx="1143008" cy="1143008"/>
          </a:xfrm>
        </p:grpSpPr>
        <p:sp>
          <p:nvSpPr>
            <p:cNvPr id="2" name="矩形 1"/>
            <p:cNvSpPr/>
            <p:nvPr/>
          </p:nvSpPr>
          <p:spPr>
            <a:xfrm>
              <a:off x="1071538" y="150017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43042" y="150017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43042" y="928670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676650" y="3524250"/>
            <a:ext cx="571500" cy="1143000"/>
            <a:chOff x="3071802" y="1214422"/>
            <a:chExt cx="571504" cy="1143008"/>
          </a:xfrm>
        </p:grpSpPr>
        <p:sp>
          <p:nvSpPr>
            <p:cNvPr id="6" name="矩形 5"/>
            <p:cNvSpPr/>
            <p:nvPr/>
          </p:nvSpPr>
          <p:spPr>
            <a:xfrm>
              <a:off x="3071802" y="1785926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71802" y="121442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 bwMode="auto">
          <a:xfrm rot="5400000">
            <a:off x="5534025" y="3810000"/>
            <a:ext cx="571500" cy="1143000"/>
            <a:chOff x="3071802" y="1214422"/>
            <a:chExt cx="571504" cy="1143008"/>
          </a:xfrm>
        </p:grpSpPr>
        <p:sp>
          <p:nvSpPr>
            <p:cNvPr id="10" name="矩形 9"/>
            <p:cNvSpPr/>
            <p:nvPr/>
          </p:nvSpPr>
          <p:spPr>
            <a:xfrm>
              <a:off x="3071802" y="1785926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071802" y="121442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9708" name="TextBox 11"/>
          <p:cNvSpPr txBox="1">
            <a:spLocks noChangeArrowheads="1"/>
          </p:cNvSpPr>
          <p:nvPr/>
        </p:nvSpPr>
        <p:spPr bwMode="auto">
          <a:xfrm>
            <a:off x="1319213" y="4881563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（前面）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9" name="TextBox 12"/>
          <p:cNvSpPr txBox="1">
            <a:spLocks noChangeArrowheads="1"/>
          </p:cNvSpPr>
          <p:nvPr/>
        </p:nvSpPr>
        <p:spPr bwMode="auto">
          <a:xfrm>
            <a:off x="3176588" y="4881563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（侧面）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0" name="TextBox 13"/>
          <p:cNvSpPr txBox="1">
            <a:spLocks noChangeArrowheads="1"/>
          </p:cNvSpPr>
          <p:nvPr/>
        </p:nvSpPr>
        <p:spPr bwMode="auto">
          <a:xfrm>
            <a:off x="5033963" y="492918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（上面）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18"/>
          <p:cNvGrpSpPr/>
          <p:nvPr/>
        </p:nvGrpSpPr>
        <p:grpSpPr bwMode="auto">
          <a:xfrm>
            <a:off x="427038" y="1243013"/>
            <a:ext cx="8378825" cy="1643062"/>
            <a:chOff x="542879" y="4857760"/>
            <a:chExt cx="8379369" cy="1643074"/>
          </a:xfrm>
        </p:grpSpPr>
        <p:pic>
          <p:nvPicPr>
            <p:cNvPr id="29712" name="图片 16" descr="QQ截图2015020210100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429520" y="4857760"/>
              <a:ext cx="1492728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云形标注 17"/>
            <p:cNvSpPr/>
            <p:nvPr/>
          </p:nvSpPr>
          <p:spPr bwMode="auto">
            <a:xfrm>
              <a:off x="542879" y="4918085"/>
              <a:ext cx="6715561" cy="1285884"/>
            </a:xfrm>
            <a:prstGeom prst="cloudCallout">
              <a:avLst>
                <a:gd name="adj1" fmla="val 53148"/>
                <a:gd name="adj2" fmla="val 30148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我搭的从三个方向看到的图形都不一样。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/>
      <p:bldP spid="297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/>
          <p:nvPr/>
        </p:nvGrpSpPr>
        <p:grpSpPr bwMode="auto">
          <a:xfrm>
            <a:off x="285750" y="590550"/>
            <a:ext cx="8643938" cy="1627188"/>
            <a:chOff x="285750" y="285728"/>
            <a:chExt cx="8643968" cy="1627199"/>
          </a:xfrm>
        </p:grpSpPr>
        <p:sp>
          <p:nvSpPr>
            <p:cNvPr id="30723" name="TextBox 1"/>
            <p:cNvSpPr txBox="1">
              <a:spLocks noChangeArrowheads="1"/>
            </p:cNvSpPr>
            <p:nvPr/>
          </p:nvSpPr>
          <p:spPr bwMode="auto">
            <a:xfrm>
              <a:off x="285750" y="358754"/>
              <a:ext cx="8643968" cy="1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Calibri" panose="020F0502020204030204" pitchFamily="34" charset="0"/>
                </a:rPr>
                <a:t>把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>
                  <a:latin typeface="Calibri" panose="020F0502020204030204" pitchFamily="34" charset="0"/>
                </a:rPr>
                <a:t>块         搭在一起，从不同方向观察，说一说</a:t>
              </a:r>
              <a:endParaRPr lang="zh-CN" altLang="en-US" sz="3200" b="1"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3200" b="1"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Calibri" panose="020F0502020204030204" pitchFamily="34" charset="0"/>
                </a:rPr>
                <a:t>看到的是什么图形。</a:t>
              </a:r>
              <a:endParaRPr lang="zh-CN" altLang="en-US" sz="3200" b="1">
                <a:latin typeface="Calibri" panose="020F0502020204030204" pitchFamily="34" charset="0"/>
              </a:endParaRPr>
            </a:p>
          </p:txBody>
        </p:sp>
        <p:sp>
          <p:nvSpPr>
            <p:cNvPr id="3" name="立方体 2"/>
            <p:cNvSpPr/>
            <p:nvPr/>
          </p:nvSpPr>
          <p:spPr bwMode="auto">
            <a:xfrm>
              <a:off x="1500192" y="285728"/>
              <a:ext cx="714377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21"/>
          <p:cNvGrpSpPr/>
          <p:nvPr/>
        </p:nvGrpSpPr>
        <p:grpSpPr bwMode="auto">
          <a:xfrm>
            <a:off x="519113" y="2309813"/>
            <a:ext cx="7715250" cy="3429000"/>
            <a:chOff x="214282" y="1928802"/>
            <a:chExt cx="7715304" cy="3429024"/>
          </a:xfrm>
        </p:grpSpPr>
        <p:grpSp>
          <p:nvGrpSpPr>
            <p:cNvPr id="30726" name="组合 9"/>
            <p:cNvGrpSpPr/>
            <p:nvPr/>
          </p:nvGrpSpPr>
          <p:grpSpPr bwMode="auto">
            <a:xfrm>
              <a:off x="1214414" y="1928802"/>
              <a:ext cx="2357454" cy="1071570"/>
              <a:chOff x="1214414" y="1928802"/>
              <a:chExt cx="2357454" cy="1071570"/>
            </a:xfrm>
          </p:grpSpPr>
          <p:sp>
            <p:nvSpPr>
              <p:cNvPr id="6" name="云形标注 5"/>
              <p:cNvSpPr/>
              <p:nvPr/>
            </p:nvSpPr>
            <p:spPr bwMode="auto">
              <a:xfrm>
                <a:off x="1214414" y="1928802"/>
                <a:ext cx="2357453" cy="1071569"/>
              </a:xfrm>
              <a:prstGeom prst="cloudCallout">
                <a:avLst>
                  <a:gd name="adj1" fmla="val -27240"/>
                  <a:gd name="adj2" fmla="val 6387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728" name="组合 8"/>
              <p:cNvGrpSpPr/>
              <p:nvPr/>
            </p:nvGrpSpPr>
            <p:grpSpPr bwMode="auto">
              <a:xfrm>
                <a:off x="1785918" y="2143116"/>
                <a:ext cx="1143004" cy="571500"/>
                <a:chOff x="3214678" y="3714752"/>
                <a:chExt cx="1143004" cy="571500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3214678" y="3714751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3786182" y="3714751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30731" name="组合 11"/>
            <p:cNvGrpSpPr/>
            <p:nvPr/>
          </p:nvGrpSpPr>
          <p:grpSpPr bwMode="auto">
            <a:xfrm>
              <a:off x="214282" y="2643182"/>
              <a:ext cx="7715304" cy="2714644"/>
              <a:chOff x="214282" y="2643182"/>
              <a:chExt cx="7715304" cy="2714644"/>
            </a:xfrm>
          </p:grpSpPr>
          <p:pic>
            <p:nvPicPr>
              <p:cNvPr id="30732" name="图片 4" descr="QQ截图20150202101047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214282" y="3357562"/>
                <a:ext cx="1548280" cy="200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云形标注 10"/>
              <p:cNvSpPr/>
              <p:nvPr/>
            </p:nvSpPr>
            <p:spPr bwMode="auto">
              <a:xfrm>
                <a:off x="2071670" y="2643182"/>
                <a:ext cx="5857916" cy="2500329"/>
              </a:xfrm>
              <a:prstGeom prst="cloudCallout">
                <a:avLst>
                  <a:gd name="adj1" fmla="val -56608"/>
                  <a:gd name="adj2" fmla="val 15917"/>
                </a:avLst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dirty="0">
                    <a:solidFill>
                      <a:schemeClr val="tx1"/>
                    </a:solidFill>
                  </a:rPr>
                  <a:t>我搭的立体从前面、侧面看，都是拼在一起的</a:t>
                </a:r>
                <a:r>
                  <a:rPr lang="en-US" altLang="zh-CN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solidFill>
                      <a:schemeClr val="tx1"/>
                    </a:solidFill>
                  </a:rPr>
                  <a:t>个正方形</a:t>
                </a:r>
                <a:r>
                  <a:rPr lang="en-US" altLang="zh-CN" sz="3200" b="1" dirty="0">
                    <a:solidFill>
                      <a:schemeClr val="tx1"/>
                    </a:solidFill>
                    <a:latin typeface="+mn-ea"/>
                  </a:rPr>
                  <a:t>……</a:t>
                </a:r>
                <a:endParaRPr lang="zh-CN" altLang="en-US" sz="32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grpSp>
        <p:nvGrpSpPr>
          <p:cNvPr id="12" name="组合 20"/>
          <p:cNvGrpSpPr/>
          <p:nvPr/>
        </p:nvGrpSpPr>
        <p:grpSpPr bwMode="auto">
          <a:xfrm>
            <a:off x="6972300" y="5481638"/>
            <a:ext cx="1357313" cy="857250"/>
            <a:chOff x="1785918" y="5643578"/>
            <a:chExt cx="1357317" cy="857251"/>
          </a:xfrm>
        </p:grpSpPr>
        <p:grpSp>
          <p:nvGrpSpPr>
            <p:cNvPr id="30735" name="组合 16"/>
            <p:cNvGrpSpPr/>
            <p:nvPr/>
          </p:nvGrpSpPr>
          <p:grpSpPr bwMode="auto">
            <a:xfrm>
              <a:off x="1785918" y="5643578"/>
              <a:ext cx="857251" cy="857251"/>
              <a:chOff x="1785918" y="5643578"/>
              <a:chExt cx="857251" cy="857251"/>
            </a:xfrm>
          </p:grpSpPr>
          <p:sp>
            <p:nvSpPr>
              <p:cNvPr id="16" name="立方体 15"/>
              <p:cNvSpPr/>
              <p:nvPr/>
            </p:nvSpPr>
            <p:spPr bwMode="auto">
              <a:xfrm>
                <a:off x="1928794" y="5643578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立方体 12"/>
              <p:cNvSpPr/>
              <p:nvPr/>
            </p:nvSpPr>
            <p:spPr bwMode="auto">
              <a:xfrm>
                <a:off x="1785918" y="5786453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0738" name="组合 17"/>
            <p:cNvGrpSpPr/>
            <p:nvPr/>
          </p:nvGrpSpPr>
          <p:grpSpPr bwMode="auto">
            <a:xfrm>
              <a:off x="2285984" y="5643578"/>
              <a:ext cx="857251" cy="857251"/>
              <a:chOff x="1785918" y="5643578"/>
              <a:chExt cx="857251" cy="857251"/>
            </a:xfrm>
          </p:grpSpPr>
          <p:sp>
            <p:nvSpPr>
              <p:cNvPr id="19" name="立方体 18"/>
              <p:cNvSpPr/>
              <p:nvPr/>
            </p:nvSpPr>
            <p:spPr bwMode="auto">
              <a:xfrm>
                <a:off x="1928791" y="5643578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立方体 19"/>
              <p:cNvSpPr/>
              <p:nvPr/>
            </p:nvSpPr>
            <p:spPr bwMode="auto">
              <a:xfrm>
                <a:off x="1785916" y="5786453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9"/>
          <p:cNvGrpSpPr/>
          <p:nvPr/>
        </p:nvGrpSpPr>
        <p:grpSpPr bwMode="auto">
          <a:xfrm>
            <a:off x="571500" y="957263"/>
            <a:ext cx="7715250" cy="3500437"/>
            <a:chOff x="571472" y="500042"/>
            <a:chExt cx="7715304" cy="3500462"/>
          </a:xfrm>
        </p:grpSpPr>
        <p:grpSp>
          <p:nvGrpSpPr>
            <p:cNvPr id="31747" name="组合 7"/>
            <p:cNvGrpSpPr/>
            <p:nvPr/>
          </p:nvGrpSpPr>
          <p:grpSpPr bwMode="auto">
            <a:xfrm>
              <a:off x="571472" y="500042"/>
              <a:ext cx="4286280" cy="2857520"/>
              <a:chOff x="642910" y="571480"/>
              <a:chExt cx="4286280" cy="2857520"/>
            </a:xfrm>
          </p:grpSpPr>
          <p:pic>
            <p:nvPicPr>
              <p:cNvPr id="31748" name="图片 1" descr="QQ截图20150202101055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642910" y="1500174"/>
                <a:ext cx="1504686" cy="192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云形标注 2"/>
              <p:cNvSpPr/>
              <p:nvPr/>
            </p:nvSpPr>
            <p:spPr bwMode="auto">
              <a:xfrm>
                <a:off x="1928794" y="571480"/>
                <a:ext cx="3000396" cy="1214445"/>
              </a:xfrm>
              <a:prstGeom prst="cloudCallout">
                <a:avLst>
                  <a:gd name="adj1" fmla="val -27240"/>
                  <a:gd name="adj2" fmla="val 6387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750" name="组合 6"/>
              <p:cNvGrpSpPr/>
              <p:nvPr/>
            </p:nvGrpSpPr>
            <p:grpSpPr bwMode="auto">
              <a:xfrm>
                <a:off x="2571736" y="928670"/>
                <a:ext cx="1714508" cy="571500"/>
                <a:chOff x="1785918" y="2143116"/>
                <a:chExt cx="1714508" cy="571500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1785919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2357423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2928927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" name="云形标注 8"/>
            <p:cNvSpPr/>
            <p:nvPr/>
          </p:nvSpPr>
          <p:spPr bwMode="auto">
            <a:xfrm>
              <a:off x="2428860" y="1500174"/>
              <a:ext cx="5857916" cy="2500330"/>
            </a:xfrm>
            <a:prstGeom prst="cloudCallout">
              <a:avLst>
                <a:gd name="adj1" fmla="val -56356"/>
                <a:gd name="adj2" fmla="val -2369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我搭的立体从上面看，是</a:t>
              </a:r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个拼在一起的正方形</a:t>
              </a:r>
              <a:r>
                <a:rPr lang="en-US" altLang="zh-CN" sz="3200" b="1" dirty="0">
                  <a:solidFill>
                    <a:schemeClr val="tx1"/>
                  </a:solidFill>
                  <a:latin typeface="+mn-ea"/>
                </a:rPr>
                <a:t>……</a:t>
              </a:r>
              <a:endParaRPr lang="zh-CN" altLang="en-US" sz="32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0" name="组合 15"/>
          <p:cNvGrpSpPr/>
          <p:nvPr/>
        </p:nvGrpSpPr>
        <p:grpSpPr bwMode="auto">
          <a:xfrm flipH="1">
            <a:off x="4429125" y="4743450"/>
            <a:ext cx="1687513" cy="1258888"/>
            <a:chOff x="4857752" y="4929203"/>
            <a:chExt cx="1714507" cy="1214436"/>
          </a:xfrm>
        </p:grpSpPr>
        <p:sp>
          <p:nvSpPr>
            <p:cNvPr id="11" name="立方体 10"/>
            <p:cNvSpPr/>
            <p:nvPr/>
          </p:nvSpPr>
          <p:spPr bwMode="auto">
            <a:xfrm>
              <a:off x="4857752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立方体 11"/>
            <p:cNvSpPr/>
            <p:nvPr/>
          </p:nvSpPr>
          <p:spPr bwMode="auto">
            <a:xfrm>
              <a:off x="5357749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立方体 12"/>
            <p:cNvSpPr/>
            <p:nvPr/>
          </p:nvSpPr>
          <p:spPr bwMode="auto">
            <a:xfrm>
              <a:off x="5857746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立方体 14"/>
            <p:cNvSpPr/>
            <p:nvPr/>
          </p:nvSpPr>
          <p:spPr bwMode="auto">
            <a:xfrm>
              <a:off x="5857746" y="4929203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71"/>
          <p:cNvGrpSpPr/>
          <p:nvPr/>
        </p:nvGrpSpPr>
        <p:grpSpPr bwMode="auto">
          <a:xfrm>
            <a:off x="428625" y="857250"/>
            <a:ext cx="2600325" cy="1600200"/>
            <a:chOff x="428596" y="857232"/>
            <a:chExt cx="2600151" cy="1600000"/>
          </a:xfrm>
        </p:grpSpPr>
        <p:pic>
          <p:nvPicPr>
            <p:cNvPr id="32771" name="图片 2" descr="QQ截图2015020209464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28596" y="857232"/>
              <a:ext cx="952381" cy="1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2" name="图片 4" descr="QQ截图20150202094658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1604" y="857232"/>
              <a:ext cx="1457143" cy="1542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8"/>
          <p:cNvGrpSpPr/>
          <p:nvPr/>
        </p:nvGrpSpPr>
        <p:grpSpPr bwMode="auto">
          <a:xfrm>
            <a:off x="3149600" y="685800"/>
            <a:ext cx="5816600" cy="2632075"/>
            <a:chOff x="3286116" y="285728"/>
            <a:chExt cx="5817805" cy="2631459"/>
          </a:xfrm>
        </p:grpSpPr>
        <p:pic>
          <p:nvPicPr>
            <p:cNvPr id="32774" name="图片 6" descr="QQ截图2015020209432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76246" y="1202675"/>
              <a:ext cx="1527675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 bwMode="auto">
            <a:xfrm>
              <a:off x="3286116" y="285728"/>
              <a:ext cx="4787305" cy="1714099"/>
            </a:xfrm>
            <a:prstGeom prst="cloudCallout">
              <a:avLst>
                <a:gd name="adj1" fmla="val 32538"/>
                <a:gd name="adj2" fmla="val 50458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说一说下面</a:t>
              </a:r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幅图分别是从哪个方向看到的。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776" name="组合 66"/>
          <p:cNvGrpSpPr/>
          <p:nvPr/>
        </p:nvGrpSpPr>
        <p:grpSpPr bwMode="auto">
          <a:xfrm>
            <a:off x="357188" y="3571875"/>
            <a:ext cx="8286750" cy="2143125"/>
            <a:chOff x="357158" y="3286124"/>
            <a:chExt cx="8286808" cy="2143140"/>
          </a:xfrm>
        </p:grpSpPr>
        <p:grpSp>
          <p:nvGrpSpPr>
            <p:cNvPr id="32777" name="组合 14"/>
            <p:cNvGrpSpPr/>
            <p:nvPr/>
          </p:nvGrpSpPr>
          <p:grpSpPr bwMode="auto">
            <a:xfrm>
              <a:off x="357158" y="3286124"/>
              <a:ext cx="8286808" cy="2143140"/>
              <a:chOff x="571472" y="3571876"/>
              <a:chExt cx="7715304" cy="171451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71472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00298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429124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357950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pic>
          <p:nvPicPr>
            <p:cNvPr id="32782" name="图片 25" descr="QQ截图2015020209495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3429000"/>
              <a:ext cx="1782948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椭圆 26"/>
            <p:cNvSpPr/>
            <p:nvPr/>
          </p:nvSpPr>
          <p:spPr>
            <a:xfrm>
              <a:off x="2214546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286247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143371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443676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286511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57950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443940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286775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443940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286775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2793" name="图片 40" descr="QQ截图20150202095000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3174" y="3571875"/>
              <a:ext cx="1643074" cy="1372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94" name="图片 41" descr="QQ截图20150202095007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857752" y="3571876"/>
              <a:ext cx="1679758" cy="1285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95" name="图片 42" descr="QQ截图20150202095017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786578" y="3571876"/>
              <a:ext cx="1647684" cy="142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96" name="TextBox 1"/>
          <p:cNvSpPr txBox="1">
            <a:spLocks noChangeArrowheads="1"/>
          </p:cNvSpPr>
          <p:nvPr/>
        </p:nvSpPr>
        <p:spPr bwMode="auto">
          <a:xfrm>
            <a:off x="7858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右面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7" name="TextBox 1"/>
          <p:cNvSpPr txBox="1">
            <a:spLocks noChangeArrowheads="1"/>
          </p:cNvSpPr>
          <p:nvPr/>
        </p:nvSpPr>
        <p:spPr bwMode="auto">
          <a:xfrm>
            <a:off x="30718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左面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8" name="TextBox 1"/>
          <p:cNvSpPr txBox="1">
            <a:spLocks noChangeArrowheads="1"/>
          </p:cNvSpPr>
          <p:nvPr/>
        </p:nvSpPr>
        <p:spPr bwMode="auto">
          <a:xfrm>
            <a:off x="507206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前面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9" name="TextBox 1"/>
          <p:cNvSpPr txBox="1">
            <a:spLocks noChangeArrowheads="1"/>
          </p:cNvSpPr>
          <p:nvPr/>
        </p:nvSpPr>
        <p:spPr bwMode="auto">
          <a:xfrm>
            <a:off x="70723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上面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6" grpId="0"/>
      <p:bldP spid="32797" grpId="0"/>
      <p:bldP spid="32798" grpId="0"/>
      <p:bldP spid="327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47750"/>
            <a:ext cx="8229600" cy="1143000"/>
          </a:xfrm>
          <a:noFill/>
        </p:spPr>
        <p:txBody>
          <a:bodyPr/>
          <a:lstStyle/>
          <a:p>
            <a:r>
              <a:rPr lang="zh-CN" altLang="en-US" smtClean="0">
                <a:latin typeface="方正书宋简体" charset="-122"/>
                <a:ea typeface="方正书宋简体" charset="-122"/>
              </a:rPr>
              <a:t>从它的</a:t>
            </a:r>
            <a:r>
              <a:rPr lang="zh-CN" altLang="en-US" smtClean="0">
                <a:solidFill>
                  <a:srgbClr val="FF9900"/>
                </a:solidFill>
                <a:latin typeface="方正书宋简体" charset="-122"/>
                <a:ea typeface="方正书宋简体" charset="-122"/>
              </a:rPr>
              <a:t>正面、侧面、上面</a:t>
            </a:r>
            <a:r>
              <a:rPr lang="zh-CN" altLang="en-US" smtClean="0">
                <a:latin typeface="方正书宋简体" charset="-122"/>
                <a:ea typeface="方正书宋简体" charset="-122"/>
              </a:rPr>
              <a:t>分别看到的是哪一幅图形？</a:t>
            </a:r>
            <a:br>
              <a:rPr lang="zh-CN" altLang="en-US" b="1" smtClean="0">
                <a:solidFill>
                  <a:srgbClr val="CC00FF"/>
                </a:solidFill>
                <a:ea typeface="楷体_GB2312" pitchFamily="49" charset="-122"/>
              </a:rPr>
            </a:br>
            <a:endParaRPr lang="zh-CN" altLang="en-US" b="1" smtClean="0">
              <a:solidFill>
                <a:srgbClr val="CC00FF"/>
              </a:solidFill>
              <a:ea typeface="楷体_GB2312" pitchFamily="49" charset="-122"/>
            </a:endParaRPr>
          </a:p>
        </p:txBody>
      </p:sp>
      <p:grpSp>
        <p:nvGrpSpPr>
          <p:cNvPr id="33795" name="Group 8"/>
          <p:cNvGrpSpPr/>
          <p:nvPr/>
        </p:nvGrpSpPr>
        <p:grpSpPr bwMode="auto">
          <a:xfrm rot="5400000">
            <a:off x="3463132" y="2605881"/>
            <a:ext cx="2317750" cy="1230313"/>
            <a:chOff x="1927" y="1389"/>
            <a:chExt cx="1906" cy="1043"/>
          </a:xfrm>
        </p:grpSpPr>
        <p:sp>
          <p:nvSpPr>
            <p:cNvPr id="33796" name="AutoShape 9"/>
            <p:cNvSpPr>
              <a:spLocks noChangeArrowheads="1"/>
            </p:cNvSpPr>
            <p:nvPr/>
          </p:nvSpPr>
          <p:spPr bwMode="auto">
            <a:xfrm rot="-5400000">
              <a:off x="2356" y="956"/>
              <a:ext cx="1043" cy="1906"/>
            </a:xfrm>
            <a:prstGeom prst="cube">
              <a:avLst>
                <a:gd name="adj" fmla="val 25000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797" name="Line 10"/>
            <p:cNvSpPr>
              <a:spLocks noChangeShapeType="1"/>
            </p:cNvSpPr>
            <p:nvPr/>
          </p:nvSpPr>
          <p:spPr bwMode="auto">
            <a:xfrm>
              <a:off x="3016" y="1661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Line 11"/>
            <p:cNvSpPr>
              <a:spLocks noChangeShapeType="1"/>
            </p:cNvSpPr>
            <p:nvPr/>
          </p:nvSpPr>
          <p:spPr bwMode="auto">
            <a:xfrm flipH="1" flipV="1">
              <a:off x="2744" y="1389"/>
              <a:ext cx="272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9" name="Group 12"/>
          <p:cNvGrpSpPr/>
          <p:nvPr/>
        </p:nvGrpSpPr>
        <p:grpSpPr bwMode="auto">
          <a:xfrm>
            <a:off x="3440113" y="4783138"/>
            <a:ext cx="2028825" cy="1095375"/>
            <a:chOff x="703" y="2840"/>
            <a:chExt cx="1633" cy="817"/>
          </a:xfrm>
        </p:grpSpPr>
        <p:sp>
          <p:nvSpPr>
            <p:cNvPr id="33800" name="Rectangle 13"/>
            <p:cNvSpPr>
              <a:spLocks noChangeArrowheads="1"/>
            </p:cNvSpPr>
            <p:nvPr/>
          </p:nvSpPr>
          <p:spPr bwMode="auto">
            <a:xfrm>
              <a:off x="703" y="2840"/>
              <a:ext cx="1633" cy="817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01" name="Line 14"/>
            <p:cNvSpPr>
              <a:spLocks noChangeShapeType="1"/>
            </p:cNvSpPr>
            <p:nvPr/>
          </p:nvSpPr>
          <p:spPr bwMode="auto">
            <a:xfrm flipV="1">
              <a:off x="1519" y="2840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Group 15"/>
          <p:cNvGrpSpPr/>
          <p:nvPr/>
        </p:nvGrpSpPr>
        <p:grpSpPr bwMode="auto">
          <a:xfrm rot="5400000">
            <a:off x="869950" y="4283076"/>
            <a:ext cx="2060575" cy="984250"/>
            <a:chOff x="703" y="2840"/>
            <a:chExt cx="1633" cy="817"/>
          </a:xfrm>
        </p:grpSpPr>
        <p:sp>
          <p:nvSpPr>
            <p:cNvPr id="33803" name="Rectangle 16"/>
            <p:cNvSpPr>
              <a:spLocks noChangeArrowheads="1"/>
            </p:cNvSpPr>
            <p:nvPr/>
          </p:nvSpPr>
          <p:spPr bwMode="auto">
            <a:xfrm>
              <a:off x="703" y="2840"/>
              <a:ext cx="1633" cy="817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04" name="Line 17"/>
            <p:cNvSpPr>
              <a:spLocks noChangeShapeType="1"/>
            </p:cNvSpPr>
            <p:nvPr/>
          </p:nvSpPr>
          <p:spPr bwMode="auto">
            <a:xfrm flipV="1">
              <a:off x="1519" y="2840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5" name="Rectangle 18"/>
          <p:cNvSpPr>
            <a:spLocks noChangeArrowheads="1"/>
          </p:cNvSpPr>
          <p:nvPr/>
        </p:nvSpPr>
        <p:spPr bwMode="auto">
          <a:xfrm>
            <a:off x="6797675" y="4841875"/>
            <a:ext cx="92233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3806" name="Text Box 19"/>
          <p:cNvSpPr txBox="1">
            <a:spLocks noChangeArrowheads="1"/>
          </p:cNvSpPr>
          <p:nvPr/>
        </p:nvSpPr>
        <p:spPr bwMode="auto">
          <a:xfrm>
            <a:off x="3779838" y="5949950"/>
            <a:ext cx="1368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（２）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3807" name="Text Box 20"/>
          <p:cNvSpPr txBox="1">
            <a:spLocks noChangeArrowheads="1"/>
          </p:cNvSpPr>
          <p:nvPr/>
        </p:nvSpPr>
        <p:spPr bwMode="auto">
          <a:xfrm>
            <a:off x="1258888" y="594995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（１）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3808" name="Text Box 21"/>
          <p:cNvSpPr txBox="1">
            <a:spLocks noChangeArrowheads="1"/>
          </p:cNvSpPr>
          <p:nvPr/>
        </p:nvSpPr>
        <p:spPr bwMode="auto">
          <a:xfrm>
            <a:off x="6659563" y="5876925"/>
            <a:ext cx="151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（３）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/>
      <p:bldP spid="33807" grpId="0"/>
      <p:bldP spid="338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08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探究结果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7544" y="2348880"/>
            <a:ext cx="8229600" cy="2744788"/>
          </a:xfrm>
          <a:noFill/>
        </p:spPr>
        <p:txBody>
          <a:bodyPr/>
          <a:lstStyle/>
          <a:p>
            <a:r>
              <a:rPr lang="zh-CN" altLang="en-US" sz="3600" b="1" dirty="0" smtClean="0">
                <a:solidFill>
                  <a:srgbClr val="990000"/>
                </a:solidFill>
              </a:rPr>
              <a:t>物体从不同的位置去观察能看到不同的样子。所以，我们需要在日常生活中仔细观察身边的事物。</a:t>
            </a:r>
            <a:endParaRPr lang="zh-CN" altLang="en-US" sz="3600" b="1" dirty="0" smtClean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27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拓展延伸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8" y="1556792"/>
            <a:ext cx="8229600" cy="4525963"/>
          </a:xfrm>
          <a:noFill/>
        </p:spPr>
        <p:txBody>
          <a:bodyPr/>
          <a:lstStyle/>
          <a:p>
            <a:r>
              <a:rPr lang="zh-CN" altLang="en-US" sz="2800" b="1" dirty="0" smtClean="0">
                <a:solidFill>
                  <a:srgbClr val="990000"/>
                </a:solidFill>
              </a:rPr>
              <a:t>同学们！我们已经知道从物体的不同位置去观察物体能看到不同的样子。同学们想象一下，下雨的时候，人们会撑开一把美丽的小伞，假如你现在在楼上观察楼下的一把把小花伞，会是什么样的呢？想好之后把它画到你的日记本中。</a:t>
            </a:r>
            <a:r>
              <a:rPr lang="zh-CN" altLang="en-US" sz="2800" dirty="0" smtClean="0"/>
              <a:t> </a:t>
            </a:r>
            <a:endParaRPr lang="zh-CN" altLang="en-US" sz="2800" dirty="0" smtClean="0"/>
          </a:p>
        </p:txBody>
      </p:sp>
      <p:pic>
        <p:nvPicPr>
          <p:cNvPr id="35844" name="Picture 4" descr="24160UJ1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0" y="4343400"/>
            <a:ext cx="38004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08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课后作业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8" y="2420888"/>
            <a:ext cx="8229600" cy="1573213"/>
          </a:xfrm>
          <a:noFill/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．教材第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页的练一练的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题。</a:t>
            </a:r>
            <a:endParaRPr lang="zh-CN" altLang="en-US" b="1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．教材第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页的练一练的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题</a:t>
            </a:r>
            <a:r>
              <a:rPr lang="zh-CN" altLang="en-US" dirty="0" smtClean="0"/>
              <a:t>。 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036" y="1476375"/>
            <a:ext cx="8907363" cy="4525963"/>
          </a:xfrm>
          <a:noFill/>
        </p:spPr>
        <p:txBody>
          <a:bodyPr/>
          <a:lstStyle/>
          <a:p>
            <a:r>
              <a:rPr lang="zh-CN" altLang="en-US" sz="2800" b="1" dirty="0" smtClean="0"/>
              <a:t>下面有两幅图，讲述的是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盲人摸象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的故事，下面请同学们讨论一下，为什么五个人摸的同一头大象却说的不一样？</a:t>
            </a:r>
            <a:endParaRPr lang="zh-CN" altLang="en-US" sz="2800" b="1" dirty="0" smtClean="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57200" y="533400"/>
            <a:ext cx="3200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6388" name="Text Box 18"/>
          <p:cNvSpPr txBox="1">
            <a:spLocks noChangeArrowheads="1"/>
          </p:cNvSpPr>
          <p:nvPr/>
        </p:nvSpPr>
        <p:spPr bwMode="auto">
          <a:xfrm>
            <a:off x="1050925" y="4794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6389" name="WordArt 19"/>
          <p:cNvSpPr>
            <a:spLocks noChangeArrowheads="1" noChangeShapeType="1" noTextEdit="1"/>
          </p:cNvSpPr>
          <p:nvPr/>
        </p:nvSpPr>
        <p:spPr bwMode="auto">
          <a:xfrm>
            <a:off x="685800" y="533400"/>
            <a:ext cx="2781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故事引入</a:t>
            </a:r>
            <a:endParaRPr lang="zh-CN" altLang="en-US" sz="5400" b="1" kern="10" dirty="0">
              <a:ln w="9525">
                <a:solidFill>
                  <a:srgbClr val="000000"/>
                </a:solidFill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0" name="Picture 28" descr="2014022110422108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3124200"/>
            <a:ext cx="441960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9" descr="t01cc548825e345dbd4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124200"/>
            <a:ext cx="4267200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76672"/>
            <a:ext cx="8229600" cy="1143000"/>
          </a:xfrm>
          <a:noFill/>
        </p:spPr>
        <p:txBody>
          <a:bodyPr/>
          <a:lstStyle/>
          <a:p>
            <a:r>
              <a:rPr lang="zh-CN" altLang="en-US" sz="7200" b="1" dirty="0" smtClean="0">
                <a:solidFill>
                  <a:srgbClr val="FF9900"/>
                </a:solidFill>
              </a:rPr>
              <a:t>教学目标</a:t>
            </a:r>
            <a:endParaRPr lang="zh-CN" altLang="en-US" sz="7200" b="1" dirty="0" smtClean="0">
              <a:solidFill>
                <a:srgbClr val="FF99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1520" y="1988840"/>
            <a:ext cx="8496944" cy="3672408"/>
          </a:xfrm>
          <a:noFill/>
        </p:spPr>
        <p:txBody>
          <a:bodyPr/>
          <a:lstStyle/>
          <a:p>
            <a:r>
              <a:rPr lang="en-US" altLang="zh-CN" sz="2800" b="1" dirty="0" smtClean="0">
                <a:solidFill>
                  <a:srgbClr val="FF3300"/>
                </a:solidFill>
              </a:rPr>
              <a:t>1.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知道从不同角度观察，看到的物体的形状是不同的，要全面了解物体的本征，就需多方面、多角度观察，培养同学们的观察能力。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r>
              <a:rPr lang="en-US" altLang="zh-CN" sz="2800" b="1" dirty="0" smtClean="0">
                <a:solidFill>
                  <a:srgbClr val="FF3300"/>
                </a:solidFill>
              </a:rPr>
              <a:t>2.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能辨认从不同的位置观察到的简单物体的形状，初步培养同学们的空间观念。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r>
              <a:rPr lang="en-US" altLang="zh-CN" sz="2800" b="1" dirty="0" smtClean="0">
                <a:solidFill>
                  <a:srgbClr val="FF3300"/>
                </a:solidFill>
              </a:rPr>
              <a:t>3.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感受局部与整体的关系，渗透全面观察事物的辨证思想，培养同学们初步的倾听习惯、合作意识和评价意识。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7294" y="27809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85750" y="519113"/>
            <a:ext cx="2990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例</a:t>
            </a:r>
            <a:r>
              <a:rPr lang="en-US" altLang="zh-CN" sz="3200" b="1" dirty="0">
                <a:latin typeface="Calibri" panose="020F0502020204030204" pitchFamily="34" charset="0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</a:rPr>
              <a:t>：小狗回家。</a:t>
            </a:r>
            <a:endParaRPr lang="en-US" altLang="zh-CN" sz="3200" b="1" dirty="0">
              <a:latin typeface="Calibri" panose="020F0502020204030204" pitchFamily="34" charset="0"/>
            </a:endParaRPr>
          </a:p>
        </p:txBody>
      </p:sp>
      <p:pic>
        <p:nvPicPr>
          <p:cNvPr id="18435" name="图片 4" descr="QQ截图2015020208422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200" y="1116013"/>
            <a:ext cx="71882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7"/>
          <p:cNvGrpSpPr/>
          <p:nvPr/>
        </p:nvGrpSpPr>
        <p:grpSpPr bwMode="auto">
          <a:xfrm>
            <a:off x="995363" y="5029200"/>
            <a:ext cx="8148637" cy="1357313"/>
            <a:chOff x="995338" y="5000636"/>
            <a:chExt cx="8148662" cy="1357322"/>
          </a:xfrm>
        </p:grpSpPr>
        <p:pic>
          <p:nvPicPr>
            <p:cNvPr id="18437" name="图片 5" descr="QQ截图2015020208424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61899" y="5000636"/>
              <a:ext cx="1582101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云形标注 6"/>
            <p:cNvSpPr/>
            <p:nvPr/>
          </p:nvSpPr>
          <p:spPr>
            <a:xfrm>
              <a:off x="995338" y="5224475"/>
              <a:ext cx="6424632" cy="1074744"/>
            </a:xfrm>
            <a:prstGeom prst="cloudCallout">
              <a:avLst>
                <a:gd name="adj1" fmla="val 55340"/>
                <a:gd name="adj2" fmla="val 7447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想象一下：它们分别能看到什么？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19075" y="519113"/>
            <a:ext cx="9215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下面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Calibri" panose="020F0502020204030204" pitchFamily="34" charset="0"/>
              </a:rPr>
              <a:t>幅图分别是谁看到的？把名字写在括号里。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pic>
        <p:nvPicPr>
          <p:cNvPr id="21507" name="图片 2" descr="QQ截图2015020208430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900" y="1050925"/>
            <a:ext cx="34163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 descr="QQ截图201502020843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5900" y="1114425"/>
            <a:ext cx="3271838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4" descr="QQ截图2015020208432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4225" y="3829050"/>
            <a:ext cx="32194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5" descr="QQ截图201502020843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0200" y="3852863"/>
            <a:ext cx="3271838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6"/>
          <p:cNvSpPr txBox="1">
            <a:spLocks noChangeArrowheads="1"/>
          </p:cNvSpPr>
          <p:nvPr/>
        </p:nvSpPr>
        <p:spPr bwMode="auto">
          <a:xfrm>
            <a:off x="1428750" y="33670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2" name="TextBox 7"/>
          <p:cNvSpPr txBox="1">
            <a:spLocks noChangeArrowheads="1"/>
          </p:cNvSpPr>
          <p:nvPr/>
        </p:nvSpPr>
        <p:spPr bwMode="auto">
          <a:xfrm>
            <a:off x="6143625" y="33670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3" name="TextBox 8"/>
          <p:cNvSpPr txBox="1">
            <a:spLocks noChangeArrowheads="1"/>
          </p:cNvSpPr>
          <p:nvPr/>
        </p:nvSpPr>
        <p:spPr bwMode="auto">
          <a:xfrm>
            <a:off x="1500188" y="5924550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4" name="TextBox 9"/>
          <p:cNvSpPr txBox="1">
            <a:spLocks noChangeArrowheads="1"/>
          </p:cNvSpPr>
          <p:nvPr/>
        </p:nvSpPr>
        <p:spPr bwMode="auto">
          <a:xfrm>
            <a:off x="6286500" y="59959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5" name="TextBox 10"/>
          <p:cNvSpPr txBox="1">
            <a:spLocks noChangeArrowheads="1"/>
          </p:cNvSpPr>
          <p:nvPr/>
        </p:nvSpPr>
        <p:spPr bwMode="auto">
          <a:xfrm>
            <a:off x="1785938" y="33543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贝贝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6" name="TextBox 11"/>
          <p:cNvSpPr txBox="1">
            <a:spLocks noChangeArrowheads="1"/>
          </p:cNvSpPr>
          <p:nvPr/>
        </p:nvSpPr>
        <p:spPr bwMode="auto">
          <a:xfrm>
            <a:off x="6572250" y="33543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哈利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7" name="TextBox 12"/>
          <p:cNvSpPr txBox="1">
            <a:spLocks noChangeArrowheads="1"/>
          </p:cNvSpPr>
          <p:nvPr/>
        </p:nvSpPr>
        <p:spPr bwMode="auto">
          <a:xfrm>
            <a:off x="1919288" y="5956300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毛毛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6715125" y="59959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多多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  <p:bldP spid="21516" grpId="0"/>
      <p:bldP spid="21517" grpId="0"/>
      <p:bldP spid="215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81000" y="457200"/>
            <a:ext cx="4200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/>
              <a:t>例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：画暖瓶和杯子。</a:t>
            </a:r>
            <a:endParaRPr lang="zh-CN" altLang="en-US" sz="3200" b="1" dirty="0"/>
          </a:p>
        </p:txBody>
      </p:sp>
      <p:pic>
        <p:nvPicPr>
          <p:cNvPr id="23555" name="图片 2" descr="QQ截图2015020208574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4863" y="2149475"/>
            <a:ext cx="750887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云形标注 3"/>
          <p:cNvSpPr>
            <a:spLocks noChangeArrowheads="1"/>
          </p:cNvSpPr>
          <p:nvPr/>
        </p:nvSpPr>
        <p:spPr bwMode="auto">
          <a:xfrm>
            <a:off x="571500" y="1095375"/>
            <a:ext cx="4214813" cy="785813"/>
          </a:xfrm>
          <a:prstGeom prst="cloudCallout">
            <a:avLst>
              <a:gd name="adj1" fmla="val -23389"/>
              <a:gd name="adj2" fmla="val 8627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杯子哪儿去啦？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7" name="云形标注 4"/>
          <p:cNvSpPr>
            <a:spLocks noChangeArrowheads="1"/>
          </p:cNvSpPr>
          <p:nvPr/>
        </p:nvSpPr>
        <p:spPr bwMode="auto">
          <a:xfrm>
            <a:off x="4291013" y="1443038"/>
            <a:ext cx="4214812" cy="785812"/>
          </a:xfrm>
          <a:prstGeom prst="cloudCallout">
            <a:avLst>
              <a:gd name="adj1" fmla="val 5301"/>
              <a:gd name="adj2" fmla="val 6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暖瓶的把手呢？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8" name="TextBox 5"/>
          <p:cNvSpPr txBox="1">
            <a:spLocks noChangeArrowheads="1"/>
          </p:cNvSpPr>
          <p:nvPr/>
        </p:nvSpPr>
        <p:spPr bwMode="auto">
          <a:xfrm>
            <a:off x="290513" y="3148013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丫丫</a:t>
            </a:r>
            <a:endParaRPr lang="zh-CN" altLang="en-US" sz="2800" b="1"/>
          </a:p>
        </p:txBody>
      </p:sp>
      <p:sp>
        <p:nvSpPr>
          <p:cNvPr id="23559" name="TextBox 6"/>
          <p:cNvSpPr txBox="1">
            <a:spLocks noChangeArrowheads="1"/>
          </p:cNvSpPr>
          <p:nvPr/>
        </p:nvSpPr>
        <p:spPr bwMode="auto">
          <a:xfrm>
            <a:off x="4929188" y="4572000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亮亮</a:t>
            </a:r>
            <a:endParaRPr lang="zh-CN" altLang="en-US" sz="2800" b="1"/>
          </a:p>
        </p:txBody>
      </p:sp>
      <p:sp>
        <p:nvSpPr>
          <p:cNvPr id="23560" name="TextBox 7"/>
          <p:cNvSpPr txBox="1">
            <a:spLocks noChangeArrowheads="1"/>
          </p:cNvSpPr>
          <p:nvPr/>
        </p:nvSpPr>
        <p:spPr bwMode="auto">
          <a:xfrm>
            <a:off x="7424738" y="307657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红红</a:t>
            </a:r>
            <a:endParaRPr lang="zh-CN" altLang="en-US" sz="2800" b="1"/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1422400" y="4786313"/>
            <a:ext cx="7699375" cy="1785937"/>
            <a:chOff x="1443648" y="4786322"/>
            <a:chExt cx="7700352" cy="1785950"/>
          </a:xfrm>
        </p:grpSpPr>
        <p:pic>
          <p:nvPicPr>
            <p:cNvPr id="23562" name="图片 8" descr="QQ截图20150202085754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658343" y="4786322"/>
              <a:ext cx="1485657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云形标注 9"/>
            <p:cNvSpPr/>
            <p:nvPr/>
          </p:nvSpPr>
          <p:spPr bwMode="auto">
            <a:xfrm>
              <a:off x="1443648" y="5357826"/>
              <a:ext cx="5842741" cy="1038233"/>
            </a:xfrm>
            <a:prstGeom prst="cloudCallout">
              <a:avLst>
                <a:gd name="adj1" fmla="val 55340"/>
                <a:gd name="adj2" fmla="val -23521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用自己的话描述他们各画出了什么样的画。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42875" y="725488"/>
            <a:ext cx="8715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下面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幅图分别是谁画的？把名字写在括号里。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285750" y="1738313"/>
            <a:ext cx="24288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0" name="图片 3" descr="QQ截图2015020208580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1881188"/>
            <a:ext cx="16859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3071813" y="1738313"/>
            <a:ext cx="2357437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矩形 5"/>
          <p:cNvSpPr>
            <a:spLocks noChangeArrowheads="1"/>
          </p:cNvSpPr>
          <p:nvPr/>
        </p:nvSpPr>
        <p:spPr bwMode="auto">
          <a:xfrm>
            <a:off x="5715000" y="1738313"/>
            <a:ext cx="314325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3" name="图片 6" descr="QQ截图201502020858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1781175"/>
            <a:ext cx="169545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7" descr="QQ截图2015020208582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738313"/>
            <a:ext cx="31908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TextBox 6"/>
          <p:cNvSpPr txBox="1">
            <a:spLocks noChangeArrowheads="1"/>
          </p:cNvSpPr>
          <p:nvPr/>
        </p:nvSpPr>
        <p:spPr bwMode="auto">
          <a:xfrm>
            <a:off x="428625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6" name="TextBox 6"/>
          <p:cNvSpPr txBox="1">
            <a:spLocks noChangeArrowheads="1"/>
          </p:cNvSpPr>
          <p:nvPr/>
        </p:nvSpPr>
        <p:spPr bwMode="auto">
          <a:xfrm>
            <a:off x="3429000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7" name="TextBox 6"/>
          <p:cNvSpPr txBox="1">
            <a:spLocks noChangeArrowheads="1"/>
          </p:cNvSpPr>
          <p:nvPr/>
        </p:nvSpPr>
        <p:spPr bwMode="auto">
          <a:xfrm>
            <a:off x="6429375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8" name="TextBox 11"/>
          <p:cNvSpPr txBox="1">
            <a:spLocks noChangeArrowheads="1"/>
          </p:cNvSpPr>
          <p:nvPr/>
        </p:nvSpPr>
        <p:spPr bwMode="auto">
          <a:xfrm>
            <a:off x="857250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丫丫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89" name="TextBox 12"/>
          <p:cNvSpPr txBox="1">
            <a:spLocks noChangeArrowheads="1"/>
          </p:cNvSpPr>
          <p:nvPr/>
        </p:nvSpPr>
        <p:spPr bwMode="auto">
          <a:xfrm>
            <a:off x="3857625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红红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6858000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亮亮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  <p:bldP spid="24589" grpId="0"/>
      <p:bldP spid="245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"/>
          <p:cNvGrpSpPr/>
          <p:nvPr/>
        </p:nvGrpSpPr>
        <p:grpSpPr bwMode="auto">
          <a:xfrm>
            <a:off x="285750" y="785813"/>
            <a:ext cx="8299450" cy="1643062"/>
            <a:chOff x="285720" y="785794"/>
            <a:chExt cx="8299489" cy="1643074"/>
          </a:xfrm>
        </p:grpSpPr>
        <p:pic>
          <p:nvPicPr>
            <p:cNvPr id="25603" name="图片 2" descr="QQ截图2015020208424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5720" y="785794"/>
              <a:ext cx="1915174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2143104" y="847706"/>
              <a:ext cx="6442105" cy="1152533"/>
            </a:xfrm>
            <a:prstGeom prst="cloudCallout">
              <a:avLst>
                <a:gd name="adj1" fmla="val -54767"/>
                <a:gd name="adj2" fmla="val 359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从后面和上面看，会看到什么形状？试着画一画。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5605" name="矩形 5"/>
          <p:cNvSpPr>
            <a:spLocks noChangeArrowheads="1"/>
          </p:cNvSpPr>
          <p:nvPr/>
        </p:nvSpPr>
        <p:spPr bwMode="auto">
          <a:xfrm>
            <a:off x="500063" y="2714625"/>
            <a:ext cx="3357562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矩形 6"/>
          <p:cNvSpPr>
            <a:spLocks noChangeArrowheads="1"/>
          </p:cNvSpPr>
          <p:nvPr/>
        </p:nvSpPr>
        <p:spPr bwMode="auto">
          <a:xfrm>
            <a:off x="5143500" y="2857500"/>
            <a:ext cx="3357563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1500188" y="58578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后面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6500813" y="58578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上面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QQ截图201502020858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2601913"/>
            <a:ext cx="31908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5357813" y="3600450"/>
            <a:ext cx="2714625" cy="1241425"/>
            <a:chOff x="5357813" y="3599672"/>
            <a:chExt cx="2714625" cy="1241885"/>
          </a:xfrm>
        </p:grpSpPr>
        <p:grpSp>
          <p:nvGrpSpPr>
            <p:cNvPr id="25611" name="组合 18"/>
            <p:cNvGrpSpPr/>
            <p:nvPr/>
          </p:nvGrpSpPr>
          <p:grpSpPr bwMode="auto">
            <a:xfrm>
              <a:off x="5357813" y="3643313"/>
              <a:ext cx="2714625" cy="1152525"/>
              <a:chOff x="5357818" y="3643314"/>
              <a:chExt cx="2714644" cy="1152532"/>
            </a:xfrm>
          </p:grpSpPr>
          <p:grpSp>
            <p:nvGrpSpPr>
              <p:cNvPr id="25612" name="组合 17"/>
              <p:cNvGrpSpPr/>
              <p:nvPr/>
            </p:nvGrpSpPr>
            <p:grpSpPr bwMode="auto">
              <a:xfrm>
                <a:off x="5357818" y="3643314"/>
                <a:ext cx="2714644" cy="1152532"/>
                <a:chOff x="5357818" y="3643314"/>
                <a:chExt cx="2714644" cy="1152532"/>
              </a:xfrm>
            </p:grpSpPr>
            <p:grpSp>
              <p:nvGrpSpPr>
                <p:cNvPr id="25613" name="组合 13"/>
                <p:cNvGrpSpPr/>
                <p:nvPr/>
              </p:nvGrpSpPr>
              <p:grpSpPr bwMode="auto">
                <a:xfrm>
                  <a:off x="5929322" y="3643314"/>
                  <a:ext cx="1214446" cy="1152532"/>
                  <a:chOff x="6072198" y="3143248"/>
                  <a:chExt cx="1214446" cy="1152532"/>
                </a:xfrm>
              </p:grpSpPr>
              <p:sp>
                <p:nvSpPr>
                  <p:cNvPr id="13" name="椭圆 12"/>
                  <p:cNvSpPr/>
                  <p:nvPr/>
                </p:nvSpPr>
                <p:spPr>
                  <a:xfrm>
                    <a:off x="6072198" y="3142486"/>
                    <a:ext cx="1214445" cy="1152959"/>
                  </a:xfrm>
                  <a:prstGeom prst="ellipse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2" name="椭圆 11"/>
                  <p:cNvSpPr/>
                  <p:nvPr/>
                </p:nvSpPr>
                <p:spPr>
                  <a:xfrm>
                    <a:off x="6357950" y="3356878"/>
                    <a:ext cx="642941" cy="6431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15" name="矩形 14"/>
                <p:cNvSpPr/>
                <p:nvPr/>
              </p:nvSpPr>
              <p:spPr>
                <a:xfrm>
                  <a:off x="5357818" y="4142802"/>
                  <a:ext cx="571504" cy="21439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7429519" y="3928409"/>
                  <a:ext cx="642943" cy="64317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7500958" y="3999873"/>
                <a:ext cx="500065" cy="500251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" name="矩形 1"/>
            <p:cNvSpPr/>
            <p:nvPr/>
          </p:nvSpPr>
          <p:spPr>
            <a:xfrm flipH="1">
              <a:off x="7169150" y="3642551"/>
              <a:ext cx="46038" cy="11577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6535738" y="4795503"/>
              <a:ext cx="693737" cy="460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6535738" y="3599672"/>
              <a:ext cx="693737" cy="46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2"/>
          <p:cNvSpPr txBox="1">
            <a:spLocks noChangeArrowheads="1"/>
          </p:cNvSpPr>
          <p:nvPr/>
        </p:nvSpPr>
        <p:spPr bwMode="auto">
          <a:xfrm>
            <a:off x="457200" y="533400"/>
            <a:ext cx="4267200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练一练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/>
              <a:t>1.</a:t>
            </a:r>
            <a:r>
              <a:rPr lang="zh-CN" altLang="en-US" sz="3200" b="1" dirty="0"/>
              <a:t>判断下面四幅图分别是从右边的蒙古包的哪个方向拍摄的。</a:t>
            </a:r>
            <a:endParaRPr lang="zh-CN" altLang="en-US" sz="3200" b="1" dirty="0"/>
          </a:p>
        </p:txBody>
      </p:sp>
      <p:pic>
        <p:nvPicPr>
          <p:cNvPr id="26627" name="Picture 23" descr="例二练一练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7800" y="541338"/>
            <a:ext cx="3267075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24" descr="例二练一练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2971800"/>
            <a:ext cx="6172200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25"/>
          <p:cNvSpPr txBox="1">
            <a:spLocks noChangeArrowheads="1"/>
          </p:cNvSpPr>
          <p:nvPr/>
        </p:nvSpPr>
        <p:spPr bwMode="auto">
          <a:xfrm>
            <a:off x="2514600" y="4343400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前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26630" name="Text Box 26"/>
          <p:cNvSpPr txBox="1">
            <a:spLocks noChangeArrowheads="1"/>
          </p:cNvSpPr>
          <p:nvPr/>
        </p:nvSpPr>
        <p:spPr bwMode="auto">
          <a:xfrm>
            <a:off x="5867400" y="4343400"/>
            <a:ext cx="60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后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26631" name="Text Box 27"/>
          <p:cNvSpPr txBox="1">
            <a:spLocks noChangeArrowheads="1"/>
          </p:cNvSpPr>
          <p:nvPr/>
        </p:nvSpPr>
        <p:spPr bwMode="auto">
          <a:xfrm>
            <a:off x="2438400" y="6140450"/>
            <a:ext cx="68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左</a:t>
            </a:r>
            <a:endParaRPr lang="zh-CN" altLang="en-US" sz="3600" b="1">
              <a:solidFill>
                <a:srgbClr val="FF3300"/>
              </a:solidFill>
            </a:endParaRPr>
          </a:p>
        </p:txBody>
      </p:sp>
      <p:sp>
        <p:nvSpPr>
          <p:cNvPr id="26632" name="Text Box 28"/>
          <p:cNvSpPr txBox="1">
            <a:spLocks noChangeArrowheads="1"/>
          </p:cNvSpPr>
          <p:nvPr/>
        </p:nvSpPr>
        <p:spPr bwMode="auto">
          <a:xfrm>
            <a:off x="5791200" y="6140450"/>
            <a:ext cx="76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右</a:t>
            </a:r>
            <a:endParaRPr lang="zh-CN" altLang="en-US" sz="36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</p:bldLst>
  </p:timing>
</p:sld>
</file>

<file path=ppt/tags/tag1.xml><?xml version="1.0" encoding="utf-8"?>
<p:tagLst xmlns:p="http://schemas.openxmlformats.org/presentationml/2006/main">
  <p:tag name="KSO_WPP_MARK_KEY" val="dc081168-0e68-44ba-9042-066b3aceb4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1829</Words>
  <Application>WPS 演示</Application>
  <PresentationFormat>全屏显示(4:3)</PresentationFormat>
  <Paragraphs>156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 Unicode MS</vt:lpstr>
      <vt:lpstr>方正书宋简体</vt:lpstr>
      <vt:lpstr>楷体_GB2312</vt:lpstr>
      <vt:lpstr>Arial</vt:lpstr>
      <vt:lpstr>新宋体</vt:lpstr>
      <vt:lpstr>第一PPT模板网-WWW.1PPT.COM</vt:lpstr>
      <vt:lpstr>PowerPoint 演示文稿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从它的正面、侧面、上面分别看到的是哪一幅图形？ </vt:lpstr>
      <vt:lpstr>探究结果</vt:lpstr>
      <vt:lpstr>拓展延伸</vt:lpstr>
      <vt:lpstr>课后作业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2023-02-08T06:45:44Z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97FD2DE7B3DD4CDF92033D412B3834A0</vt:lpwstr>
  </property>
  <property fmtid="{D5CDD505-2E9C-101B-9397-08002B2CF9AE}" pid="3" name="KSOProductBuildVer">
    <vt:lpwstr>2052-11.1.0.13703</vt:lpwstr>
  </property>
</Properties>
</file>