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8"/>
  </p:notesMasterIdLst>
  <p:sldIdLst>
    <p:sldId id="537" r:id="rId3"/>
    <p:sldId id="510" r:id="rId4"/>
    <p:sldId id="522" r:id="rId5"/>
    <p:sldId id="514" r:id="rId6"/>
    <p:sldId id="531" r:id="rId7"/>
    <p:sldId id="532" r:id="rId9"/>
    <p:sldId id="533" r:id="rId10"/>
    <p:sldId id="534" r:id="rId11"/>
    <p:sldId id="530" r:id="rId12"/>
    <p:sldId id="527" r:id="rId13"/>
    <p:sldId id="472" r:id="rId14"/>
    <p:sldId id="526" r:id="rId15"/>
    <p:sldId id="518" r:id="rId16"/>
    <p:sldId id="528" r:id="rId17"/>
    <p:sldId id="535" r:id="rId18"/>
    <p:sldId id="536" r:id="rId19"/>
    <p:sldId id="502" r:id="rId20"/>
    <p:sldId id="529" r:id="rId21"/>
    <p:sldId id="507" r:id="rId22"/>
    <p:sldId id="540" r:id="rId23"/>
    <p:sldId id="541" r:id="rId24"/>
    <p:sldId id="538" r:id="rId2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9"/>
    </p:embeddedFont>
    <p:embeddedFont>
      <p:font typeface="微软雅黑" panose="020B0503020204020204" pitchFamily="34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幼圆" panose="02010509060101010101" pitchFamily="49" charset="-122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三位数乘两位数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3.xml"/><Relationship Id="rId5" Type="http://schemas.openxmlformats.org/officeDocument/2006/relationships/slide" Target="slide22.xml"/><Relationship Id="rId4" Type="http://schemas.openxmlformats.org/officeDocument/2006/relationships/slide" Target="slide19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em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987574"/>
            <a:ext cx="9144000" cy="18697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乘 法</a:t>
            </a:r>
            <a:endParaRPr lang="en-US" altLang="zh-CN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746658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6971" y="570153"/>
            <a:ext cx="265200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位数乘两位数</a:t>
            </a:r>
            <a:endParaRPr lang="zh-CN" altLang="en-US" sz="28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7"/>
          <p:cNvSpPr txBox="1"/>
          <p:nvPr/>
        </p:nvSpPr>
        <p:spPr>
          <a:xfrm>
            <a:off x="839711" y="411510"/>
            <a:ext cx="718867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位数乘两位数的计算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8"/>
          <p:cNvSpPr txBox="1"/>
          <p:nvPr/>
        </p:nvSpPr>
        <p:spPr>
          <a:xfrm>
            <a:off x="755576" y="1203598"/>
            <a:ext cx="7980459" cy="105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、先用两位数的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位上的数去乘三位数，得数的未位和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位对齐。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9"/>
          <p:cNvSpPr txBox="1"/>
          <p:nvPr/>
        </p:nvSpPr>
        <p:spPr>
          <a:xfrm>
            <a:off x="802385" y="2355726"/>
            <a:ext cx="7776775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、再用两位数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上的数去乘三位数，得数的未位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10"/>
          <p:cNvSpPr txBox="1"/>
          <p:nvPr/>
        </p:nvSpPr>
        <p:spPr>
          <a:xfrm>
            <a:off x="827584" y="3476379"/>
            <a:ext cx="770553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、然后把两次乘得的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起来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95536" y="411510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文本框 99"/>
          <p:cNvSpPr txBox="1"/>
          <p:nvPr/>
        </p:nvSpPr>
        <p:spPr>
          <a:xfrm>
            <a:off x="1691680" y="339502"/>
            <a:ext cx="6792686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我们学校为了丰富同学们的课外阅读视野，从新华书店又买了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216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本书籍，每本书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元，你们知道我们学校买这一批书总共花了多少钱吗？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3131840" y="2499742"/>
            <a:ext cx="3590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总价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数量×单价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7" name="文本框 2"/>
          <p:cNvSpPr txBox="1"/>
          <p:nvPr/>
        </p:nvSpPr>
        <p:spPr>
          <a:xfrm>
            <a:off x="3635896" y="3344674"/>
            <a:ext cx="3479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21=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3"/>
          <p:cNvSpPr txBox="1"/>
          <p:nvPr/>
        </p:nvSpPr>
        <p:spPr>
          <a:xfrm>
            <a:off x="962028" y="3169300"/>
            <a:ext cx="1449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4"/>
          <p:cNvSpPr txBox="1"/>
          <p:nvPr/>
        </p:nvSpPr>
        <p:spPr>
          <a:xfrm>
            <a:off x="1115616" y="2881268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"/>
          <p:cNvSpPr txBox="1"/>
          <p:nvPr/>
        </p:nvSpPr>
        <p:spPr>
          <a:xfrm>
            <a:off x="2140888" y="3169300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6"/>
          <p:cNvSpPr txBox="1"/>
          <p:nvPr/>
        </p:nvSpPr>
        <p:spPr>
          <a:xfrm>
            <a:off x="2137931" y="2881268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7"/>
          <p:cNvSpPr txBox="1"/>
          <p:nvPr/>
        </p:nvSpPr>
        <p:spPr>
          <a:xfrm>
            <a:off x="827584" y="3445822"/>
            <a:ext cx="2595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4320+216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8"/>
          <p:cNvSpPr txBox="1"/>
          <p:nvPr/>
        </p:nvSpPr>
        <p:spPr>
          <a:xfrm>
            <a:off x="2147722" y="3457332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=4536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48961" y="1635646"/>
            <a:ext cx="38950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，先用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，再用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 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，最后把结果加到一起。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圆角矩形标注 64"/>
          <p:cNvSpPr/>
          <p:nvPr/>
        </p:nvSpPr>
        <p:spPr>
          <a:xfrm flipH="1">
            <a:off x="6287608" y="1783942"/>
            <a:ext cx="1428947" cy="460995"/>
          </a:xfrm>
          <a:prstGeom prst="wedgeRoundRectCallout">
            <a:avLst>
              <a:gd name="adj1" fmla="val -12724"/>
              <a:gd name="adj2" fmla="val 102500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怎样列竖式计算？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0"/>
          <p:cNvSpPr txBox="1"/>
          <p:nvPr/>
        </p:nvSpPr>
        <p:spPr>
          <a:xfrm>
            <a:off x="5061203" y="1762596"/>
            <a:ext cx="13830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21"/>
          <p:cNvSpPr txBox="1"/>
          <p:nvPr/>
        </p:nvSpPr>
        <p:spPr>
          <a:xfrm>
            <a:off x="5422037" y="2075661"/>
            <a:ext cx="100838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22"/>
          <p:cNvSpPr txBox="1"/>
          <p:nvPr/>
        </p:nvSpPr>
        <p:spPr>
          <a:xfrm>
            <a:off x="4644008" y="2118196"/>
            <a:ext cx="100838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4805933" y="2558231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25"/>
          <p:cNvSpPr txBox="1"/>
          <p:nvPr/>
        </p:nvSpPr>
        <p:spPr>
          <a:xfrm>
            <a:off x="5796533" y="253729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27"/>
          <p:cNvSpPr txBox="1"/>
          <p:nvPr/>
        </p:nvSpPr>
        <p:spPr>
          <a:xfrm>
            <a:off x="5504433" y="254110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9"/>
          <p:cNvSpPr txBox="1"/>
          <p:nvPr/>
        </p:nvSpPr>
        <p:spPr>
          <a:xfrm>
            <a:off x="5177408" y="253729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35"/>
          <p:cNvSpPr txBox="1"/>
          <p:nvPr/>
        </p:nvSpPr>
        <p:spPr>
          <a:xfrm>
            <a:off x="4924678" y="289924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4824983" y="3278311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37"/>
          <p:cNvSpPr txBox="1"/>
          <p:nvPr/>
        </p:nvSpPr>
        <p:spPr>
          <a:xfrm>
            <a:off x="5513958" y="332596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5229478" y="3327871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39"/>
          <p:cNvSpPr txBox="1"/>
          <p:nvPr/>
        </p:nvSpPr>
        <p:spPr>
          <a:xfrm>
            <a:off x="4924678" y="3334221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40"/>
          <p:cNvSpPr txBox="1"/>
          <p:nvPr/>
        </p:nvSpPr>
        <p:spPr>
          <a:xfrm>
            <a:off x="5808598" y="331961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29"/>
          <p:cNvSpPr txBox="1"/>
          <p:nvPr/>
        </p:nvSpPr>
        <p:spPr>
          <a:xfrm>
            <a:off x="5226303" y="289924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29"/>
          <p:cNvSpPr txBox="1"/>
          <p:nvPr/>
        </p:nvSpPr>
        <p:spPr>
          <a:xfrm>
            <a:off x="5510148" y="289924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366767" y="2499742"/>
            <a:ext cx="2093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……216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358409" y="2902173"/>
            <a:ext cx="18902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……216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358409" y="3334221"/>
            <a:ext cx="18902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……216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文本框 2"/>
          <p:cNvSpPr txBox="1"/>
          <p:nvPr/>
        </p:nvSpPr>
        <p:spPr>
          <a:xfrm>
            <a:off x="2892807" y="690831"/>
            <a:ext cx="3479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21=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4658211" y="682120"/>
            <a:ext cx="14979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4536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  <p:bldP spid="70" grpId="0"/>
      <p:bldP spid="71" grpId="0"/>
      <p:bldP spid="72" grpId="0"/>
      <p:bldP spid="73" grpId="0"/>
      <p:bldP spid="75" grpId="0"/>
      <p:bldP spid="76" grpId="0"/>
      <p:bldP spid="78" grpId="0"/>
      <p:bldP spid="79" grpId="0"/>
      <p:bldP spid="80" grpId="0"/>
      <p:bldP spid="82" grpId="0"/>
      <p:bldP spid="83" grpId="0"/>
      <p:bldP spid="84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 l="8769"/>
          <a:stretch>
            <a:fillRect/>
          </a:stretch>
        </p:blipFill>
        <p:spPr bwMode="auto">
          <a:xfrm>
            <a:off x="2249130" y="1779662"/>
            <a:ext cx="4339094" cy="218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827583" y="411510"/>
            <a:ext cx="7751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王大爷在塑料棚里培育西红柿苗，每平方米可培育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棵小苗。这个大棚一共可以培育多少棵西红柿苗？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6068888" y="1779662"/>
            <a:ext cx="2679576" cy="1015876"/>
          </a:xfrm>
          <a:prstGeom prst="cloudCallout">
            <a:avLst>
              <a:gd name="adj1" fmla="val -49195"/>
              <a:gd name="adj2" fmla="val 81049"/>
            </a:avLst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这个大棚有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2801241" y="4136266"/>
            <a:ext cx="421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69=________(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4"/>
          <p:cNvSpPr txBox="1"/>
          <p:nvPr/>
        </p:nvSpPr>
        <p:spPr>
          <a:xfrm>
            <a:off x="1403648" y="1059582"/>
            <a:ext cx="6093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估计：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70=14000  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积是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3636" y="2427734"/>
            <a:ext cx="13830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24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15401" y="2715766"/>
            <a:ext cx="100838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58201" y="2786509"/>
            <a:ext cx="52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043901" y="3147814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932901" y="307580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27"/>
          <p:cNvSpPr txBox="1"/>
          <p:nvPr/>
        </p:nvSpPr>
        <p:spPr>
          <a:xfrm>
            <a:off x="3640801" y="307580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29"/>
          <p:cNvSpPr txBox="1"/>
          <p:nvPr/>
        </p:nvSpPr>
        <p:spPr>
          <a:xfrm>
            <a:off x="3047076" y="3075806"/>
            <a:ext cx="8826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35"/>
          <p:cNvSpPr txBox="1"/>
          <p:nvPr/>
        </p:nvSpPr>
        <p:spPr>
          <a:xfrm>
            <a:off x="2847368" y="3363838"/>
            <a:ext cx="8362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961351" y="3795886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37"/>
          <p:cNvSpPr txBox="1"/>
          <p:nvPr/>
        </p:nvSpPr>
        <p:spPr>
          <a:xfrm>
            <a:off x="3639456" y="379588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38"/>
          <p:cNvSpPr txBox="1"/>
          <p:nvPr/>
        </p:nvSpPr>
        <p:spPr>
          <a:xfrm>
            <a:off x="3351424" y="3808584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39"/>
          <p:cNvSpPr txBox="1"/>
          <p:nvPr/>
        </p:nvSpPr>
        <p:spPr>
          <a:xfrm>
            <a:off x="3063392" y="3814934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40"/>
          <p:cNvSpPr txBox="1"/>
          <p:nvPr/>
        </p:nvSpPr>
        <p:spPr>
          <a:xfrm>
            <a:off x="3927488" y="379588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29"/>
          <p:cNvSpPr txBox="1"/>
          <p:nvPr/>
        </p:nvSpPr>
        <p:spPr>
          <a:xfrm>
            <a:off x="3352813" y="3363838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29"/>
          <p:cNvSpPr txBox="1"/>
          <p:nvPr/>
        </p:nvSpPr>
        <p:spPr>
          <a:xfrm>
            <a:off x="3640845" y="3363838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92668" y="3363838"/>
            <a:ext cx="1890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……216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692668" y="3723878"/>
            <a:ext cx="1890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……216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26"/>
          <p:cNvSpPr txBox="1"/>
          <p:nvPr/>
        </p:nvSpPr>
        <p:spPr>
          <a:xfrm>
            <a:off x="3837150" y="2859782"/>
            <a:ext cx="574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26"/>
          <p:cNvSpPr txBox="1"/>
          <p:nvPr/>
        </p:nvSpPr>
        <p:spPr>
          <a:xfrm>
            <a:off x="3494253" y="2859782"/>
            <a:ext cx="574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737678" y="3003798"/>
            <a:ext cx="1734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……216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26"/>
          <p:cNvSpPr txBox="1"/>
          <p:nvPr/>
        </p:nvSpPr>
        <p:spPr>
          <a:xfrm>
            <a:off x="3482354" y="3498562"/>
            <a:ext cx="574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26"/>
          <p:cNvSpPr txBox="1"/>
          <p:nvPr/>
        </p:nvSpPr>
        <p:spPr>
          <a:xfrm>
            <a:off x="3203848" y="3498562"/>
            <a:ext cx="5651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39"/>
          <p:cNvSpPr txBox="1"/>
          <p:nvPr/>
        </p:nvSpPr>
        <p:spPr>
          <a:xfrm>
            <a:off x="2843808" y="3795886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067944" y="392346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14909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6" name="文本框 4"/>
          <p:cNvSpPr txBox="1"/>
          <p:nvPr/>
        </p:nvSpPr>
        <p:spPr>
          <a:xfrm>
            <a:off x="2392656" y="411510"/>
            <a:ext cx="421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69=________(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6512" y="1491630"/>
            <a:ext cx="4627262" cy="2121316"/>
            <a:chOff x="102042" y="2700038"/>
            <a:chExt cx="4627262" cy="2121316"/>
          </a:xfrm>
        </p:grpSpPr>
        <p:pic>
          <p:nvPicPr>
            <p:cNvPr id="32" name="Picture 4" descr="E:\课件专用人物图\21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2042" y="3255846"/>
              <a:ext cx="1959477" cy="1565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云形标注 36"/>
            <p:cNvSpPr/>
            <p:nvPr/>
          </p:nvSpPr>
          <p:spPr>
            <a:xfrm>
              <a:off x="1144288" y="2700038"/>
              <a:ext cx="3585016" cy="962665"/>
            </a:xfrm>
            <a:prstGeom prst="cloudCallout">
              <a:avLst>
                <a:gd name="adj1" fmla="val -48520"/>
                <a:gd name="adj2" fmla="val 85734"/>
              </a:avLst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b="1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445379" y="2748865"/>
              <a:ext cx="29826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先估计一下积是几位数，再用竖式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3" grpId="0"/>
      <p:bldP spid="44" grpId="0"/>
      <p:bldP spid="45" grpId="0"/>
      <p:bldP spid="46" grpId="0"/>
      <p:bldP spid="48" grpId="0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59" grpId="0"/>
      <p:bldP spid="61" grpId="0"/>
      <p:bldP spid="62" grpId="0"/>
      <p:bldP spid="63" grpId="0"/>
      <p:bldP spid="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3"/>
          <p:cNvSpPr txBox="1"/>
          <p:nvPr/>
        </p:nvSpPr>
        <p:spPr>
          <a:xfrm>
            <a:off x="323528" y="339502"/>
            <a:ext cx="802322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ea typeface="楷体" panose="02010609060101010101" pitchFamily="49" charset="-122"/>
              </a:rPr>
              <a:t>算一算，下面两题列竖式可以怎样计算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35" name="文本框 4"/>
          <p:cNvSpPr txBox="1"/>
          <p:nvPr/>
        </p:nvSpPr>
        <p:spPr>
          <a:xfrm>
            <a:off x="2608243" y="1347614"/>
            <a:ext cx="421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17168" y="1865822"/>
            <a:ext cx="132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315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88906" y="2245235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88865" y="2245235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550790" y="2724660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0" name="TextBox 25"/>
          <p:cNvSpPr txBox="1"/>
          <p:nvPr/>
        </p:nvSpPr>
        <p:spPr>
          <a:xfrm>
            <a:off x="3541390" y="266433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26"/>
          <p:cNvSpPr txBox="1"/>
          <p:nvPr/>
        </p:nvSpPr>
        <p:spPr>
          <a:xfrm>
            <a:off x="3421261" y="2427734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27"/>
          <p:cNvSpPr txBox="1"/>
          <p:nvPr/>
        </p:nvSpPr>
        <p:spPr>
          <a:xfrm>
            <a:off x="3249290" y="2696602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29"/>
          <p:cNvSpPr txBox="1"/>
          <p:nvPr/>
        </p:nvSpPr>
        <p:spPr>
          <a:xfrm>
            <a:off x="2724282" y="2668145"/>
            <a:ext cx="8472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35"/>
          <p:cNvSpPr txBox="1"/>
          <p:nvPr/>
        </p:nvSpPr>
        <p:spPr>
          <a:xfrm>
            <a:off x="2669535" y="302628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50790" y="3446973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8" name="TextBox 37"/>
          <p:cNvSpPr txBox="1"/>
          <p:nvPr/>
        </p:nvSpPr>
        <p:spPr>
          <a:xfrm>
            <a:off x="3254053" y="345300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38"/>
          <p:cNvSpPr txBox="1"/>
          <p:nvPr/>
        </p:nvSpPr>
        <p:spPr>
          <a:xfrm>
            <a:off x="2985448" y="346443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39"/>
          <p:cNvSpPr txBox="1"/>
          <p:nvPr/>
        </p:nvSpPr>
        <p:spPr>
          <a:xfrm>
            <a:off x="2454404" y="3453321"/>
            <a:ext cx="775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40"/>
          <p:cNvSpPr txBox="1"/>
          <p:nvPr/>
        </p:nvSpPr>
        <p:spPr>
          <a:xfrm>
            <a:off x="3575680" y="3451417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29"/>
          <p:cNvSpPr txBox="1"/>
          <p:nvPr/>
        </p:nvSpPr>
        <p:spPr>
          <a:xfrm>
            <a:off x="2971160" y="302628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29"/>
          <p:cNvSpPr txBox="1"/>
          <p:nvPr/>
        </p:nvSpPr>
        <p:spPr>
          <a:xfrm>
            <a:off x="3255005" y="302628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26"/>
          <p:cNvSpPr txBox="1"/>
          <p:nvPr/>
        </p:nvSpPr>
        <p:spPr>
          <a:xfrm>
            <a:off x="3105306" y="3179752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4"/>
          <p:cNvSpPr txBox="1"/>
          <p:nvPr/>
        </p:nvSpPr>
        <p:spPr>
          <a:xfrm>
            <a:off x="5033221" y="1347614"/>
            <a:ext cx="191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11025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240588" y="3025721"/>
            <a:ext cx="2172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……315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253288" y="3394021"/>
            <a:ext cx="2172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……315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253288" y="2629481"/>
            <a:ext cx="1991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……315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Box 26"/>
          <p:cNvSpPr txBox="1"/>
          <p:nvPr/>
        </p:nvSpPr>
        <p:spPr>
          <a:xfrm>
            <a:off x="2845197" y="3157579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40" grpId="0"/>
      <p:bldP spid="42" grpId="0"/>
      <p:bldP spid="44" grpId="0"/>
      <p:bldP spid="45" grpId="0"/>
      <p:bldP spid="46" grpId="0"/>
      <p:bldP spid="48" grpId="0"/>
      <p:bldP spid="49" grpId="0"/>
      <p:bldP spid="50" grpId="0"/>
      <p:bldP spid="51" grpId="0"/>
      <p:bldP spid="52" grpId="0"/>
      <p:bldP spid="53" grpId="0"/>
      <p:bldP spid="55" grpId="0"/>
      <p:bldP spid="84" grpId="0"/>
      <p:bldP spid="85" grpId="0"/>
      <p:bldP spid="86" grpId="0"/>
      <p:bldP spid="87" grpId="0"/>
      <p:bldP spid="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4"/>
          <p:cNvSpPr txBox="1"/>
          <p:nvPr/>
        </p:nvSpPr>
        <p:spPr>
          <a:xfrm>
            <a:off x="2330430" y="1419622"/>
            <a:ext cx="421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436×87 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39355" y="1937830"/>
            <a:ext cx="132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436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911093" y="2317243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111052" y="2317243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2272977" y="2796668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4" name="TextBox 25"/>
          <p:cNvSpPr txBox="1"/>
          <p:nvPr/>
        </p:nvSpPr>
        <p:spPr>
          <a:xfrm>
            <a:off x="3263577" y="2736343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26"/>
          <p:cNvSpPr txBox="1"/>
          <p:nvPr/>
        </p:nvSpPr>
        <p:spPr>
          <a:xfrm>
            <a:off x="3133229" y="2499742"/>
            <a:ext cx="574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7"/>
          <p:cNvSpPr txBox="1"/>
          <p:nvPr/>
        </p:nvSpPr>
        <p:spPr>
          <a:xfrm>
            <a:off x="2971477" y="2740153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29"/>
          <p:cNvSpPr txBox="1"/>
          <p:nvPr/>
        </p:nvSpPr>
        <p:spPr>
          <a:xfrm>
            <a:off x="2446469" y="2740153"/>
            <a:ext cx="8472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35"/>
          <p:cNvSpPr txBox="1"/>
          <p:nvPr/>
        </p:nvSpPr>
        <p:spPr>
          <a:xfrm>
            <a:off x="2122150" y="3098293"/>
            <a:ext cx="8886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2272977" y="3518981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70" name="TextBox 37"/>
          <p:cNvSpPr txBox="1"/>
          <p:nvPr/>
        </p:nvSpPr>
        <p:spPr>
          <a:xfrm>
            <a:off x="2976240" y="3525013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38"/>
          <p:cNvSpPr txBox="1"/>
          <p:nvPr/>
        </p:nvSpPr>
        <p:spPr>
          <a:xfrm>
            <a:off x="2707635" y="3536443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39"/>
          <p:cNvSpPr txBox="1"/>
          <p:nvPr/>
        </p:nvSpPr>
        <p:spPr>
          <a:xfrm>
            <a:off x="2439649" y="3531679"/>
            <a:ext cx="5442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40"/>
          <p:cNvSpPr txBox="1"/>
          <p:nvPr/>
        </p:nvSpPr>
        <p:spPr>
          <a:xfrm>
            <a:off x="3297867" y="3523425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29"/>
          <p:cNvSpPr txBox="1"/>
          <p:nvPr/>
        </p:nvSpPr>
        <p:spPr>
          <a:xfrm>
            <a:off x="2693347" y="3098293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ea typeface="微软雅黑" panose="020B0503020204020204" pitchFamily="34" charset="-122"/>
                <a:cs typeface="+mn-cs"/>
              </a:rPr>
              <a:t>8</a:t>
            </a:r>
            <a:endParaRPr kumimoji="0" lang="en-US" sz="2400" b="1" kern="1200" cap="none" spc="600" normalizeH="0" baseline="0" noProof="0" dirty="0"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5" name="TextBox 29"/>
          <p:cNvSpPr txBox="1"/>
          <p:nvPr/>
        </p:nvSpPr>
        <p:spPr>
          <a:xfrm>
            <a:off x="2977192" y="3098293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26"/>
          <p:cNvSpPr txBox="1"/>
          <p:nvPr/>
        </p:nvSpPr>
        <p:spPr>
          <a:xfrm>
            <a:off x="2845197" y="3219822"/>
            <a:ext cx="574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4"/>
          <p:cNvSpPr txBox="1"/>
          <p:nvPr/>
        </p:nvSpPr>
        <p:spPr>
          <a:xfrm>
            <a:off x="5177237" y="1421297"/>
            <a:ext cx="191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37932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962775" y="3097729"/>
            <a:ext cx="2172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……436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975475" y="3466029"/>
            <a:ext cx="2172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……436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975475" y="2701489"/>
            <a:ext cx="1991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……436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26"/>
          <p:cNvSpPr txBox="1"/>
          <p:nvPr/>
        </p:nvSpPr>
        <p:spPr>
          <a:xfrm>
            <a:off x="2834779" y="2506092"/>
            <a:ext cx="574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1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26"/>
          <p:cNvSpPr txBox="1"/>
          <p:nvPr/>
        </p:nvSpPr>
        <p:spPr>
          <a:xfrm>
            <a:off x="2544122" y="3219822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39"/>
          <p:cNvSpPr txBox="1"/>
          <p:nvPr/>
        </p:nvSpPr>
        <p:spPr>
          <a:xfrm>
            <a:off x="2153899" y="3531679"/>
            <a:ext cx="5442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4" name="文本框 3"/>
          <p:cNvSpPr txBox="1"/>
          <p:nvPr/>
        </p:nvSpPr>
        <p:spPr>
          <a:xfrm>
            <a:off x="323528" y="339502"/>
            <a:ext cx="802322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ea typeface="楷体" panose="02010609060101010101" pitchFamily="49" charset="-122"/>
              </a:rPr>
              <a:t>算一算，下面两题列竖式可以怎样计算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64" grpId="0"/>
      <p:bldP spid="65" grpId="0"/>
      <p:bldP spid="66" grpId="0"/>
      <p:bldP spid="67" grpId="0"/>
      <p:bldP spid="68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2" grpId="0"/>
      <p:bldP spid="88" grpId="0"/>
      <p:bldP spid="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4"/>
          <p:cNvSpPr txBox="1"/>
          <p:nvPr/>
        </p:nvSpPr>
        <p:spPr>
          <a:xfrm>
            <a:off x="1508785" y="1344994"/>
            <a:ext cx="222186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47=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"/>
          <p:cNvSpPr txBox="1"/>
          <p:nvPr/>
        </p:nvSpPr>
        <p:spPr>
          <a:xfrm>
            <a:off x="4728688" y="1388536"/>
            <a:ext cx="344868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00885" y="1984257"/>
            <a:ext cx="138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800" b="1" i="0" u="none" strike="noStrike" kern="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26615" y="2339857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723415" y="2343032"/>
            <a:ext cx="52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1609115" y="2793882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5" name="TextBox 27"/>
          <p:cNvSpPr txBox="1"/>
          <p:nvPr/>
        </p:nvSpPr>
        <p:spPr>
          <a:xfrm>
            <a:off x="2180615" y="2788167"/>
            <a:ext cx="977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9"/>
          <p:cNvSpPr txBox="1"/>
          <p:nvPr/>
        </p:nvSpPr>
        <p:spPr>
          <a:xfrm>
            <a:off x="1713890" y="2788167"/>
            <a:ext cx="1155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147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35"/>
          <p:cNvSpPr txBox="1"/>
          <p:nvPr/>
        </p:nvSpPr>
        <p:spPr>
          <a:xfrm>
            <a:off x="1814220" y="3152657"/>
            <a:ext cx="4006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1526565" y="3593982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9" name="TextBox 29"/>
          <p:cNvSpPr txBox="1"/>
          <p:nvPr/>
        </p:nvSpPr>
        <p:spPr>
          <a:xfrm>
            <a:off x="1965985" y="3146307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799990" y="2877067"/>
            <a:ext cx="1461770" cy="523220"/>
            <a:chOff x="4890307" y="4195411"/>
            <a:chExt cx="1461770" cy="523220"/>
          </a:xfrm>
        </p:grpSpPr>
        <p:sp>
          <p:nvSpPr>
            <p:cNvPr id="71" name="TextBox 27"/>
            <p:cNvSpPr txBox="1"/>
            <p:nvPr/>
          </p:nvSpPr>
          <p:spPr>
            <a:xfrm>
              <a:off x="5103032" y="4195411"/>
              <a:ext cx="124904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kumimoji="0" lang="en-US" altLang="zh-CN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FF2D2D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TextBox 29"/>
            <p:cNvSpPr txBox="1"/>
            <p:nvPr/>
          </p:nvSpPr>
          <p:spPr>
            <a:xfrm>
              <a:off x="4890307" y="4195411"/>
              <a:ext cx="88265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TextBox 35"/>
          <p:cNvSpPr txBox="1"/>
          <p:nvPr/>
        </p:nvSpPr>
        <p:spPr>
          <a:xfrm>
            <a:off x="1584985" y="3623827"/>
            <a:ext cx="13576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987</a:t>
            </a:r>
            <a:endParaRPr kumimoji="0" 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FF2D2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4606315" y="2136657"/>
            <a:ext cx="1821180" cy="818495"/>
            <a:chOff x="4696632" y="3455001"/>
            <a:chExt cx="1821180" cy="818495"/>
          </a:xfrm>
        </p:grpSpPr>
        <p:sp>
          <p:nvSpPr>
            <p:cNvPr id="75" name="TextBox 39"/>
            <p:cNvSpPr txBox="1"/>
            <p:nvPr/>
          </p:nvSpPr>
          <p:spPr>
            <a:xfrm>
              <a:off x="5509432" y="3747101"/>
              <a:ext cx="1008380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endPara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TextBox 40"/>
            <p:cNvSpPr txBox="1"/>
            <p:nvPr/>
          </p:nvSpPr>
          <p:spPr>
            <a:xfrm>
              <a:off x="4810932" y="3750276"/>
              <a:ext cx="520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4696632" y="4201126"/>
              <a:ext cx="1476375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78" name="TextBox 39"/>
            <p:cNvSpPr txBox="1"/>
            <p:nvPr/>
          </p:nvSpPr>
          <p:spPr>
            <a:xfrm>
              <a:off x="5126527" y="3455001"/>
              <a:ext cx="1008380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600" normalizeH="0" baseline="0" noProof="0" dirty="0" smtClean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123</a:t>
              </a:r>
              <a:endParaRPr kumimoji="0" 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3151291" y="1347614"/>
            <a:ext cx="120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319643" y="1400458"/>
            <a:ext cx="120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614783" y="3621956"/>
            <a:ext cx="63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802483" y="2859956"/>
            <a:ext cx="63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文本框 3"/>
          <p:cNvSpPr txBox="1"/>
          <p:nvPr/>
        </p:nvSpPr>
        <p:spPr>
          <a:xfrm>
            <a:off x="323528" y="339502"/>
            <a:ext cx="802322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ea typeface="楷体" panose="02010609060101010101" pitchFamily="49" charset="-122"/>
              </a:rPr>
              <a:t>算一算，下面两题列竖式可以怎样计算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5" grpId="0"/>
      <p:bldP spid="66" grpId="0"/>
      <p:bldP spid="67" grpId="0"/>
      <p:bldP spid="69" grpId="0"/>
      <p:bldP spid="73" grpId="0"/>
      <p:bldP spid="79" grpId="0"/>
      <p:bldP spid="80" grpId="0"/>
      <p:bldP spid="81" grpId="0"/>
      <p:bldP spid="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6"/>
          <p:cNvSpPr txBox="1"/>
          <p:nvPr/>
        </p:nvSpPr>
        <p:spPr>
          <a:xfrm>
            <a:off x="539552" y="339502"/>
            <a:ext cx="8136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、因数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前面的数相乘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，乘完以后再看成熟末尾共有几个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，就在乘得的数的末尾填写几个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7"/>
          <p:cNvSpPr txBox="1"/>
          <p:nvPr/>
        </p:nvSpPr>
        <p:spPr>
          <a:xfrm>
            <a:off x="539552" y="1707654"/>
            <a:ext cx="80396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、在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三位数乘两位数列竖式计算（当三位数的末尾有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的时候，要把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两位数的个位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539551" y="3058963"/>
            <a:ext cx="80396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三位数乘两位数列竖式计算（当两位数的末尾有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的时候，要把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两位数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前面的数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文本框 7"/>
          <p:cNvSpPr txBox="1"/>
          <p:nvPr/>
        </p:nvSpPr>
        <p:spPr>
          <a:xfrm>
            <a:off x="1907704" y="1995686"/>
            <a:ext cx="5396230" cy="635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三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位数乘两位数的计算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法则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1403648" y="2787774"/>
            <a:ext cx="61212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ea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ea typeface="楷体" panose="02010609060101010101" pitchFamily="49" charset="-122"/>
              </a:rPr>
              <a:t>、先用两位数的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楷体" panose="02010609060101010101" pitchFamily="49" charset="-122"/>
              </a:rPr>
              <a:t>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ea typeface="楷体" panose="02010609060101010101" pitchFamily="49" charset="-122"/>
              </a:rPr>
              <a:t>位上的数去乘三位数，得数的未位和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楷体" panose="02010609060101010101" pitchFamily="49" charset="-122"/>
              </a:rPr>
              <a:t>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ea typeface="楷体" panose="02010609060101010101" pitchFamily="49" charset="-122"/>
              </a:rPr>
              <a:t>位对齐。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8"/>
          <p:cNvSpPr txBox="1"/>
          <p:nvPr/>
        </p:nvSpPr>
        <p:spPr>
          <a:xfrm>
            <a:off x="996898" y="1610811"/>
            <a:ext cx="235352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12×40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5"/>
          <p:cNvSpPr txBox="1"/>
          <p:nvPr/>
        </p:nvSpPr>
        <p:spPr>
          <a:xfrm>
            <a:off x="4642330" y="2516773"/>
            <a:ext cx="271580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100×5 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46"/>
          <p:cNvSpPr txBox="1"/>
          <p:nvPr/>
        </p:nvSpPr>
        <p:spPr>
          <a:xfrm>
            <a:off x="4656207" y="1578152"/>
            <a:ext cx="253466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20×16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47"/>
          <p:cNvSpPr txBox="1"/>
          <p:nvPr/>
        </p:nvSpPr>
        <p:spPr>
          <a:xfrm>
            <a:off x="4675901" y="3491498"/>
            <a:ext cx="2230296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127×6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48"/>
          <p:cNvSpPr txBox="1"/>
          <p:nvPr/>
        </p:nvSpPr>
        <p:spPr>
          <a:xfrm>
            <a:off x="936840" y="3489684"/>
            <a:ext cx="253466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120×5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49"/>
          <p:cNvSpPr txBox="1"/>
          <p:nvPr/>
        </p:nvSpPr>
        <p:spPr>
          <a:xfrm>
            <a:off x="996898" y="2524031"/>
            <a:ext cx="253466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53×27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41"/>
          <p:cNvSpPr txBox="1"/>
          <p:nvPr/>
        </p:nvSpPr>
        <p:spPr>
          <a:xfrm>
            <a:off x="3245862" y="1627773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=480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43"/>
          <p:cNvSpPr txBox="1"/>
          <p:nvPr/>
        </p:nvSpPr>
        <p:spPr>
          <a:xfrm>
            <a:off x="6915988" y="1563638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=320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44"/>
          <p:cNvSpPr txBox="1"/>
          <p:nvPr/>
        </p:nvSpPr>
        <p:spPr>
          <a:xfrm>
            <a:off x="6915988" y="2516773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45"/>
          <p:cNvSpPr txBox="1"/>
          <p:nvPr/>
        </p:nvSpPr>
        <p:spPr>
          <a:xfrm>
            <a:off x="3245862" y="2516773"/>
            <a:ext cx="1614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=1431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50"/>
          <p:cNvSpPr txBox="1"/>
          <p:nvPr/>
        </p:nvSpPr>
        <p:spPr>
          <a:xfrm>
            <a:off x="3286502" y="3491498"/>
            <a:ext cx="10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51"/>
          <p:cNvSpPr txBox="1"/>
          <p:nvPr/>
        </p:nvSpPr>
        <p:spPr>
          <a:xfrm>
            <a:off x="6952818" y="3478798"/>
            <a:ext cx="1291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=762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27584" y="978863"/>
            <a:ext cx="2159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口算竞赛。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1403648" y="2787774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、再用两位数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上的数去乘三位数，得数的未位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1907704" y="1995686"/>
            <a:ext cx="5396230" cy="635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三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位数乘两位数的计算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法则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1763688" y="3003798"/>
            <a:ext cx="578421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、然后把两次乘得的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起来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1907704" y="1995686"/>
            <a:ext cx="5396230" cy="635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三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位数乘两位数的计算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法则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635646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47"/>
          <p:cNvSpPr txBox="1"/>
          <p:nvPr/>
        </p:nvSpPr>
        <p:spPr>
          <a:xfrm>
            <a:off x="5190024" y="1276876"/>
            <a:ext cx="1605915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127×6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49"/>
          <p:cNvSpPr txBox="1"/>
          <p:nvPr/>
        </p:nvSpPr>
        <p:spPr>
          <a:xfrm>
            <a:off x="1547664" y="1289576"/>
            <a:ext cx="14510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53×27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0"/>
          <p:cNvSpPr txBox="1"/>
          <p:nvPr/>
        </p:nvSpPr>
        <p:spPr>
          <a:xfrm>
            <a:off x="2497624" y="2022366"/>
            <a:ext cx="10909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53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1"/>
          <p:cNvSpPr txBox="1"/>
          <p:nvPr/>
        </p:nvSpPr>
        <p:spPr>
          <a:xfrm>
            <a:off x="2623354" y="2377966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2"/>
          <p:cNvSpPr txBox="1"/>
          <p:nvPr/>
        </p:nvSpPr>
        <p:spPr>
          <a:xfrm>
            <a:off x="1826429" y="2377966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988354" y="2857391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6" name="TextBox 25"/>
          <p:cNvSpPr txBox="1"/>
          <p:nvPr/>
        </p:nvSpPr>
        <p:spPr>
          <a:xfrm>
            <a:off x="2978954" y="279706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6"/>
          <p:cNvSpPr txBox="1"/>
          <p:nvPr/>
        </p:nvSpPr>
        <p:spPr>
          <a:xfrm>
            <a:off x="2850049" y="2609741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7"/>
          <p:cNvSpPr txBox="1"/>
          <p:nvPr/>
        </p:nvSpPr>
        <p:spPr>
          <a:xfrm>
            <a:off x="2413804" y="2800876"/>
            <a:ext cx="8477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5"/>
          <p:cNvSpPr txBox="1"/>
          <p:nvPr/>
        </p:nvSpPr>
        <p:spPr>
          <a:xfrm>
            <a:off x="2107099" y="315901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007404" y="3606691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1" name="TextBox 37"/>
          <p:cNvSpPr txBox="1"/>
          <p:nvPr/>
        </p:nvSpPr>
        <p:spPr>
          <a:xfrm>
            <a:off x="2696379" y="358573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38"/>
          <p:cNvSpPr txBox="1"/>
          <p:nvPr/>
        </p:nvSpPr>
        <p:spPr>
          <a:xfrm>
            <a:off x="2411899" y="3587641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39"/>
          <p:cNvSpPr txBox="1"/>
          <p:nvPr/>
        </p:nvSpPr>
        <p:spPr>
          <a:xfrm>
            <a:off x="2107099" y="3593991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0"/>
          <p:cNvSpPr txBox="1"/>
          <p:nvPr/>
        </p:nvSpPr>
        <p:spPr>
          <a:xfrm>
            <a:off x="2991019" y="357938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70"/>
          <p:cNvSpPr txBox="1"/>
          <p:nvPr/>
        </p:nvSpPr>
        <p:spPr>
          <a:xfrm>
            <a:off x="2741806" y="1275606"/>
            <a:ext cx="1614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=1431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71"/>
          <p:cNvSpPr txBox="1"/>
          <p:nvPr/>
        </p:nvSpPr>
        <p:spPr>
          <a:xfrm>
            <a:off x="6376754" y="1285131"/>
            <a:ext cx="1291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=762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29"/>
          <p:cNvSpPr txBox="1"/>
          <p:nvPr/>
        </p:nvSpPr>
        <p:spPr>
          <a:xfrm>
            <a:off x="2408724" y="315901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29"/>
          <p:cNvSpPr txBox="1"/>
          <p:nvPr/>
        </p:nvSpPr>
        <p:spPr>
          <a:xfrm>
            <a:off x="2692569" y="315901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20"/>
          <p:cNvSpPr txBox="1"/>
          <p:nvPr/>
        </p:nvSpPr>
        <p:spPr>
          <a:xfrm>
            <a:off x="5240824" y="2014111"/>
            <a:ext cx="20466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127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22"/>
          <p:cNvSpPr txBox="1"/>
          <p:nvPr/>
        </p:nvSpPr>
        <p:spPr>
          <a:xfrm>
            <a:off x="5155099" y="2369711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317024" y="2849136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2" name="TextBox 25"/>
          <p:cNvSpPr txBox="1"/>
          <p:nvPr/>
        </p:nvSpPr>
        <p:spPr>
          <a:xfrm>
            <a:off x="6372200" y="2788811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26"/>
          <p:cNvSpPr txBox="1"/>
          <p:nvPr/>
        </p:nvSpPr>
        <p:spPr>
          <a:xfrm>
            <a:off x="6170464" y="2531680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27"/>
          <p:cNvSpPr txBox="1"/>
          <p:nvPr/>
        </p:nvSpPr>
        <p:spPr>
          <a:xfrm>
            <a:off x="6156176" y="2768610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29"/>
          <p:cNvSpPr txBox="1"/>
          <p:nvPr/>
        </p:nvSpPr>
        <p:spPr>
          <a:xfrm>
            <a:off x="5868144" y="2792621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7"/>
          <p:cNvSpPr txBox="1"/>
          <p:nvPr/>
        </p:nvSpPr>
        <p:spPr>
          <a:xfrm>
            <a:off x="6372200" y="239701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26"/>
          <p:cNvSpPr txBox="1"/>
          <p:nvPr/>
        </p:nvSpPr>
        <p:spPr>
          <a:xfrm>
            <a:off x="5941541" y="2545586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26"/>
          <p:cNvSpPr txBox="1"/>
          <p:nvPr/>
        </p:nvSpPr>
        <p:spPr>
          <a:xfrm>
            <a:off x="2557157" y="3369356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altLang="zh-CN" sz="20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5989" y="339502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列竖式计算，看谁算得又快又准。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2" grpId="0"/>
      <p:bldP spid="53" grpId="0"/>
      <p:bldP spid="54" grpId="0"/>
      <p:bldP spid="55" grpId="0"/>
      <p:bldP spid="57" grpId="0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691680" y="915566"/>
            <a:ext cx="71543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一台面粉机每小时磨面粉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千克，一天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小时，这台面粉机一天可以磨面粉多少千克？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"/>
          <p:cNvSpPr txBox="1"/>
          <p:nvPr/>
        </p:nvSpPr>
        <p:spPr>
          <a:xfrm>
            <a:off x="2555776" y="2851071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24=______(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"/>
          <p:cNvSpPr txBox="1"/>
          <p:nvPr/>
        </p:nvSpPr>
        <p:spPr>
          <a:xfrm>
            <a:off x="2859686" y="2885427"/>
            <a:ext cx="3008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4"/>
          <p:cNvSpPr txBox="1"/>
          <p:nvPr/>
        </p:nvSpPr>
        <p:spPr>
          <a:xfrm>
            <a:off x="2934078" y="3257011"/>
            <a:ext cx="2743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4278511" y="2893462"/>
            <a:ext cx="2597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3600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"/>
          <p:cNvSpPr txBox="1"/>
          <p:nvPr/>
        </p:nvSpPr>
        <p:spPr>
          <a:xfrm>
            <a:off x="3990479" y="3272666"/>
            <a:ext cx="2597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192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7"/>
          <p:cNvSpPr txBox="1"/>
          <p:nvPr/>
        </p:nvSpPr>
        <p:spPr>
          <a:xfrm>
            <a:off x="2729489" y="3630768"/>
            <a:ext cx="2848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3600+192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278511" y="3632706"/>
            <a:ext cx="2597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3792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6868" y="1760498"/>
            <a:ext cx="3383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17125" y="1761659"/>
            <a:ext cx="680088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，先用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，再用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，最后把结果加到一起。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文本框 4"/>
          <p:cNvSpPr txBox="1"/>
          <p:nvPr/>
        </p:nvSpPr>
        <p:spPr>
          <a:xfrm>
            <a:off x="2555776" y="699542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24=______(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4442187" y="752386"/>
            <a:ext cx="1497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4" grpId="0"/>
      <p:bldP spid="25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"/>
          <p:cNvSpPr txBox="1"/>
          <p:nvPr/>
        </p:nvSpPr>
        <p:spPr>
          <a:xfrm>
            <a:off x="2987824" y="2885043"/>
            <a:ext cx="1734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4"/>
          <p:cNvSpPr txBox="1"/>
          <p:nvPr/>
        </p:nvSpPr>
        <p:spPr>
          <a:xfrm>
            <a:off x="2987824" y="3256627"/>
            <a:ext cx="1581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4226163" y="2859782"/>
            <a:ext cx="1497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632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"/>
          <p:cNvSpPr txBox="1"/>
          <p:nvPr/>
        </p:nvSpPr>
        <p:spPr>
          <a:xfrm>
            <a:off x="4370179" y="3272666"/>
            <a:ext cx="1497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3160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7"/>
          <p:cNvSpPr txBox="1"/>
          <p:nvPr/>
        </p:nvSpPr>
        <p:spPr>
          <a:xfrm>
            <a:off x="2857628" y="3630384"/>
            <a:ext cx="1642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3160+632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370179" y="3630384"/>
            <a:ext cx="1497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3792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23728" y="1760498"/>
            <a:ext cx="59454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4×158 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，再用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20×158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最后把结果加到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56868" y="1760498"/>
            <a:ext cx="3383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4"/>
          <p:cNvSpPr txBox="1"/>
          <p:nvPr/>
        </p:nvSpPr>
        <p:spPr>
          <a:xfrm>
            <a:off x="2555776" y="699542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24=______(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4442187" y="752386"/>
            <a:ext cx="1497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5" grpId="0"/>
      <p:bldP spid="3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751224" y="1703716"/>
            <a:ext cx="39604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，先用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，再用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，最后把结果加在一起就是结果。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1985648" y="2927852"/>
            <a:ext cx="3302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7=371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4"/>
          <p:cNvSpPr txBox="1"/>
          <p:nvPr/>
        </p:nvSpPr>
        <p:spPr>
          <a:xfrm>
            <a:off x="1911971" y="3203465"/>
            <a:ext cx="2790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20=1060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7"/>
          <p:cNvSpPr txBox="1"/>
          <p:nvPr/>
        </p:nvSpPr>
        <p:spPr>
          <a:xfrm>
            <a:off x="1625608" y="3572797"/>
            <a:ext cx="2651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1060+371=1431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0"/>
          <p:cNvSpPr txBox="1"/>
          <p:nvPr/>
        </p:nvSpPr>
        <p:spPr>
          <a:xfrm>
            <a:off x="5492943" y="1635646"/>
            <a:ext cx="10909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53</a:t>
            </a:r>
            <a:endParaRPr lang="en-US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1"/>
          <p:cNvSpPr txBox="1"/>
          <p:nvPr/>
        </p:nvSpPr>
        <p:spPr>
          <a:xfrm>
            <a:off x="5647501" y="1890123"/>
            <a:ext cx="100838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en-US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2"/>
          <p:cNvSpPr txBox="1"/>
          <p:nvPr/>
        </p:nvSpPr>
        <p:spPr>
          <a:xfrm>
            <a:off x="4783674" y="1727399"/>
            <a:ext cx="100838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945599" y="2279780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7" name="TextBox 25"/>
          <p:cNvSpPr txBox="1"/>
          <p:nvPr/>
        </p:nvSpPr>
        <p:spPr>
          <a:xfrm>
            <a:off x="5937191" y="2231455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sz="2400" b="1" spc="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6"/>
          <p:cNvSpPr txBox="1"/>
          <p:nvPr/>
        </p:nvSpPr>
        <p:spPr>
          <a:xfrm>
            <a:off x="5865182" y="1991748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000" b="1" spc="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 spc="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7"/>
          <p:cNvSpPr txBox="1"/>
          <p:nvPr/>
        </p:nvSpPr>
        <p:spPr>
          <a:xfrm>
            <a:off x="5645091" y="2235265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400" b="1" spc="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spc="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9"/>
          <p:cNvSpPr txBox="1"/>
          <p:nvPr/>
        </p:nvSpPr>
        <p:spPr>
          <a:xfrm>
            <a:off x="5359341" y="2235265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400" b="1" spc="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35"/>
          <p:cNvSpPr txBox="1"/>
          <p:nvPr/>
        </p:nvSpPr>
        <p:spPr>
          <a:xfrm>
            <a:off x="5063689" y="2466187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sz="2400" b="1" spc="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953576" y="2855844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4" name="TextBox 37"/>
          <p:cNvSpPr txBox="1"/>
          <p:nvPr/>
        </p:nvSpPr>
        <p:spPr>
          <a:xfrm>
            <a:off x="5642551" y="2735511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38"/>
          <p:cNvSpPr txBox="1"/>
          <p:nvPr/>
        </p:nvSpPr>
        <p:spPr>
          <a:xfrm>
            <a:off x="5358071" y="2737772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39"/>
          <p:cNvSpPr txBox="1"/>
          <p:nvPr/>
        </p:nvSpPr>
        <p:spPr>
          <a:xfrm>
            <a:off x="5053271" y="2744122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0"/>
          <p:cNvSpPr txBox="1"/>
          <p:nvPr/>
        </p:nvSpPr>
        <p:spPr>
          <a:xfrm>
            <a:off x="5937191" y="2729517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4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29"/>
          <p:cNvSpPr txBox="1"/>
          <p:nvPr/>
        </p:nvSpPr>
        <p:spPr>
          <a:xfrm>
            <a:off x="5365314" y="2466187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sz="2400" b="1" spc="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29"/>
          <p:cNvSpPr txBox="1"/>
          <p:nvPr/>
        </p:nvSpPr>
        <p:spPr>
          <a:xfrm>
            <a:off x="5649159" y="2466187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400" b="1" spc="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sz="2400" b="1" spc="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26"/>
          <p:cNvSpPr txBox="1"/>
          <p:nvPr/>
        </p:nvSpPr>
        <p:spPr>
          <a:xfrm>
            <a:off x="5491023" y="1991748"/>
            <a:ext cx="4408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2000" b="1" spc="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 spc="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26"/>
          <p:cNvSpPr txBox="1"/>
          <p:nvPr/>
        </p:nvSpPr>
        <p:spPr>
          <a:xfrm>
            <a:off x="5489209" y="2567812"/>
            <a:ext cx="5746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000" b="1" spc="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 spc="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581646" y="2135764"/>
            <a:ext cx="157927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……53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68946" y="2396437"/>
            <a:ext cx="17347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……53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581646" y="2684469"/>
            <a:ext cx="17347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……53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83568" y="627534"/>
            <a:ext cx="7895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我们熟知两位数乘两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例如：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53×27=1431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7" grpId="0"/>
      <p:bldP spid="39" grpId="0"/>
      <p:bldP spid="40" grpId="0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99"/>
          <p:cNvSpPr txBox="1"/>
          <p:nvPr/>
        </p:nvSpPr>
        <p:spPr>
          <a:xfrm>
            <a:off x="332557" y="627534"/>
            <a:ext cx="85464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我们学校为了丰富同学们的课外阅读视野，从新华书店又买了</a:t>
            </a:r>
            <a:r>
              <a:rPr lang="en-US" altLang="zh-CN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216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本书籍，每本书</a:t>
            </a:r>
            <a:r>
              <a:rPr lang="en-US" altLang="zh-CN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21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元，你们知道我们学校买这一批书总共花了多少钱吗？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3"/>
          <p:cNvSpPr txBox="1"/>
          <p:nvPr/>
        </p:nvSpPr>
        <p:spPr>
          <a:xfrm>
            <a:off x="1231917" y="3788980"/>
            <a:ext cx="1618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4"/>
          <p:cNvSpPr txBox="1"/>
          <p:nvPr/>
        </p:nvSpPr>
        <p:spPr>
          <a:xfrm>
            <a:off x="1410675" y="3448104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"/>
          <p:cNvSpPr txBox="1"/>
          <p:nvPr/>
        </p:nvSpPr>
        <p:spPr>
          <a:xfrm>
            <a:off x="2569830" y="3788980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3160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6"/>
          <p:cNvSpPr txBox="1"/>
          <p:nvPr/>
        </p:nvSpPr>
        <p:spPr>
          <a:xfrm>
            <a:off x="2569979" y="3425393"/>
            <a:ext cx="14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=632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7"/>
          <p:cNvSpPr txBox="1"/>
          <p:nvPr/>
        </p:nvSpPr>
        <p:spPr>
          <a:xfrm>
            <a:off x="1050635" y="4126309"/>
            <a:ext cx="2595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3160+632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8"/>
          <p:cNvSpPr txBox="1"/>
          <p:nvPr/>
        </p:nvSpPr>
        <p:spPr>
          <a:xfrm>
            <a:off x="2545113" y="4126309"/>
            <a:ext cx="2170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=3792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1417" y="1936335"/>
            <a:ext cx="410459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2060"/>
                </a:solidFill>
                <a:ea typeface="楷体" panose="02010609060101010101" pitchFamily="49" charset="-122"/>
              </a:rPr>
              <a:t>结合方法二</a:t>
            </a:r>
            <a:endParaRPr lang="zh-CN" altLang="en-US" sz="2400" b="1" dirty="0">
              <a:solidFill>
                <a:srgbClr val="002060"/>
              </a:solidFill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把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分成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20</a:t>
            </a:r>
            <a:r>
              <a:rPr lang="zh-CN" alt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和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，先用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×158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，再用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×</a:t>
            </a:r>
            <a:r>
              <a:rPr 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158 </a:t>
            </a:r>
            <a:r>
              <a:rPr lang="zh-CN" altLang="en-US" sz="2400" b="1" dirty="0" smtClean="0">
                <a:solidFill>
                  <a:srgbClr val="002060"/>
                </a:solidFill>
                <a:ea typeface="楷体" panose="02010609060101010101" pitchFamily="49" charset="-122"/>
              </a:rPr>
              <a:t>，最后把结果加到一起。</a:t>
            </a:r>
            <a:endParaRPr lang="zh-CN" altLang="en-US" sz="2400" b="1" dirty="0">
              <a:solidFill>
                <a:srgbClr val="002060"/>
              </a:solidFill>
              <a:ea typeface="楷体" panose="02010609060101010101" pitchFamily="49" charset="-122"/>
            </a:endParaRPr>
          </a:p>
        </p:txBody>
      </p:sp>
      <p:sp>
        <p:nvSpPr>
          <p:cNvPr id="66" name="TextBox 20"/>
          <p:cNvSpPr txBox="1"/>
          <p:nvPr/>
        </p:nvSpPr>
        <p:spPr>
          <a:xfrm>
            <a:off x="5283842" y="1995686"/>
            <a:ext cx="138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sz="28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2800" b="1" spc="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sz="28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21"/>
          <p:cNvSpPr txBox="1"/>
          <p:nvPr/>
        </p:nvSpPr>
        <p:spPr>
          <a:xfrm>
            <a:off x="5644676" y="2308751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22"/>
          <p:cNvSpPr txBox="1"/>
          <p:nvPr/>
        </p:nvSpPr>
        <p:spPr>
          <a:xfrm>
            <a:off x="4866647" y="2351286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spc="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028572" y="2791321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25"/>
          <p:cNvSpPr txBox="1"/>
          <p:nvPr/>
        </p:nvSpPr>
        <p:spPr>
          <a:xfrm>
            <a:off x="6019172" y="277038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sz="2800" b="1" spc="6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27"/>
          <p:cNvSpPr txBox="1"/>
          <p:nvPr/>
        </p:nvSpPr>
        <p:spPr>
          <a:xfrm>
            <a:off x="5727072" y="277419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spc="6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9"/>
          <p:cNvSpPr txBox="1"/>
          <p:nvPr/>
        </p:nvSpPr>
        <p:spPr>
          <a:xfrm>
            <a:off x="5400047" y="277038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sz="2800" b="1" spc="6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35"/>
          <p:cNvSpPr txBox="1"/>
          <p:nvPr/>
        </p:nvSpPr>
        <p:spPr>
          <a:xfrm>
            <a:off x="5147317" y="313233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800" b="1" spc="6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5047622" y="3511401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37"/>
          <p:cNvSpPr txBox="1"/>
          <p:nvPr/>
        </p:nvSpPr>
        <p:spPr>
          <a:xfrm>
            <a:off x="5736597" y="355905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5452117" y="3561923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spc="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39"/>
          <p:cNvSpPr txBox="1"/>
          <p:nvPr/>
        </p:nvSpPr>
        <p:spPr>
          <a:xfrm>
            <a:off x="5147317" y="3567311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40"/>
          <p:cNvSpPr txBox="1"/>
          <p:nvPr/>
        </p:nvSpPr>
        <p:spPr>
          <a:xfrm>
            <a:off x="6031237" y="355270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spc="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spc="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29"/>
          <p:cNvSpPr txBox="1"/>
          <p:nvPr/>
        </p:nvSpPr>
        <p:spPr>
          <a:xfrm>
            <a:off x="5448942" y="313233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sz="2800" b="1" spc="6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29"/>
          <p:cNvSpPr txBox="1"/>
          <p:nvPr/>
        </p:nvSpPr>
        <p:spPr>
          <a:xfrm>
            <a:off x="5732787" y="313233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sz="2800" b="1" spc="6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870823" y="2686149"/>
            <a:ext cx="2093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……158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893723" y="3075806"/>
            <a:ext cx="1890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876256" y="3507854"/>
            <a:ext cx="1890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……158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8" grpId="0"/>
      <p:bldP spid="59" grpId="0"/>
      <p:bldP spid="60" grpId="0"/>
      <p:bldP spid="61" grpId="0"/>
      <p:bldP spid="62" grpId="0"/>
      <p:bldP spid="64" grpId="0"/>
      <p:bldP spid="66" grpId="0"/>
      <p:bldP spid="67" grpId="0"/>
      <p:bldP spid="68" grpId="0"/>
      <p:bldP spid="70" grpId="0"/>
      <p:bldP spid="71" grpId="0"/>
      <p:bldP spid="72" grpId="0"/>
      <p:bldP spid="73" grpId="0"/>
      <p:bldP spid="75" grpId="0"/>
      <p:bldP spid="76" grpId="0"/>
      <p:bldP spid="78" grpId="0"/>
      <p:bldP spid="79" grpId="0"/>
      <p:bldP spid="80" grpId="0"/>
      <p:bldP spid="82" grpId="0"/>
      <p:bldP spid="83" grpId="0"/>
      <p:bldP spid="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36472" y="373910"/>
            <a:ext cx="83272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一台面粉机每小时磨面粉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千克，一天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小时，这台面粉机一天可以磨面粉多少千克？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"/>
          <p:cNvSpPr txBox="1"/>
          <p:nvPr/>
        </p:nvSpPr>
        <p:spPr>
          <a:xfrm>
            <a:off x="2041670" y="1563638"/>
            <a:ext cx="5161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24=______(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39486" y="1995686"/>
            <a:ext cx="13830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24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619216" y="2351286"/>
            <a:ext cx="100838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162016" y="2354461"/>
            <a:ext cx="52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3047716" y="2805311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7" name="TextBox 46"/>
          <p:cNvSpPr txBox="1"/>
          <p:nvPr/>
        </p:nvSpPr>
        <p:spPr>
          <a:xfrm>
            <a:off x="3936716" y="2795786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27"/>
          <p:cNvSpPr txBox="1"/>
          <p:nvPr/>
        </p:nvSpPr>
        <p:spPr>
          <a:xfrm>
            <a:off x="3644616" y="2799596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altLang="zh-CN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29"/>
          <p:cNvSpPr txBox="1"/>
          <p:nvPr/>
        </p:nvSpPr>
        <p:spPr>
          <a:xfrm>
            <a:off x="3358866" y="2799596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35"/>
          <p:cNvSpPr txBox="1"/>
          <p:nvPr/>
        </p:nvSpPr>
        <p:spPr>
          <a:xfrm>
            <a:off x="3064861" y="3157736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2965166" y="3579837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2" name="TextBox 37"/>
          <p:cNvSpPr txBox="1"/>
          <p:nvPr/>
        </p:nvSpPr>
        <p:spPr>
          <a:xfrm>
            <a:off x="3635896" y="3623543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ea typeface="楷体" panose="02010609060101010101" pitchFamily="49" charset="-122"/>
              </a:rPr>
              <a:t>9</a:t>
            </a:r>
            <a:endParaRPr kumimoji="0" lang="en-US" sz="2400" b="1" kern="1200" cap="none" spc="600" normalizeH="0" baseline="0" noProof="0" dirty="0">
              <a:ea typeface="楷体" panose="02010609060101010101" pitchFamily="49" charset="-122"/>
            </a:endParaRPr>
          </a:p>
        </p:txBody>
      </p:sp>
      <p:sp>
        <p:nvSpPr>
          <p:cNvPr id="53" name="TextBox 38"/>
          <p:cNvSpPr txBox="1"/>
          <p:nvPr/>
        </p:nvSpPr>
        <p:spPr>
          <a:xfrm>
            <a:off x="3369661" y="3586361"/>
            <a:ext cx="5746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39"/>
          <p:cNvSpPr txBox="1"/>
          <p:nvPr/>
        </p:nvSpPr>
        <p:spPr>
          <a:xfrm>
            <a:off x="3061542" y="3579837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40"/>
          <p:cNvSpPr txBox="1"/>
          <p:nvPr/>
        </p:nvSpPr>
        <p:spPr>
          <a:xfrm>
            <a:off x="3948781" y="3623543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24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9"/>
          <p:cNvSpPr txBox="1"/>
          <p:nvPr/>
        </p:nvSpPr>
        <p:spPr>
          <a:xfrm>
            <a:off x="3366486" y="3157736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29"/>
          <p:cNvSpPr txBox="1"/>
          <p:nvPr/>
        </p:nvSpPr>
        <p:spPr>
          <a:xfrm>
            <a:off x="3650331" y="3157736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4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4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408451" y="3160588"/>
            <a:ext cx="1879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……158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421151" y="3550245"/>
            <a:ext cx="1879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……158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26"/>
          <p:cNvSpPr txBox="1"/>
          <p:nvPr/>
        </p:nvSpPr>
        <p:spPr>
          <a:xfrm>
            <a:off x="3855440" y="2563213"/>
            <a:ext cx="574675" cy="3067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4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altLang="zh-CN" sz="14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26"/>
          <p:cNvSpPr txBox="1"/>
          <p:nvPr/>
        </p:nvSpPr>
        <p:spPr>
          <a:xfrm>
            <a:off x="3512543" y="2558447"/>
            <a:ext cx="574675" cy="3067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4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14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421151" y="2758311"/>
            <a:ext cx="17684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……158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4"/>
          <p:cNvSpPr txBox="1"/>
          <p:nvPr/>
        </p:nvSpPr>
        <p:spPr>
          <a:xfrm>
            <a:off x="1835696" y="4083918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答：一天可以磨面粉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3792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881422" y="1453302"/>
            <a:ext cx="1615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3792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6" dur="1" fill="hold"/>
                                        <p:tgtEl>
                                          <p:spTgt spid="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/>
      <p:bldP spid="57" grpId="0"/>
      <p:bldP spid="59" grpId="0"/>
      <p:bldP spid="60" grpId="0"/>
      <p:bldP spid="61" grpId="0"/>
      <p:bldP spid="62" grpId="0"/>
      <p:bldP spid="64" grpId="0"/>
      <p:bldP spid="65" grpId="0"/>
      <p:bldP spid="66" grpId="0"/>
    </p:bldLst>
  </p:timing>
</p:sld>
</file>

<file path=ppt/tags/tag1.xml><?xml version="1.0" encoding="utf-8"?>
<p:tagLst xmlns:p="http://schemas.openxmlformats.org/presentationml/2006/main">
  <p:tag name="KSO_WPP_MARK_KEY" val="d255b988-edb3-4b23-adca-126ade7ab25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1997</Words>
  <Application>WPS 演示</Application>
  <PresentationFormat>全屏显示(16:9)</PresentationFormat>
  <Paragraphs>617</Paragraphs>
  <Slides>22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Times New Roman</vt:lpstr>
      <vt:lpstr>Calibri</vt:lpstr>
      <vt:lpstr>Arial Unicode MS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2023-02-08T06:49:30Z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BEC70A24250E4977AAB19E65E7B9E6D7</vt:lpwstr>
  </property>
</Properties>
</file>