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9"/>
  </p:notesMasterIdLst>
  <p:sldIdLst>
    <p:sldId id="535" r:id="rId3"/>
    <p:sldId id="510" r:id="rId4"/>
    <p:sldId id="522" r:id="rId5"/>
    <p:sldId id="531" r:id="rId6"/>
    <p:sldId id="530" r:id="rId7"/>
    <p:sldId id="472" r:id="rId8"/>
    <p:sldId id="514" r:id="rId10"/>
    <p:sldId id="532" r:id="rId11"/>
    <p:sldId id="533" r:id="rId12"/>
    <p:sldId id="518" r:id="rId13"/>
    <p:sldId id="528" r:id="rId14"/>
    <p:sldId id="538" r:id="rId15"/>
    <p:sldId id="502" r:id="rId16"/>
    <p:sldId id="507" r:id="rId17"/>
    <p:sldId id="539" r:id="rId18"/>
    <p:sldId id="536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积的变化规律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9661" y="618435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987574"/>
            <a:ext cx="9144000" cy="18697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 法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8"/>
          <p:cNvSpPr txBox="1"/>
          <p:nvPr/>
        </p:nvSpPr>
        <p:spPr>
          <a:xfrm>
            <a:off x="1331640" y="1888528"/>
            <a:ext cx="271580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15×6=90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2041936" y="2811001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15×30=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2057632" y="2336658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15×24=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28"/>
          <p:cNvSpPr txBox="1"/>
          <p:nvPr/>
        </p:nvSpPr>
        <p:spPr>
          <a:xfrm>
            <a:off x="4427984" y="1865034"/>
            <a:ext cx="325922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230×4=9200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48"/>
          <p:cNvSpPr txBox="1"/>
          <p:nvPr/>
        </p:nvSpPr>
        <p:spPr>
          <a:xfrm>
            <a:off x="5220072" y="2811001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230×40=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49"/>
          <p:cNvSpPr txBox="1"/>
          <p:nvPr/>
        </p:nvSpPr>
        <p:spPr>
          <a:xfrm>
            <a:off x="5223068" y="2319513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23×4=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801674" y="843558"/>
            <a:ext cx="8090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根据每组中第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题的结果，写出其他算式的得数。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8"/>
          <p:cNvSpPr txBox="1"/>
          <p:nvPr/>
        </p:nvSpPr>
        <p:spPr>
          <a:xfrm>
            <a:off x="2051720" y="3387065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15×60=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5220072" y="3344674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23×40=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41"/>
          <p:cNvSpPr txBox="1"/>
          <p:nvPr/>
        </p:nvSpPr>
        <p:spPr>
          <a:xfrm>
            <a:off x="3389878" y="235572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45"/>
          <p:cNvSpPr txBox="1"/>
          <p:nvPr/>
        </p:nvSpPr>
        <p:spPr>
          <a:xfrm>
            <a:off x="3389878" y="2819322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50"/>
          <p:cNvSpPr txBox="1"/>
          <p:nvPr/>
        </p:nvSpPr>
        <p:spPr>
          <a:xfrm>
            <a:off x="3369219" y="339538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41"/>
          <p:cNvSpPr txBox="1"/>
          <p:nvPr/>
        </p:nvSpPr>
        <p:spPr>
          <a:xfrm>
            <a:off x="6444208" y="228371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45"/>
          <p:cNvSpPr txBox="1"/>
          <p:nvPr/>
        </p:nvSpPr>
        <p:spPr>
          <a:xfrm>
            <a:off x="6707084" y="2774426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6516216" y="3344674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23527" y="267494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一头鲸的体重是一头牛的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倍。一头鲸重多少千克？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347614"/>
            <a:ext cx="3263719" cy="168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60783" y="1635646"/>
            <a:ext cx="4018378" cy="126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19672" y="2931790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4"/>
          <p:cNvSpPr txBox="1"/>
          <p:nvPr/>
        </p:nvSpPr>
        <p:spPr>
          <a:xfrm>
            <a:off x="2339752" y="3472662"/>
            <a:ext cx="44543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2946" y="1419622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98676" y="1775222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476" y="1778397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81176" y="222924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8" name="TextBox 27"/>
          <p:cNvSpPr txBox="1"/>
          <p:nvPr/>
        </p:nvSpPr>
        <p:spPr>
          <a:xfrm>
            <a:off x="3352676" y="2223532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2885951" y="2223532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2886767" y="2588022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98626" y="302934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TextBox 29"/>
          <p:cNvSpPr txBox="1"/>
          <p:nvPr/>
        </p:nvSpPr>
        <p:spPr>
          <a:xfrm>
            <a:off x="3030783" y="2581672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83461" y="705117"/>
            <a:ext cx="1204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9460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2670743" y="2945374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946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0541" y="2943503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720" y="3579862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答：一头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9460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"/>
          <p:cNvSpPr txBox="1"/>
          <p:nvPr/>
        </p:nvSpPr>
        <p:spPr>
          <a:xfrm>
            <a:off x="2195736" y="664350"/>
            <a:ext cx="44543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3"/>
          <p:cNvSpPr txBox="1"/>
          <p:nvPr/>
        </p:nvSpPr>
        <p:spPr>
          <a:xfrm>
            <a:off x="395536" y="411510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4"/>
          <p:cNvSpPr txBox="1"/>
          <p:nvPr/>
        </p:nvSpPr>
        <p:spPr>
          <a:xfrm>
            <a:off x="2699792" y="1168406"/>
            <a:ext cx="22218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411134" y="1923678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36864" y="2279278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33664" y="2282453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219364" y="273330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5" name="TextBox 27"/>
          <p:cNvSpPr txBox="1"/>
          <p:nvPr/>
        </p:nvSpPr>
        <p:spPr>
          <a:xfrm>
            <a:off x="3790864" y="2727588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3324139" y="2727588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5"/>
          <p:cNvSpPr txBox="1"/>
          <p:nvPr/>
        </p:nvSpPr>
        <p:spPr>
          <a:xfrm>
            <a:off x="3424469" y="3092078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136814" y="353340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9" name="TextBox 29"/>
          <p:cNvSpPr txBox="1"/>
          <p:nvPr/>
        </p:nvSpPr>
        <p:spPr>
          <a:xfrm>
            <a:off x="3576234" y="3085728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3195234" y="3563248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987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519443" y="1131590"/>
            <a:ext cx="1204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9870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225032" y="3561377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5" grpId="0"/>
      <p:bldP spid="66" grpId="0"/>
      <p:bldP spid="67" grpId="0"/>
      <p:bldP spid="69" grpId="0"/>
      <p:bldP spid="73" grpId="0"/>
      <p:bldP spid="79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15616" y="2643758"/>
            <a:ext cx="6673197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、在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乘法算式里，一个因数不变，另一个因数乘（或除）以一个数（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除外），积也乘（或除）以（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除外）相同的数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99592" y="1999605"/>
            <a:ext cx="69612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ea typeface="楷体" panose="02010609060101010101" pitchFamily="49" charset="-122"/>
              </a:rPr>
              <a:t>积的变化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规律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9632" y="2643758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、两数相乘，一个因数乘（或除以）几，另一个因数除以（或乘）相同的数，它们的乘积不变。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999605"/>
            <a:ext cx="69612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ea typeface="楷体" panose="02010609060101010101" pitchFamily="49" charset="-122"/>
              </a:rPr>
              <a:t>积的变化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规律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3564129" y="555526"/>
            <a:ext cx="2159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口算竞赛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4" name="剪去单角的矩形 23"/>
          <p:cNvSpPr/>
          <p:nvPr/>
        </p:nvSpPr>
        <p:spPr>
          <a:xfrm>
            <a:off x="4980072" y="1131590"/>
            <a:ext cx="2300416" cy="3553691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剪去单角的矩形 30"/>
          <p:cNvSpPr/>
          <p:nvPr/>
        </p:nvSpPr>
        <p:spPr>
          <a:xfrm>
            <a:off x="1790371" y="1131591"/>
            <a:ext cx="2300416" cy="3553691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8"/>
          <p:cNvSpPr txBox="1"/>
          <p:nvPr/>
        </p:nvSpPr>
        <p:spPr>
          <a:xfrm>
            <a:off x="1914103" y="2249212"/>
            <a:ext cx="12698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5"/>
          <p:cNvSpPr txBox="1"/>
          <p:nvPr/>
        </p:nvSpPr>
        <p:spPr>
          <a:xfrm>
            <a:off x="5138633" y="2908437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12×2=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46"/>
          <p:cNvSpPr txBox="1"/>
          <p:nvPr/>
        </p:nvSpPr>
        <p:spPr>
          <a:xfrm>
            <a:off x="5137998" y="2173012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24×2=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47"/>
          <p:cNvSpPr txBox="1"/>
          <p:nvPr/>
        </p:nvSpPr>
        <p:spPr>
          <a:xfrm>
            <a:off x="5201496" y="3752536"/>
            <a:ext cx="160591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6×2=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48"/>
          <p:cNvSpPr txBox="1"/>
          <p:nvPr/>
        </p:nvSpPr>
        <p:spPr>
          <a:xfrm>
            <a:off x="1897593" y="3765236"/>
            <a:ext cx="163217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200×3=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49"/>
          <p:cNvSpPr txBox="1"/>
          <p:nvPr/>
        </p:nvSpPr>
        <p:spPr>
          <a:xfrm>
            <a:off x="1869018" y="2959237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20×3=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41"/>
          <p:cNvSpPr txBox="1"/>
          <p:nvPr/>
        </p:nvSpPr>
        <p:spPr>
          <a:xfrm>
            <a:off x="2987824" y="2237147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6295732" y="2139702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44"/>
          <p:cNvSpPr txBox="1"/>
          <p:nvPr/>
        </p:nvSpPr>
        <p:spPr>
          <a:xfrm>
            <a:off x="6295732" y="2908437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5"/>
          <p:cNvSpPr txBox="1"/>
          <p:nvPr/>
        </p:nvSpPr>
        <p:spPr>
          <a:xfrm>
            <a:off x="3101846" y="2931790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50"/>
          <p:cNvSpPr txBox="1"/>
          <p:nvPr/>
        </p:nvSpPr>
        <p:spPr>
          <a:xfrm>
            <a:off x="3271396" y="3752536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51"/>
          <p:cNvSpPr txBox="1"/>
          <p:nvPr/>
        </p:nvSpPr>
        <p:spPr>
          <a:xfrm>
            <a:off x="6232738" y="3739836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29217" y="1372483"/>
            <a:ext cx="1654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23904" y="1373748"/>
            <a:ext cx="1654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28"/>
          <p:cNvSpPr txBox="1"/>
          <p:nvPr/>
        </p:nvSpPr>
        <p:spPr>
          <a:xfrm>
            <a:off x="3742281" y="1173981"/>
            <a:ext cx="169950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 × 3= 6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48"/>
          <p:cNvSpPr txBox="1"/>
          <p:nvPr/>
        </p:nvSpPr>
        <p:spPr>
          <a:xfrm>
            <a:off x="3347864" y="3147814"/>
            <a:ext cx="216597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200× 3= 600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49"/>
          <p:cNvSpPr txBox="1"/>
          <p:nvPr/>
        </p:nvSpPr>
        <p:spPr>
          <a:xfrm>
            <a:off x="3650567" y="2153091"/>
            <a:ext cx="185499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 3= 60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28"/>
          <p:cNvSpPr txBox="1"/>
          <p:nvPr/>
        </p:nvSpPr>
        <p:spPr>
          <a:xfrm>
            <a:off x="2915816" y="1737784"/>
            <a:ext cx="83227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28"/>
          <p:cNvSpPr txBox="1"/>
          <p:nvPr/>
        </p:nvSpPr>
        <p:spPr>
          <a:xfrm>
            <a:off x="4932040" y="2643758"/>
            <a:ext cx="96212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60×10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28"/>
          <p:cNvSpPr txBox="1"/>
          <p:nvPr/>
        </p:nvSpPr>
        <p:spPr>
          <a:xfrm>
            <a:off x="2843808" y="2643758"/>
            <a:ext cx="96212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28"/>
          <p:cNvSpPr txBox="1"/>
          <p:nvPr/>
        </p:nvSpPr>
        <p:spPr>
          <a:xfrm>
            <a:off x="4860032" y="1694265"/>
            <a:ext cx="83227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6×10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下箭头 69"/>
          <p:cNvSpPr/>
          <p:nvPr/>
        </p:nvSpPr>
        <p:spPr>
          <a:xfrm>
            <a:off x="4620704" y="1737784"/>
            <a:ext cx="253999" cy="397256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4692712" y="2658978"/>
            <a:ext cx="253999" cy="430017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下箭头 71"/>
          <p:cNvSpPr/>
          <p:nvPr/>
        </p:nvSpPr>
        <p:spPr>
          <a:xfrm>
            <a:off x="3756608" y="1758318"/>
            <a:ext cx="253999" cy="38138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下箭头 72"/>
          <p:cNvSpPr/>
          <p:nvPr/>
        </p:nvSpPr>
        <p:spPr>
          <a:xfrm>
            <a:off x="3756608" y="2658977"/>
            <a:ext cx="253999" cy="430017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3579862"/>
            <a:ext cx="73195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a typeface="楷体" panose="02010609060101010101" pitchFamily="49" charset="-122"/>
              </a:rPr>
              <a:t>小结：在乘法算式里，一个因数不变，另一个因数乘以一个数，积也乘以相同的数。</a:t>
            </a:r>
            <a:endParaRPr lang="zh-CN" altLang="en-US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5" y="411510"/>
            <a:ext cx="4786561" cy="2390486"/>
            <a:chOff x="395536" y="765328"/>
            <a:chExt cx="5040560" cy="2390486"/>
          </a:xfrm>
        </p:grpSpPr>
        <p:pic>
          <p:nvPicPr>
            <p:cNvPr id="3074" name="Picture 2" descr="E:\课件专用人物图\77.jpg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 l="5285" t="1826" r="5404" b="9890"/>
            <a:stretch>
              <a:fillRect/>
            </a:stretch>
          </p:blipFill>
          <p:spPr bwMode="auto">
            <a:xfrm>
              <a:off x="442600" y="1995686"/>
              <a:ext cx="1465104" cy="1160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云形标注 64"/>
            <p:cNvSpPr/>
            <p:nvPr/>
          </p:nvSpPr>
          <p:spPr>
            <a:xfrm>
              <a:off x="395536" y="765328"/>
              <a:ext cx="3610529" cy="1374374"/>
            </a:xfrm>
            <a:prstGeom prst="cloudCallout">
              <a:avLst>
                <a:gd name="adj1" fmla="val -22039"/>
                <a:gd name="adj2" fmla="val 7279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5576" y="843558"/>
              <a:ext cx="4680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我们发现因数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不变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另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一个因数乘以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也乘以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80896" y="439999"/>
            <a:ext cx="3507528" cy="1699703"/>
            <a:chOff x="4716016" y="339502"/>
            <a:chExt cx="3507528" cy="1699703"/>
          </a:xfrm>
        </p:grpSpPr>
        <p:sp>
          <p:nvSpPr>
            <p:cNvPr id="64" name="云形标注 63"/>
            <p:cNvSpPr/>
            <p:nvPr/>
          </p:nvSpPr>
          <p:spPr>
            <a:xfrm>
              <a:off x="4716016" y="339502"/>
              <a:ext cx="2808312" cy="936104"/>
            </a:xfrm>
            <a:prstGeom prst="cloudCallout">
              <a:avLst>
                <a:gd name="adj1" fmla="val 46618"/>
                <a:gd name="adj2" fmla="val 87028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pic>
          <p:nvPicPr>
            <p:cNvPr id="3075" name="Picture 3" descr="E:\课件专用人物图\67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 l="9534" t="4141" r="8002" b="9972"/>
            <a:stretch>
              <a:fillRect/>
            </a:stretch>
          </p:blipFill>
          <p:spPr bwMode="auto">
            <a:xfrm>
              <a:off x="7308304" y="1275606"/>
              <a:ext cx="915240" cy="76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004048" y="372601"/>
              <a:ext cx="23898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观察这组算式，你发现了什么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8"/>
          <p:cNvSpPr txBox="1"/>
          <p:nvPr/>
        </p:nvSpPr>
        <p:spPr>
          <a:xfrm>
            <a:off x="3622779" y="1832796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24×2=48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8"/>
          <p:cNvSpPr txBox="1"/>
          <p:nvPr/>
        </p:nvSpPr>
        <p:spPr>
          <a:xfrm>
            <a:off x="3697026" y="3795886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6×2=12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49"/>
          <p:cNvSpPr txBox="1"/>
          <p:nvPr/>
        </p:nvSpPr>
        <p:spPr>
          <a:xfrm>
            <a:off x="3563888" y="2787774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12×2=24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8"/>
          <p:cNvSpPr txBox="1"/>
          <p:nvPr/>
        </p:nvSpPr>
        <p:spPr>
          <a:xfrm>
            <a:off x="2843808" y="2300224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0032" y="3262213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24÷2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8"/>
          <p:cNvSpPr txBox="1"/>
          <p:nvPr/>
        </p:nvSpPr>
        <p:spPr>
          <a:xfrm>
            <a:off x="2843808" y="3337953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4860032" y="2294461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48÷2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下箭头 31"/>
          <p:cNvSpPr/>
          <p:nvPr/>
        </p:nvSpPr>
        <p:spPr>
          <a:xfrm>
            <a:off x="3806685" y="2382746"/>
            <a:ext cx="261257" cy="368233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3796506" y="3351170"/>
            <a:ext cx="261257" cy="376673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下箭头 33"/>
          <p:cNvSpPr/>
          <p:nvPr/>
        </p:nvSpPr>
        <p:spPr>
          <a:xfrm>
            <a:off x="4647044" y="2395761"/>
            <a:ext cx="261257" cy="360365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4644008" y="3346337"/>
            <a:ext cx="261257" cy="365544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512" y="339502"/>
            <a:ext cx="5132513" cy="2642679"/>
            <a:chOff x="179512" y="339502"/>
            <a:chExt cx="5132513" cy="2642679"/>
          </a:xfrm>
        </p:grpSpPr>
        <p:pic>
          <p:nvPicPr>
            <p:cNvPr id="3074" name="Picture 2" descr="E:\课件专用人物图\77.jpg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 l="5285" t="1826" r="5404" b="9890"/>
            <a:stretch>
              <a:fillRect/>
            </a:stretch>
          </p:blipFill>
          <p:spPr bwMode="auto">
            <a:xfrm>
              <a:off x="714957" y="1923678"/>
              <a:ext cx="1336763" cy="105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云形标注 64"/>
            <p:cNvSpPr/>
            <p:nvPr/>
          </p:nvSpPr>
          <p:spPr>
            <a:xfrm>
              <a:off x="179512" y="339502"/>
              <a:ext cx="5132513" cy="1665100"/>
            </a:xfrm>
            <a:prstGeom prst="cloudCallout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914400">
                <a:lnSpc>
                  <a:spcPct val="120000"/>
                </a:lnSpc>
              </a:pPr>
              <a:endParaRPr lang="zh-CN" altLang="en-US" sz="1800" b="1" kern="0" dirty="0"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39552" y="555526"/>
              <a:ext cx="47525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在乘法算式里，一个因数不变，另一个因数除以一个数（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除外），积也除以（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除外）相同的数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112" y="601083"/>
            <a:ext cx="2999048" cy="2114683"/>
            <a:chOff x="5580112" y="601083"/>
            <a:chExt cx="2999048" cy="2114683"/>
          </a:xfrm>
        </p:grpSpPr>
        <p:sp>
          <p:nvSpPr>
            <p:cNvPr id="64" name="云形标注 63"/>
            <p:cNvSpPr/>
            <p:nvPr/>
          </p:nvSpPr>
          <p:spPr>
            <a:xfrm>
              <a:off x="5580112" y="601083"/>
              <a:ext cx="2808314" cy="962555"/>
            </a:xfrm>
            <a:prstGeom prst="cloudCallout">
              <a:avLst>
                <a:gd name="adj1" fmla="val 27237"/>
                <a:gd name="adj2" fmla="val 10370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defTabSz="914400">
                <a:lnSpc>
                  <a:spcPct val="120000"/>
                </a:lnSpc>
              </a:pPr>
              <a:endParaRPr lang="zh-CN" altLang="en-US" sz="1800" b="1" kern="0" dirty="0">
                <a:ea typeface="楷体" panose="02010609060101010101" pitchFamily="49" charset="-122"/>
              </a:endParaRPr>
            </a:p>
          </p:txBody>
        </p:sp>
        <p:pic>
          <p:nvPicPr>
            <p:cNvPr id="3075" name="Picture 3" descr="E:\课件专用人物图\67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 l="9534" t="4141" r="8002" b="9972"/>
            <a:stretch>
              <a:fillRect/>
            </a:stretch>
          </p:blipFill>
          <p:spPr bwMode="auto">
            <a:xfrm>
              <a:off x="7665229" y="1953259"/>
              <a:ext cx="913931" cy="76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868144" y="623907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ea typeface="楷体" panose="02010609060101010101" pitchFamily="49" charset="-122"/>
                </a:rPr>
                <a:t>根据这组算式，我们能发现什么</a:t>
              </a:r>
              <a:r>
                <a:rPr lang="zh-CN" altLang="en-US" sz="2400" b="1" kern="0" dirty="0" smtClean="0"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99"/>
          <p:cNvSpPr txBox="1"/>
          <p:nvPr/>
        </p:nvSpPr>
        <p:spPr>
          <a:xfrm>
            <a:off x="323528" y="376318"/>
            <a:ext cx="8050502" cy="68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333333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你们能完整地说说因数和积是怎么变化的吗？</a:t>
            </a:r>
            <a:endParaRPr lang="zh-CN" altLang="en-US" sz="3200" b="1" dirty="0">
              <a:solidFill>
                <a:srgbClr val="333333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591" y="1347614"/>
            <a:ext cx="7465899" cy="2088232"/>
            <a:chOff x="899591" y="1347614"/>
            <a:chExt cx="7465899" cy="2088232"/>
          </a:xfrm>
        </p:grpSpPr>
        <p:sp>
          <p:nvSpPr>
            <p:cNvPr id="46" name="矩形 45"/>
            <p:cNvSpPr/>
            <p:nvPr/>
          </p:nvSpPr>
          <p:spPr>
            <a:xfrm>
              <a:off x="899591" y="1347614"/>
              <a:ext cx="7465899" cy="2088232"/>
            </a:xfrm>
            <a:prstGeom prst="rect">
              <a:avLst/>
            </a:prstGeom>
            <a:solidFill>
              <a:srgbClr val="FFC000"/>
            </a:solidFill>
            <a:ln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043607" y="1475948"/>
              <a:ext cx="7212387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在乘法算式里，一个因数不变，另一个因数乘（或除）以一个数（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除外），积也乘（或除）以（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除外）相同的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数，这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就是积的变化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规律。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文本框 28"/>
          <p:cNvSpPr txBox="1"/>
          <p:nvPr/>
        </p:nvSpPr>
        <p:spPr>
          <a:xfrm>
            <a:off x="2061504" y="1861533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4×2=8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48"/>
          <p:cNvSpPr txBox="1"/>
          <p:nvPr/>
        </p:nvSpPr>
        <p:spPr>
          <a:xfrm>
            <a:off x="2051720" y="2797637"/>
            <a:ext cx="19944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400×2=800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2067416" y="2323294"/>
            <a:ext cx="18133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40×2=80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28"/>
          <p:cNvSpPr txBox="1"/>
          <p:nvPr/>
        </p:nvSpPr>
        <p:spPr>
          <a:xfrm>
            <a:off x="5242286" y="1851670"/>
            <a:ext cx="235673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25×40=1000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48"/>
          <p:cNvSpPr txBox="1"/>
          <p:nvPr/>
        </p:nvSpPr>
        <p:spPr>
          <a:xfrm>
            <a:off x="5229856" y="2797637"/>
            <a:ext cx="19944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25×10=250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49"/>
          <p:cNvSpPr txBox="1"/>
          <p:nvPr/>
        </p:nvSpPr>
        <p:spPr>
          <a:xfrm>
            <a:off x="5232852" y="2306149"/>
            <a:ext cx="21755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25×20=500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72000" y="3344340"/>
            <a:ext cx="3908045" cy="1243634"/>
            <a:chOff x="4572000" y="3344340"/>
            <a:chExt cx="3908045" cy="1243634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52320" y="3344340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圆角矩形标注 25"/>
            <p:cNvSpPr/>
            <p:nvPr/>
          </p:nvSpPr>
          <p:spPr>
            <a:xfrm>
              <a:off x="4572000" y="3363838"/>
              <a:ext cx="2781081" cy="1147205"/>
            </a:xfrm>
            <a:prstGeom prst="wedgeRoundRectCallout">
              <a:avLst>
                <a:gd name="adj1" fmla="val 61455"/>
                <a:gd name="adj2" fmla="val -14270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一个因数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不变，另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一个因数除以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积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也除以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"/>
          <p:cNvSpPr txBox="1"/>
          <p:nvPr/>
        </p:nvSpPr>
        <p:spPr>
          <a:xfrm>
            <a:off x="1652421" y="987574"/>
            <a:ext cx="6926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看看这两组题符合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我们的积的变化规律吗？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3363838"/>
            <a:ext cx="3785383" cy="1252674"/>
            <a:chOff x="467544" y="3363838"/>
            <a:chExt cx="3785383" cy="1252674"/>
          </a:xfrm>
        </p:grpSpPr>
        <p:sp>
          <p:nvSpPr>
            <p:cNvPr id="17" name="圆角矩形标注 16"/>
            <p:cNvSpPr/>
            <p:nvPr/>
          </p:nvSpPr>
          <p:spPr>
            <a:xfrm>
              <a:off x="1475656" y="3435846"/>
              <a:ext cx="2777271" cy="1091595"/>
            </a:xfrm>
            <a:prstGeom prst="wedgeRoundRectCallout">
              <a:avLst>
                <a:gd name="adj1" fmla="val -61614"/>
                <a:gd name="adj2" fmla="val -9042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一个因数不变，另一个因数乘以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，积也乘以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467544" y="3363838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1691680" y="483518"/>
            <a:ext cx="7226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个旅游团有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人，中午安排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自助餐。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323528" y="3715167"/>
            <a:ext cx="8450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算一算，选择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两种自助餐各需要多少元钱？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059582"/>
            <a:ext cx="4536504" cy="250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2"/>
          <p:cNvSpPr txBox="1"/>
          <p:nvPr/>
        </p:nvSpPr>
        <p:spPr>
          <a:xfrm>
            <a:off x="1238121" y="2139702"/>
            <a:ext cx="34778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18=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25672" y="2614141"/>
            <a:ext cx="1574800" cy="820420"/>
            <a:chOff x="1739" y="5363"/>
            <a:chExt cx="2480" cy="1292"/>
          </a:xfrm>
        </p:grpSpPr>
        <p:sp>
          <p:nvSpPr>
            <p:cNvPr id="21" name="TextBox 20"/>
            <p:cNvSpPr txBox="1"/>
            <p:nvPr/>
          </p:nvSpPr>
          <p:spPr>
            <a:xfrm>
              <a:off x="2041" y="5363"/>
              <a:ext cx="2178" cy="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sz="2400" b="1" i="0" u="none" strike="noStrike" kern="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39" y="592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40"/>
            <p:cNvSpPr txBox="1"/>
            <p:nvPr/>
          </p:nvSpPr>
          <p:spPr>
            <a:xfrm>
              <a:off x="1919" y="5928"/>
              <a:ext cx="8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739" y="6497"/>
              <a:ext cx="232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26" name="TextBox 27"/>
          <p:cNvSpPr txBox="1"/>
          <p:nvPr/>
        </p:nvSpPr>
        <p:spPr>
          <a:xfrm>
            <a:off x="2097172" y="3603734"/>
            <a:ext cx="977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1630447" y="3262213"/>
            <a:ext cx="1155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1705377" y="3550245"/>
            <a:ext cx="736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443122" y="3910285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0" name="TextBox 27"/>
          <p:cNvSpPr txBox="1"/>
          <p:nvPr/>
        </p:nvSpPr>
        <p:spPr>
          <a:xfrm>
            <a:off x="5508104" y="3611126"/>
            <a:ext cx="1249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kumimoji="0" lang="en-US" altLang="zh-CN" sz="24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1541324" y="3838277"/>
            <a:ext cx="12198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kumimoji="0" lang="en-US" sz="24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545135" y="2686149"/>
            <a:ext cx="0" cy="1552238"/>
          </a:xfrm>
          <a:prstGeom prst="line">
            <a:avLst/>
          </a:prstGeom>
          <a:noFill/>
          <a:ln w="6350" cap="flat" cmpd="sng" algn="ctr">
            <a:solidFill>
              <a:srgbClr val="FF2D2D"/>
            </a:solidFill>
            <a:prstDash val="solid"/>
            <a:miter lim="800000"/>
          </a:ln>
          <a:effectLst/>
        </p:spPr>
      </p:cxnSp>
      <p:grpSp>
        <p:nvGrpSpPr>
          <p:cNvPr id="33" name="组合 32"/>
          <p:cNvGrpSpPr/>
          <p:nvPr/>
        </p:nvGrpSpPr>
        <p:grpSpPr>
          <a:xfrm>
            <a:off x="5292080" y="2864980"/>
            <a:ext cx="1579880" cy="756940"/>
            <a:chOff x="9099" y="6743"/>
            <a:chExt cx="2488" cy="1192"/>
          </a:xfrm>
        </p:grpSpPr>
        <p:sp>
          <p:nvSpPr>
            <p:cNvPr id="34" name="TextBox 39"/>
            <p:cNvSpPr txBox="1"/>
            <p:nvPr/>
          </p:nvSpPr>
          <p:spPr>
            <a:xfrm>
              <a:off x="9999" y="720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9279" y="7208"/>
              <a:ext cx="8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9099" y="7918"/>
              <a:ext cx="232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9" name="TextBox 39"/>
            <p:cNvSpPr txBox="1"/>
            <p:nvPr/>
          </p:nvSpPr>
          <p:spPr>
            <a:xfrm>
              <a:off x="9776" y="6743"/>
              <a:ext cx="1588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endParaRPr kumimoji="0" lang="en-US" sz="24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5"/>
          <p:cNvSpPr txBox="1"/>
          <p:nvPr/>
        </p:nvSpPr>
        <p:spPr>
          <a:xfrm>
            <a:off x="2481982" y="3838277"/>
            <a:ext cx="5695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400" b="1" kern="1200" cap="none" spc="600" normalizeH="0" baseline="0" noProof="0" dirty="0" smtClean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8"/>
          <p:cNvSpPr txBox="1"/>
          <p:nvPr/>
        </p:nvSpPr>
        <p:spPr>
          <a:xfrm>
            <a:off x="2610624" y="2139702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312484" y="2890371"/>
            <a:ext cx="0" cy="1265555"/>
          </a:xfrm>
          <a:prstGeom prst="line">
            <a:avLst/>
          </a:prstGeom>
          <a:noFill/>
          <a:ln w="6350" cap="flat" cmpd="sng" algn="ctr">
            <a:solidFill>
              <a:srgbClr val="FF2D2D"/>
            </a:solidFill>
            <a:prstDash val="solid"/>
            <a:miter lim="800000"/>
          </a:ln>
          <a:effectLst/>
        </p:spPr>
      </p:cxnSp>
      <p:sp>
        <p:nvSpPr>
          <p:cNvPr id="43" name="TextBox 35"/>
          <p:cNvSpPr txBox="1"/>
          <p:nvPr/>
        </p:nvSpPr>
        <p:spPr>
          <a:xfrm>
            <a:off x="6244302" y="3611126"/>
            <a:ext cx="775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kumimoji="0" lang="en-US" sz="2400" b="1" kern="1200" cap="none" spc="600" normalizeH="0" baseline="0" noProof="0" dirty="0" smtClean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13"/>
          <p:cNvSpPr txBox="1"/>
          <p:nvPr/>
        </p:nvSpPr>
        <p:spPr>
          <a:xfrm>
            <a:off x="6283032" y="2171640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23"/>
          <p:cNvSpPr txBox="1"/>
          <p:nvPr/>
        </p:nvSpPr>
        <p:spPr>
          <a:xfrm>
            <a:off x="4932040" y="2180235"/>
            <a:ext cx="344868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20=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5137" y="515510"/>
            <a:ext cx="3982847" cy="1480176"/>
            <a:chOff x="301121" y="371494"/>
            <a:chExt cx="3982847" cy="1480176"/>
          </a:xfrm>
        </p:grpSpPr>
        <p:pic>
          <p:nvPicPr>
            <p:cNvPr id="14" name="图片 13" descr="QQ截图2018011914020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121" y="698866"/>
              <a:ext cx="958511" cy="1152804"/>
            </a:xfrm>
            <a:prstGeom prst="rect">
              <a:avLst/>
            </a:prstGeom>
          </p:spPr>
        </p:pic>
        <p:sp>
          <p:nvSpPr>
            <p:cNvPr id="15" name="云形标注 14"/>
            <p:cNvSpPr/>
            <p:nvPr/>
          </p:nvSpPr>
          <p:spPr>
            <a:xfrm>
              <a:off x="1407667" y="371494"/>
              <a:ext cx="2876301" cy="1056709"/>
            </a:xfrm>
            <a:prstGeom prst="cloudCallout">
              <a:avLst>
                <a:gd name="adj1" fmla="val -63884"/>
                <a:gd name="adj2" fmla="val 42143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745005" y="444609"/>
              <a:ext cx="21069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种自助餐需要多少钱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60567" y="483518"/>
            <a:ext cx="3999865" cy="1669289"/>
            <a:chOff x="4748475" y="686543"/>
            <a:chExt cx="3999865" cy="1669289"/>
          </a:xfrm>
        </p:grpSpPr>
        <p:grpSp>
          <p:nvGrpSpPr>
            <p:cNvPr id="16" name="组合 15"/>
            <p:cNvGrpSpPr/>
            <p:nvPr/>
          </p:nvGrpSpPr>
          <p:grpSpPr>
            <a:xfrm>
              <a:off x="4748475" y="686543"/>
              <a:ext cx="3999865" cy="1669289"/>
              <a:chOff x="8055" y="3508"/>
              <a:chExt cx="6299" cy="3016"/>
            </a:xfrm>
            <a:noFill/>
          </p:grpSpPr>
          <p:pic>
            <p:nvPicPr>
              <p:cNvPr id="17" name="图片 16" descr="QQ截图2018011914022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860" y="4389"/>
                <a:ext cx="1494" cy="2135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8" name="云形标注 17"/>
              <p:cNvSpPr/>
              <p:nvPr/>
            </p:nvSpPr>
            <p:spPr>
              <a:xfrm>
                <a:off x="8055" y="3508"/>
                <a:ext cx="4398" cy="1898"/>
              </a:xfrm>
              <a:prstGeom prst="cloudCallout">
                <a:avLst>
                  <a:gd name="adj1" fmla="val 62009"/>
                  <a:gd name="adj2" fmla="val 57346"/>
                </a:avLst>
              </a:prstGeom>
              <a:grpFill/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vl="0" defTabSz="914400"/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5105772" y="771550"/>
              <a:ext cx="22745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种自助餐需要多少呢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30" grpId="0"/>
      <p:bldP spid="31" grpId="0"/>
      <p:bldP spid="40" grpId="0"/>
      <p:bldP spid="41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/>
          <p:nvPr/>
        </p:nvSpPr>
        <p:spPr>
          <a:xfrm>
            <a:off x="619883" y="411510"/>
            <a:ext cx="80217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、因数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7"/>
          <p:cNvSpPr txBox="1"/>
          <p:nvPr/>
        </p:nvSpPr>
        <p:spPr>
          <a:xfrm>
            <a:off x="634802" y="1834827"/>
            <a:ext cx="80416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7784" y="3202979"/>
            <a:ext cx="79938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</p:bldLst>
  </p:timing>
</p:sld>
</file>

<file path=ppt/tags/tag1.xml><?xml version="1.0" encoding="utf-8"?>
<p:tagLst xmlns:p="http://schemas.openxmlformats.org/presentationml/2006/main">
  <p:tag name="KSO_WPP_MARK_KEY" val="30bf6ae2-e32f-43cd-a3e0-fe5fbc4cda8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1259</Words>
  <Application>WPS 演示</Application>
  <PresentationFormat>全屏显示(16:9)</PresentationFormat>
  <Paragraphs>294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2023-02-08T06:50:26Z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8FF6A999ED014C688A185E3FCCFF7B5E</vt:lpwstr>
  </property>
</Properties>
</file>