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4" r:id="rId3"/>
    <p:sldId id="510" r:id="rId4"/>
    <p:sldId id="472" r:id="rId5"/>
    <p:sldId id="530" r:id="rId7"/>
    <p:sldId id="532" r:id="rId8"/>
    <p:sldId id="514" r:id="rId9"/>
    <p:sldId id="533" r:id="rId10"/>
    <p:sldId id="518" r:id="rId11"/>
    <p:sldId id="528" r:id="rId12"/>
    <p:sldId id="507" r:id="rId13"/>
    <p:sldId id="535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乘法的估算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1663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987574"/>
            <a:ext cx="9144000" cy="18697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 法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297109"/>
            <a:ext cx="5070467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学习了乘法估算的基本方法。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61209" y="3075806"/>
            <a:ext cx="6439468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生活中的估算要依据实际情况而定。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37454" y="1203598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小明在商店计划买书包需要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元，文具盒需要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元，钢笔需要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元，那么小明拿多少元合适呢？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15616" y="2499742"/>
            <a:ext cx="6880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 140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B 130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 200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 250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63688" y="3848730"/>
            <a:ext cx="5421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那么小明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元比较合适。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55776" y="3219822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89+28+17</a:t>
            </a:r>
            <a:r>
              <a:rPr lang="en-US" altLang="zh-CN" sz="28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=134</a:t>
            </a:r>
            <a:r>
              <a:rPr lang="zh-CN" altLang="en-US" sz="2800" b="1" dirty="0" smtClean="0">
                <a:solidFill>
                  <a:srgbClr val="00A78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 smtClean="0">
              <a:solidFill>
                <a:srgbClr val="00A78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16" name="图片 15" descr="QQ截图20180124143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1784" y="2211710"/>
            <a:ext cx="5465942" cy="2461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91680" y="987574"/>
            <a:ext cx="67434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这列火车挂了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节这样的车厢，每节车厢定员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9511" y="339502"/>
            <a:ext cx="8399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）估算一下：这列火车大约有多少个座位。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123728" y="1131590"/>
            <a:ext cx="525658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118×12≈________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5976" y="1059582"/>
            <a:ext cx="1585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48045" y="3417843"/>
            <a:ext cx="6924355" cy="95410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楷体" panose="02010609060101010101" pitchFamily="49" charset="-122"/>
              </a:rPr>
              <a:t>算法：把其中一个两位数估成与它接近的整十，然后再口算求积的范围。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5523" y="1781672"/>
            <a:ext cx="6288615" cy="1582166"/>
            <a:chOff x="1091697" y="1995686"/>
            <a:chExt cx="6288615" cy="1582166"/>
          </a:xfrm>
        </p:grpSpPr>
        <p:sp>
          <p:nvSpPr>
            <p:cNvPr id="19" name="云形标注 18"/>
            <p:cNvSpPr/>
            <p:nvPr/>
          </p:nvSpPr>
          <p:spPr>
            <a:xfrm>
              <a:off x="2555776" y="2028785"/>
              <a:ext cx="4824536" cy="830997"/>
            </a:xfrm>
            <a:prstGeom prst="cloudCallout">
              <a:avLst>
                <a:gd name="adj1" fmla="val -64111"/>
                <a:gd name="adj2" fmla="val 3722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91697" y="1995686"/>
              <a:ext cx="1104039" cy="1582166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2915816" y="2172801"/>
              <a:ext cx="43204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看成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118×10=1180</a:t>
              </a:r>
              <a:r>
                <a:rPr lang="zh-CN" altLang="en-US" sz="24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7504" y="339502"/>
            <a:ext cx="842493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）算一算，这列火车实际有多少座位？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979712" y="1203598"/>
            <a:ext cx="525658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118×12=__________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3399914" y="1923678"/>
            <a:ext cx="1383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sz="2800" b="1" kern="1200" cap="none" spc="60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3851652" y="2283718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059564" y="2336562"/>
            <a:ext cx="10083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kumimoji="0" lang="en-US" altLang="zh-CN" sz="2800" b="1" kern="1200" cap="none" spc="60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167633" y="2787774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0" name="TextBox 25"/>
          <p:cNvSpPr txBox="1"/>
          <p:nvPr/>
        </p:nvSpPr>
        <p:spPr>
          <a:xfrm>
            <a:off x="4135244" y="27157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3843144" y="27157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9"/>
          <p:cNvSpPr txBox="1"/>
          <p:nvPr/>
        </p:nvSpPr>
        <p:spPr>
          <a:xfrm>
            <a:off x="3516119" y="271576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3239579" y="30758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163694" y="3560698"/>
            <a:ext cx="147637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5" name="TextBox 37"/>
          <p:cNvSpPr txBox="1"/>
          <p:nvPr/>
        </p:nvSpPr>
        <p:spPr>
          <a:xfrm>
            <a:off x="3852669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8"/>
          <p:cNvSpPr txBox="1"/>
          <p:nvPr/>
        </p:nvSpPr>
        <p:spPr>
          <a:xfrm>
            <a:off x="3534855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3246722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40"/>
          <p:cNvSpPr txBox="1"/>
          <p:nvPr/>
        </p:nvSpPr>
        <p:spPr>
          <a:xfrm>
            <a:off x="4147309" y="3488690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60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kern="1200" cap="none" spc="6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9"/>
          <p:cNvSpPr txBox="1"/>
          <p:nvPr/>
        </p:nvSpPr>
        <p:spPr>
          <a:xfrm>
            <a:off x="3522156" y="30758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spc="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3841716" y="3075806"/>
            <a:ext cx="574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sz="2800" b="1" kern="1200" cap="none" spc="600" normalizeH="0" baseline="0" noProof="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sz="2800" b="1" kern="1200" cap="none" spc="600" normalizeH="0" baseline="0" noProof="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06574" y="1203598"/>
            <a:ext cx="1473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1416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0" grpId="0"/>
      <p:bldP spid="31" grpId="0"/>
      <p:bldP spid="32" grpId="0"/>
      <p:bldP spid="33" grpId="0"/>
      <p:bldP spid="35" grpId="0"/>
      <p:bldP spid="36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19672" y="483518"/>
            <a:ext cx="69032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明从家到学校要走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步，一步大约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厘米，小明家到学校大约多少米？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11195" y="1790115"/>
            <a:ext cx="3423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68≈ 70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4211960" y="3344674"/>
            <a:ext cx="4860032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答：小明家到学校大约</a:t>
            </a:r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66426" y="2840618"/>
            <a:ext cx="308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66426" y="2294171"/>
            <a:ext cx="4431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450×68≈31500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35179" y="1635646"/>
            <a:ext cx="3776781" cy="262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E:\课件专用人物图\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54784" y="2462832"/>
            <a:ext cx="594991" cy="61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23528" y="339502"/>
            <a:ext cx="5952270" cy="6047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估算时候应该注意哪些问题呢？</a:t>
            </a:r>
            <a:endParaRPr lang="zh-CN" altLang="en-US" sz="32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6847" y="1185595"/>
            <a:ext cx="78955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、一般情况，估算时是根据“四舍五入”法把数据估成整十、整百的数，方便计算。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3568" y="2338883"/>
            <a:ext cx="78955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、乘法估算，有时候应估大些，有时候应估小些，应根据实际情况而定，不能机械地采用“四舍五入”法取近似数，但是结果一定要接近准确值。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31887" y="1560418"/>
            <a:ext cx="32861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17922" y="411510"/>
            <a:ext cx="7547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某个新建的公园计划栽银杏树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棵，一个银杏树苗的价格是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元。估算一下购买银杏树苗需花多少钱？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2062" y="3651870"/>
            <a:ext cx="5760138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：购买银杏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树苗大约花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3093457"/>
            <a:ext cx="4022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138×100≈13800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71230" y="2193940"/>
            <a:ext cx="20324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88≈100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85575" y="2625988"/>
            <a:ext cx="2034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138=138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288405" y="267494"/>
            <a:ext cx="85057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食堂为全校同学准备午餐，有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个班，每班大约有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人，大约要准备多少份？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800200" y="170765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42≈40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18≈20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42×18≈800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（份）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1386336" y="3200658"/>
            <a:ext cx="4625824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答：大约要准备</a:t>
            </a:r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0923" y="1203597"/>
            <a:ext cx="3508238" cy="188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tags/tag1.xml><?xml version="1.0" encoding="utf-8"?>
<p:tagLst xmlns:p="http://schemas.openxmlformats.org/presentationml/2006/main">
  <p:tag name="KSO_WPP_MARK_KEY" val="a44b3235-143b-4a5c-b527-0396cef312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825</Words>
  <Application>WPS 演示</Application>
  <PresentationFormat>全屏显示(16:9)</PresentationFormat>
  <Paragraphs>148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《乘法》三位数乘两位数PPT课件(第3课时)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2023-02-08T06:51:13Z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3671AB2D179F4D02BB479340D750CFBB</vt:lpwstr>
  </property>
</Properties>
</file>