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37" r:id="rId3"/>
    <p:sldId id="510" r:id="rId4"/>
    <p:sldId id="533" r:id="rId5"/>
    <p:sldId id="472" r:id="rId7"/>
    <p:sldId id="534" r:id="rId8"/>
    <p:sldId id="535" r:id="rId9"/>
    <p:sldId id="523" r:id="rId10"/>
    <p:sldId id="525" r:id="rId11"/>
    <p:sldId id="536" r:id="rId12"/>
    <p:sldId id="514" r:id="rId13"/>
    <p:sldId id="530" r:id="rId14"/>
    <p:sldId id="531" r:id="rId15"/>
    <p:sldId id="518" r:id="rId16"/>
    <p:sldId id="528" r:id="rId17"/>
    <p:sldId id="507" r:id="rId18"/>
    <p:sldId id="538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华文楷体" panose="02010600040101010101" pitchFamily="2" charset="-122"/>
      <p:regular r:id="rId25"/>
    </p:embeddedFont>
    <p:embeddedFont>
      <p:font typeface="楷体" panose="0201060906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63589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速度、时间与路程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3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61663" y="566050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位数乘两位数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-10882" y="1129594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数量关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23528" y="427079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1500943" y="339502"/>
            <a:ext cx="72475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）小明的学校距离少年宫有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米，强强步行的速度是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分，则强强步行从学校出发到少年宫要用多长时间？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933977" y="1923678"/>
            <a:ext cx="485261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s÷v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=t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/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843808" y="2715766"/>
            <a:ext cx="20040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500÷50=10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27584" y="3435846"/>
            <a:ext cx="77636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 smtClean="0">
                <a:ea typeface="楷体" panose="02010609060101010101" pitchFamily="49" charset="-122"/>
              </a:rPr>
              <a:t>答：小明步行从学校出发到少年宫要用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钟。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721193" y="2715766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 smtClean="0">
                <a:ea typeface="楷体" panose="02010609060101010101" pitchFamily="49" charset="-122"/>
              </a:rPr>
              <a:t>（分钟）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80" grpId="0"/>
      <p:bldP spid="81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/>
          <p:cNvSpPr txBox="1"/>
          <p:nvPr/>
        </p:nvSpPr>
        <p:spPr>
          <a:xfrm>
            <a:off x="276807" y="339502"/>
            <a:ext cx="83023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）上海距离北京大约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1200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千米，一辆动车从上海出发，经历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个小时后到达北京，求这辆动车的速度？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172367" y="2715766"/>
            <a:ext cx="4160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1200÷5=240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（千米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547664" y="3373133"/>
            <a:ext cx="59362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答：这辆动车的速度是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033363" y="1923678"/>
            <a:ext cx="46538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或 </a:t>
            </a:r>
            <a:r>
              <a:rPr lang="zh-CN" altLang="en-US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s÷v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=t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/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5"/>
          <p:cNvSpPr txBox="1"/>
          <p:nvPr/>
        </p:nvSpPr>
        <p:spPr>
          <a:xfrm>
            <a:off x="278143" y="267494"/>
            <a:ext cx="830101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由以上的变式练习，我们可以得到什么数量关系是呢？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1835696" y="1491630"/>
            <a:ext cx="5016504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已知速度和时间，求路程。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×时间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已知路程和时间，求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速度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÷时间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已知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和速度，求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÷速度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827584" y="843558"/>
            <a:ext cx="753790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大客车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小时行驶了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千米，小汽车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小时行驶了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220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千米，谁行驶得快？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291480" y="2067694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大客车速度：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550868" y="2067694"/>
            <a:ext cx="18213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180÷3=60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293752" y="2629093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小汽车速度：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756714" y="3170151"/>
            <a:ext cx="10951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60&gt;55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50868" y="2636478"/>
            <a:ext cx="18213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220÷4=55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508769" y="3704714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答：大客车行驶的快。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35" grpId="0"/>
      <p:bldP spid="36" grpId="0"/>
      <p:bldP spid="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 Box 4"/>
          <p:cNvSpPr txBox="1">
            <a:spLocks noChangeArrowheads="1"/>
          </p:cNvSpPr>
          <p:nvPr/>
        </p:nvSpPr>
        <p:spPr bwMode="auto">
          <a:xfrm>
            <a:off x="251520" y="270396"/>
            <a:ext cx="815340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张叔叔开车的车速度为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从甲地到乙地需要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时。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5"/>
          <p:cNvSpPr txBox="1">
            <a:spLocks noChangeArrowheads="1"/>
          </p:cNvSpPr>
          <p:nvPr/>
        </p:nvSpPr>
        <p:spPr bwMode="auto">
          <a:xfrm>
            <a:off x="3177480" y="1750045"/>
            <a:ext cx="5715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从甲地开往乙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地的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路程是 </a:t>
            </a:r>
            <a:r>
              <a:rPr kumimoji="1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240 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Line 6"/>
          <p:cNvSpPr>
            <a:spLocks noChangeShapeType="1"/>
          </p:cNvSpPr>
          <p:nvPr/>
        </p:nvSpPr>
        <p:spPr bwMode="auto">
          <a:xfrm>
            <a:off x="3131840" y="2127706"/>
            <a:ext cx="5112568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7"/>
          <p:cNvSpPr txBox="1">
            <a:spLocks noChangeArrowheads="1"/>
          </p:cNvSpPr>
          <p:nvPr/>
        </p:nvSpPr>
        <p:spPr bwMode="auto">
          <a:xfrm>
            <a:off x="3563888" y="2326109"/>
            <a:ext cx="535412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这辆汽车的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kumimoji="1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60 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kumimoji="1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8"/>
          <p:cNvSpPr txBox="1">
            <a:spLocks noChangeArrowheads="1"/>
          </p:cNvSpPr>
          <p:nvPr/>
        </p:nvSpPr>
        <p:spPr bwMode="auto">
          <a:xfrm>
            <a:off x="3207568" y="3003798"/>
            <a:ext cx="582892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汽车从甲地开往乙地用的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时间是</a:t>
            </a:r>
            <a:r>
              <a:rPr kumimoji="1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kumimoji="1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kumimoji="1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Line 9"/>
          <p:cNvSpPr>
            <a:spLocks noChangeShapeType="1"/>
          </p:cNvSpPr>
          <p:nvPr/>
        </p:nvSpPr>
        <p:spPr bwMode="auto">
          <a:xfrm>
            <a:off x="3131840" y="2715766"/>
            <a:ext cx="5112568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Line 10"/>
          <p:cNvSpPr>
            <a:spLocks noChangeShapeType="1"/>
          </p:cNvSpPr>
          <p:nvPr/>
        </p:nvSpPr>
        <p:spPr bwMode="auto">
          <a:xfrm>
            <a:off x="3131840" y="3435846"/>
            <a:ext cx="5112568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1"/>
          <p:cNvSpPr txBox="1"/>
          <p:nvPr/>
        </p:nvSpPr>
        <p:spPr>
          <a:xfrm>
            <a:off x="395536" y="1707654"/>
            <a:ext cx="8084128" cy="194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 ×4=240 </a:t>
            </a:r>
            <a:r>
              <a:rPr kumimoji="1"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endParaRPr kumimoji="1"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240÷4=60 </a:t>
            </a:r>
            <a:r>
              <a:rPr kumimoji="1"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endParaRPr kumimoji="1"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240÷60=4 </a:t>
            </a:r>
            <a:r>
              <a:rPr kumimoji="1"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kumimoji="1"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                          </a:t>
            </a:r>
            <a:endParaRPr kumimoji="1"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utoUpdateAnimBg="0"/>
      <p:bldP spid="69" grpId="0" autoUpdateAnimBg="0"/>
      <p:bldP spid="7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2786851" y="3344674"/>
            <a:ext cx="3275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2771800" y="2243060"/>
            <a:ext cx="4186995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endParaRPr lang="en-US" altLang="zh-CN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786851" y="2773586"/>
            <a:ext cx="3275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11760" y="1673245"/>
            <a:ext cx="420146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1"/>
          <p:cNvSpPr txBox="1"/>
          <p:nvPr/>
        </p:nvSpPr>
        <p:spPr>
          <a:xfrm>
            <a:off x="827584" y="547786"/>
            <a:ext cx="7920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b="1" dirty="0" smtClean="0">
                <a:ea typeface="楷体" panose="02010609060101010101" pitchFamily="49" charset="-122"/>
              </a:rPr>
              <a:t>                   小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步行</a:t>
            </a:r>
            <a:r>
              <a:rPr lang="zh-CN" altLang="en-US" sz="2800" b="1" dirty="0">
                <a:ea typeface="楷体" panose="02010609060101010101" pitchFamily="49" charset="-122"/>
              </a:rPr>
              <a:t>从家往学校走，平均每分钟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走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ea typeface="楷体" panose="02010609060101010101" pitchFamily="49" charset="-122"/>
              </a:rPr>
              <a:t>米，</a:t>
            </a:r>
            <a:r>
              <a:rPr lang="en-US" altLang="zh-CN" sz="2800" b="1" dirty="0"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ea typeface="楷体" panose="02010609060101010101" pitchFamily="49" charset="-122"/>
              </a:rPr>
              <a:t>分钟走到学校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；小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B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骑</a:t>
            </a:r>
            <a:r>
              <a:rPr lang="zh-CN" altLang="en-US" sz="2800" b="1" dirty="0">
                <a:ea typeface="楷体" panose="02010609060101010101" pitchFamily="49" charset="-122"/>
              </a:rPr>
              <a:t>自行车从家往学校走，平均每分钟骑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120</a:t>
            </a:r>
            <a:r>
              <a:rPr lang="zh-CN" altLang="en-US" sz="2800" b="1" dirty="0">
                <a:ea typeface="楷体" panose="02010609060101010101" pitchFamily="49" charset="-122"/>
              </a:rPr>
              <a:t>米，</a:t>
            </a:r>
            <a:r>
              <a:rPr lang="en-US" altLang="zh-CN" sz="2800" b="1" dirty="0"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ea typeface="楷体" panose="02010609060101010101" pitchFamily="49" charset="-122"/>
              </a:rPr>
              <a:t>分钟到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学校，你能算出他们各自到学校的距离吗？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1" cstate="email"/>
          <a:srcRect b="2571"/>
          <a:stretch>
            <a:fillRect/>
          </a:stretch>
        </p:blipFill>
        <p:spPr bwMode="auto">
          <a:xfrm>
            <a:off x="5652120" y="2067694"/>
            <a:ext cx="2834980" cy="2503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QQ截图20180315192745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63572" y="1347614"/>
            <a:ext cx="5436820" cy="283972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2347533" y="627534"/>
            <a:ext cx="5320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观察下面的铁路示意图</a:t>
            </a:r>
            <a:r>
              <a:rPr lang="zh-CN" altLang="en-US" sz="3200" b="1" dirty="0">
                <a:ea typeface="楷体" panose="02010609060101010101" pitchFamily="49" charset="-122"/>
              </a:rPr>
              <a:t>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72000" y="3185460"/>
            <a:ext cx="2543667" cy="898455"/>
            <a:chOff x="3923928" y="3473492"/>
            <a:chExt cx="2543667" cy="898455"/>
          </a:xfrm>
        </p:grpSpPr>
        <p:sp>
          <p:nvSpPr>
            <p:cNvPr id="26" name="云形标注 25"/>
            <p:cNvSpPr/>
            <p:nvPr/>
          </p:nvSpPr>
          <p:spPr>
            <a:xfrm rot="10800000" flipH="1">
              <a:off x="3923928" y="3473492"/>
              <a:ext cx="2543667" cy="898455"/>
            </a:xfrm>
            <a:prstGeom prst="cloudCallout">
              <a:avLst>
                <a:gd name="adj1" fmla="val 55432"/>
                <a:gd name="adj2" fmla="val -9768"/>
              </a:avLst>
            </a:prstGeom>
            <a:solidFill>
              <a:sysClr val="window" lastClr="FFFFFF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427984" y="3579862"/>
              <a:ext cx="187220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ea typeface="楷体" panose="02010609060101010101" pitchFamily="49" charset="-122"/>
                </a:rPr>
                <a:t>青岛在北京的东南方向。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04048" y="1275606"/>
            <a:ext cx="2134953" cy="1191077"/>
            <a:chOff x="6300192" y="1956737"/>
            <a:chExt cx="2134953" cy="1191077"/>
          </a:xfrm>
        </p:grpSpPr>
        <p:sp>
          <p:nvSpPr>
            <p:cNvPr id="39" name="云形标注 38"/>
            <p:cNvSpPr/>
            <p:nvPr/>
          </p:nvSpPr>
          <p:spPr>
            <a:xfrm rot="10800000" flipH="1">
              <a:off x="6300192" y="1956737"/>
              <a:ext cx="2134953" cy="1191077"/>
            </a:xfrm>
            <a:prstGeom prst="cloudCallout">
              <a:avLst>
                <a:gd name="adj1" fmla="val 63386"/>
                <a:gd name="adj2" fmla="val -24705"/>
              </a:avLst>
            </a:prstGeom>
            <a:solidFill>
              <a:sysClr val="window" lastClr="FFFFFF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6602016" y="2131308"/>
              <a:ext cx="180979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济南到青岛的铁路长度为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393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3568" y="2067693"/>
            <a:ext cx="2952328" cy="1194225"/>
            <a:chOff x="35496" y="2355725"/>
            <a:chExt cx="2952328" cy="1194225"/>
          </a:xfrm>
        </p:grpSpPr>
        <p:sp>
          <p:nvSpPr>
            <p:cNvPr id="17" name="云形标注 16"/>
            <p:cNvSpPr/>
            <p:nvPr/>
          </p:nvSpPr>
          <p:spPr>
            <a:xfrm>
              <a:off x="35496" y="2355725"/>
              <a:ext cx="2524385" cy="1194225"/>
            </a:xfrm>
            <a:prstGeom prst="cloudCallout">
              <a:avLst>
                <a:gd name="adj1" fmla="val 82271"/>
                <a:gd name="adj2" fmla="val 774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600" b="1" dirty="0">
                <a:solidFill>
                  <a:schemeClr val="tx1"/>
                </a:solidFill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23528" y="2427734"/>
              <a:ext cx="26642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ea typeface="楷体" panose="02010609060101010101" pitchFamily="49" charset="-122"/>
                </a:rPr>
                <a:t>估算一下郑州</a:t>
              </a:r>
              <a:r>
                <a:rPr lang="zh-CN" altLang="en-US" sz="2000" b="1" dirty="0" smtClean="0">
                  <a:ea typeface="楷体" panose="02010609060101010101" pitchFamily="49" charset="-122"/>
                </a:rPr>
                <a:t>和</a:t>
              </a:r>
              <a:endParaRPr lang="en-US" altLang="zh-CN" sz="2000" b="1" dirty="0" smtClean="0">
                <a:ea typeface="楷体" panose="02010609060101010101" pitchFamily="49" charset="-122"/>
              </a:endParaRPr>
            </a:p>
            <a:p>
              <a:r>
                <a:rPr lang="zh-CN" altLang="en-US" sz="2000" b="1" dirty="0" smtClean="0">
                  <a:ea typeface="楷体" panose="02010609060101010101" pitchFamily="49" charset="-122"/>
                </a:rPr>
                <a:t>青岛</a:t>
              </a:r>
              <a:r>
                <a:rPr lang="zh-CN" altLang="en-US" sz="2000" b="1" dirty="0">
                  <a:ea typeface="楷体" panose="02010609060101010101" pitchFamily="49" charset="-122"/>
                </a:rPr>
                <a:t>哪个</a:t>
              </a:r>
              <a:r>
                <a:rPr lang="zh-CN" altLang="en-US" sz="2000" b="1" dirty="0" smtClean="0">
                  <a:ea typeface="楷体" panose="02010609060101010101" pitchFamily="49" charset="-122"/>
                </a:rPr>
                <a:t>距离</a:t>
              </a:r>
              <a:endParaRPr lang="en-US" altLang="zh-CN" sz="2000" b="1" dirty="0" smtClean="0">
                <a:ea typeface="楷体" panose="02010609060101010101" pitchFamily="49" charset="-122"/>
              </a:endParaRPr>
            </a:p>
            <a:p>
              <a:r>
                <a:rPr lang="zh-CN" altLang="en-US" sz="2000" b="1" dirty="0" smtClean="0">
                  <a:ea typeface="楷体" panose="02010609060101010101" pitchFamily="49" charset="-122"/>
                </a:rPr>
                <a:t>北京</a:t>
              </a:r>
              <a:r>
                <a:rPr lang="zh-CN" altLang="en-US" sz="2000" b="1" dirty="0">
                  <a:ea typeface="楷体" panose="02010609060101010101" pitchFamily="49" charset="-122"/>
                </a:rPr>
                <a:t>路程短</a:t>
              </a:r>
              <a:r>
                <a:rPr lang="zh-CN" altLang="en-US" sz="2000" b="1" dirty="0" smtClean="0">
                  <a:ea typeface="楷体" panose="02010609060101010101" pitchFamily="49" charset="-122"/>
                </a:rPr>
                <a:t>？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9" name="图片 28" descr="28Z58PICt4r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921335" y="2322677"/>
              <a:ext cx="94928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/>
          <p:nvPr/>
        </p:nvSpPr>
        <p:spPr>
          <a:xfrm>
            <a:off x="323528" y="1382750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郑州距离北京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76119" y="950702"/>
            <a:ext cx="1217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郑  州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39847" y="935426"/>
            <a:ext cx="1436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石家庄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>
            <a:off x="3779912" y="1203598"/>
            <a:ext cx="720000" cy="0"/>
          </a:xfrm>
          <a:prstGeom prst="straightConnector1">
            <a:avLst/>
          </a:prstGeom>
          <a:noFill/>
          <a:ln w="5715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  <p:sp>
        <p:nvSpPr>
          <p:cNvPr id="45" name="TextBox 44"/>
          <p:cNvSpPr txBox="1"/>
          <p:nvPr/>
        </p:nvSpPr>
        <p:spPr>
          <a:xfrm>
            <a:off x="5476670" y="950702"/>
            <a:ext cx="3223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676119" y="1361264"/>
            <a:ext cx="1275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石家庄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443043" y="1382750"/>
            <a:ext cx="1325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  京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3779992" y="1635066"/>
            <a:ext cx="720000" cy="580"/>
          </a:xfrm>
          <a:prstGeom prst="straightConnector1">
            <a:avLst/>
          </a:prstGeom>
          <a:noFill/>
          <a:ln w="5715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  <p:sp>
        <p:nvSpPr>
          <p:cNvPr id="49" name="TextBox 48"/>
          <p:cNvSpPr txBox="1"/>
          <p:nvPr/>
        </p:nvSpPr>
        <p:spPr>
          <a:xfrm>
            <a:off x="5476670" y="1347614"/>
            <a:ext cx="3148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676119" y="1793312"/>
            <a:ext cx="1264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郑  州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451649" y="1793312"/>
            <a:ext cx="13131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  京 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2" name="直接箭头连接符 51"/>
          <p:cNvCxnSpPr/>
          <p:nvPr/>
        </p:nvCxnSpPr>
        <p:spPr>
          <a:xfrm>
            <a:off x="3779992" y="2067114"/>
            <a:ext cx="720000" cy="580"/>
          </a:xfrm>
          <a:prstGeom prst="straightConnector1">
            <a:avLst/>
          </a:prstGeom>
          <a:noFill/>
          <a:ln w="5715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  <p:sp>
        <p:nvSpPr>
          <p:cNvPr id="53" name="TextBox 52"/>
          <p:cNvSpPr txBox="1"/>
          <p:nvPr/>
        </p:nvSpPr>
        <p:spPr>
          <a:xfrm>
            <a:off x="5493437" y="1767465"/>
            <a:ext cx="2741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400+300=700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2695053" y="2182093"/>
            <a:ext cx="3147077" cy="461667"/>
            <a:chOff x="2270076" y="3624172"/>
            <a:chExt cx="2130011" cy="485778"/>
          </a:xfrm>
        </p:grpSpPr>
        <p:sp>
          <p:nvSpPr>
            <p:cNvPr id="55" name="TextBox 54"/>
            <p:cNvSpPr txBox="1"/>
            <p:nvPr/>
          </p:nvSpPr>
          <p:spPr>
            <a:xfrm>
              <a:off x="2270076" y="3624174"/>
              <a:ext cx="1348855" cy="485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青  岛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442962" y="3624172"/>
              <a:ext cx="957125" cy="485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济  南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箭头连接符 56"/>
            <p:cNvCxnSpPr/>
            <p:nvPr/>
          </p:nvCxnSpPr>
          <p:spPr>
            <a:xfrm>
              <a:off x="3004332" y="3874776"/>
              <a:ext cx="487312" cy="7867"/>
            </a:xfrm>
            <a:prstGeom prst="straightConnector1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  <a:tailEnd type="arrow"/>
            </a:ln>
            <a:effectLst/>
          </p:spPr>
        </p:cxnSp>
      </p:grpSp>
      <p:sp>
        <p:nvSpPr>
          <p:cNvPr id="58" name="TextBox 57"/>
          <p:cNvSpPr txBox="1"/>
          <p:nvPr/>
        </p:nvSpPr>
        <p:spPr>
          <a:xfrm>
            <a:off x="5476670" y="2154861"/>
            <a:ext cx="2736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676119" y="2606231"/>
            <a:ext cx="3037062" cy="463825"/>
            <a:chOff x="1957352" y="4142081"/>
            <a:chExt cx="2055551" cy="488050"/>
          </a:xfrm>
        </p:grpSpPr>
        <p:sp>
          <p:nvSpPr>
            <p:cNvPr id="60" name="TextBox 59"/>
            <p:cNvSpPr txBox="1"/>
            <p:nvPr/>
          </p:nvSpPr>
          <p:spPr>
            <a:xfrm>
              <a:off x="1957352" y="4142081"/>
              <a:ext cx="1348855" cy="485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济  南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3143053" y="4144354"/>
              <a:ext cx="869850" cy="485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天  津 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2" name="直接箭头连接符 61"/>
            <p:cNvCxnSpPr/>
            <p:nvPr/>
          </p:nvCxnSpPr>
          <p:spPr>
            <a:xfrm>
              <a:off x="2704423" y="4401007"/>
              <a:ext cx="487312" cy="7868"/>
            </a:xfrm>
            <a:prstGeom prst="straightConnector1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  <a:tailEnd type="arrow"/>
            </a:ln>
            <a:effectLst/>
          </p:spPr>
        </p:cxnSp>
      </p:grpSp>
      <p:sp>
        <p:nvSpPr>
          <p:cNvPr id="63" name="TextBox 62"/>
          <p:cNvSpPr txBox="1"/>
          <p:nvPr/>
        </p:nvSpPr>
        <p:spPr>
          <a:xfrm>
            <a:off x="5493495" y="2608395"/>
            <a:ext cx="2954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676119" y="3058256"/>
            <a:ext cx="3087857" cy="463825"/>
            <a:chOff x="1964988" y="4715288"/>
            <a:chExt cx="2089930" cy="488050"/>
          </a:xfrm>
        </p:grpSpPr>
        <p:sp>
          <p:nvSpPr>
            <p:cNvPr id="65" name="TextBox 64"/>
            <p:cNvSpPr txBox="1"/>
            <p:nvPr/>
          </p:nvSpPr>
          <p:spPr>
            <a:xfrm>
              <a:off x="1964988" y="4715288"/>
              <a:ext cx="1348855" cy="485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天  津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150689" y="4717561"/>
              <a:ext cx="904229" cy="485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北  京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7" name="直接箭头连接符 66"/>
            <p:cNvCxnSpPr/>
            <p:nvPr/>
          </p:nvCxnSpPr>
          <p:spPr>
            <a:xfrm>
              <a:off x="2712114" y="4953194"/>
              <a:ext cx="487312" cy="7868"/>
            </a:xfrm>
            <a:prstGeom prst="straightConnector1">
              <a:avLst/>
            </a:prstGeom>
            <a:noFill/>
            <a:ln w="57150" cap="flat" cmpd="sng" algn="ctr">
              <a:solidFill>
                <a:srgbClr val="5B9BD5"/>
              </a:solidFill>
              <a:prstDash val="solid"/>
              <a:miter lim="800000"/>
              <a:tailEnd type="arrow"/>
            </a:ln>
            <a:effectLst/>
          </p:spPr>
        </p:cxnSp>
      </p:grpSp>
      <p:sp>
        <p:nvSpPr>
          <p:cNvPr id="68" name="TextBox 67"/>
          <p:cNvSpPr txBox="1"/>
          <p:nvPr/>
        </p:nvSpPr>
        <p:spPr>
          <a:xfrm>
            <a:off x="5520791" y="3040443"/>
            <a:ext cx="2913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7398" y="2951650"/>
            <a:ext cx="2705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青岛距离北京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676119" y="3383698"/>
            <a:ext cx="1992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  岛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427984" y="3385971"/>
            <a:ext cx="1467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  京</a:t>
            </a:r>
            <a:endParaRPr lang="zh-CN" altLang="en-US" sz="24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2" name="直接箭头连接符 71"/>
          <p:cNvCxnSpPr/>
          <p:nvPr/>
        </p:nvCxnSpPr>
        <p:spPr>
          <a:xfrm>
            <a:off x="3779992" y="3651290"/>
            <a:ext cx="720000" cy="580"/>
          </a:xfrm>
          <a:prstGeom prst="straightConnector1">
            <a:avLst/>
          </a:prstGeom>
          <a:noFill/>
          <a:ln w="57150" cap="flat" cmpd="sng" algn="ctr">
            <a:solidFill>
              <a:srgbClr val="5B9BD5"/>
            </a:solidFill>
            <a:prstDash val="solid"/>
            <a:miter lim="800000"/>
            <a:tailEnd type="arrow"/>
          </a:ln>
          <a:effectLst/>
        </p:spPr>
      </p:cxnSp>
      <p:sp>
        <p:nvSpPr>
          <p:cNvPr id="75" name="TextBox 74"/>
          <p:cNvSpPr txBox="1"/>
          <p:nvPr/>
        </p:nvSpPr>
        <p:spPr>
          <a:xfrm>
            <a:off x="5561053" y="3405085"/>
            <a:ext cx="347544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400+360+140=900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4" name="图片 7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  <p:bldP spid="47" grpId="0"/>
      <p:bldP spid="49" grpId="0"/>
      <p:bldP spid="50" grpId="0"/>
      <p:bldP spid="51" grpId="0"/>
      <p:bldP spid="53" grpId="0"/>
      <p:bldP spid="58" grpId="0"/>
      <p:bldP spid="63" grpId="0"/>
      <p:bldP spid="68" grpId="0"/>
      <p:bldP spid="70" grpId="0"/>
      <p:bldP spid="71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107504" y="339502"/>
            <a:ext cx="83996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）一辆快速客车从北京发车，平均每小时行驶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小时行驶多少千米？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411760" y="2139702"/>
            <a:ext cx="3308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118×5=590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68254" y="2139702"/>
            <a:ext cx="2003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75566" y="2923079"/>
            <a:ext cx="43686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32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小时行驶</a:t>
            </a:r>
            <a:r>
              <a:rPr lang="en-US" altLang="zh-CN" sz="32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590</a:t>
            </a:r>
            <a:r>
              <a:rPr lang="zh-CN" altLang="en-US" sz="32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 </a:t>
            </a:r>
            <a:endParaRPr lang="zh-CN" altLang="en-US" sz="3200" b="1" dirty="0">
              <a:solidFill>
                <a:srgbClr val="00865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7504" y="342404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）一辆普通客车从北京发车，平均每小时行驶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千米，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小时行驶多少千米？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27784" y="2283719"/>
            <a:ext cx="2921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98×7=686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52230" y="2283718"/>
            <a:ext cx="2003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267744" y="2916077"/>
            <a:ext cx="447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小时行驶</a:t>
            </a:r>
            <a:r>
              <a:rPr lang="en-US" altLang="zh-CN" sz="28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686</a:t>
            </a:r>
            <a:r>
              <a:rPr lang="zh-CN" altLang="en-US" sz="2800" b="1" dirty="0" smtClean="0">
                <a:solidFill>
                  <a:srgbClr val="00865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 </a:t>
            </a:r>
            <a:endParaRPr lang="zh-CN" altLang="en-US" sz="2800" b="1" dirty="0">
              <a:solidFill>
                <a:srgbClr val="00865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971600" y="1097325"/>
            <a:ext cx="7272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 smtClean="0">
                <a:ea typeface="楷体" panose="02010609060101010101" pitchFamily="49" charset="-122"/>
              </a:rPr>
              <a:t>在</a:t>
            </a:r>
            <a:r>
              <a:rPr lang="zh-CN" altLang="en-US" sz="3200" b="1" dirty="0">
                <a:ea typeface="楷体" panose="02010609060101010101" pitchFamily="49" charset="-122"/>
              </a:rPr>
              <a:t>上面的问题中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，小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A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每分钟</a:t>
            </a:r>
            <a:r>
              <a:rPr lang="zh-CN" altLang="en-US" sz="3200" b="1" dirty="0">
                <a:ea typeface="楷体" panose="02010609060101010101" pitchFamily="49" charset="-122"/>
              </a:rPr>
              <a:t>步行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ea typeface="楷体" panose="02010609060101010101" pitchFamily="49" charset="-122"/>
              </a:rPr>
              <a:t>距离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、小</a:t>
            </a:r>
            <a:r>
              <a:rPr lang="en-US" altLang="zh-CN" sz="3200" b="1" dirty="0" smtClean="0">
                <a:ea typeface="楷体" panose="02010609060101010101" pitchFamily="49" charset="-122"/>
              </a:rPr>
              <a:t>B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每分钟</a:t>
            </a:r>
            <a:r>
              <a:rPr lang="zh-CN" altLang="en-US" sz="3200" b="1" dirty="0">
                <a:ea typeface="楷体" panose="02010609060101010101" pitchFamily="49" charset="-122"/>
              </a:rPr>
              <a:t>骑自行车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ea typeface="楷体" panose="02010609060101010101" pitchFamily="49" charset="-122"/>
              </a:rPr>
              <a:t>距离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、距离每小时</a:t>
            </a:r>
            <a:r>
              <a:rPr lang="zh-CN" altLang="en-US" sz="3200" b="1" dirty="0">
                <a:ea typeface="楷体" panose="02010609060101010101" pitchFamily="49" charset="-122"/>
              </a:rPr>
              <a:t>行驶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ea typeface="楷体" panose="02010609060101010101" pitchFamily="49" charset="-122"/>
              </a:rPr>
              <a:t>路程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ea typeface="楷体" panose="02010609060101010101" pitchFamily="49" charset="-122"/>
              </a:rPr>
              <a:t>我们都称为速度；两个地方的距离和一共行驶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ea typeface="楷体" panose="02010609060101010101" pitchFamily="49" charset="-122"/>
              </a:rPr>
              <a:t>距离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ea typeface="楷体" panose="02010609060101010101" pitchFamily="49" charset="-122"/>
              </a:rPr>
              <a:t>我们称为路程。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框 21"/>
          <p:cNvSpPr txBox="1"/>
          <p:nvPr/>
        </p:nvSpPr>
        <p:spPr>
          <a:xfrm>
            <a:off x="2048098" y="2748786"/>
            <a:ext cx="795710" cy="461665"/>
          </a:xfrm>
          <a:prstGeom prst="rect">
            <a:avLst/>
          </a:prstGeom>
          <a:noFill/>
          <a:ln>
            <a:solidFill>
              <a:srgbClr val="FF2D2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22"/>
          <p:cNvSpPr txBox="1"/>
          <p:nvPr/>
        </p:nvSpPr>
        <p:spPr>
          <a:xfrm>
            <a:off x="3427953" y="2734181"/>
            <a:ext cx="856015" cy="461665"/>
          </a:xfrm>
          <a:prstGeom prst="rect">
            <a:avLst/>
          </a:prstGeom>
          <a:noFill/>
          <a:ln>
            <a:solidFill>
              <a:srgbClr val="FF2D2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文本框 23"/>
          <p:cNvSpPr txBox="1"/>
          <p:nvPr/>
        </p:nvSpPr>
        <p:spPr>
          <a:xfrm>
            <a:off x="4827493" y="2728466"/>
            <a:ext cx="799542" cy="461665"/>
          </a:xfrm>
          <a:prstGeom prst="rect">
            <a:avLst/>
          </a:prstGeom>
          <a:noFill/>
          <a:ln>
            <a:solidFill>
              <a:srgbClr val="FF2D2D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文本框 24"/>
          <p:cNvSpPr txBox="1"/>
          <p:nvPr/>
        </p:nvSpPr>
        <p:spPr>
          <a:xfrm>
            <a:off x="2994883" y="2762121"/>
            <a:ext cx="566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25"/>
          <p:cNvSpPr txBox="1"/>
          <p:nvPr/>
        </p:nvSpPr>
        <p:spPr>
          <a:xfrm>
            <a:off x="4362038" y="2715766"/>
            <a:ext cx="566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30"/>
          <p:cNvSpPr txBox="1"/>
          <p:nvPr/>
        </p:nvSpPr>
        <p:spPr>
          <a:xfrm>
            <a:off x="276146" y="267494"/>
            <a:ext cx="82562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根据速度、时间和路程的</a:t>
            </a:r>
            <a:r>
              <a:rPr lang="zh-CN" altLang="en-US" sz="3200" b="1" dirty="0">
                <a:ea typeface="楷体" panose="02010609060101010101" pitchFamily="49" charset="-122"/>
              </a:rPr>
              <a:t>定义，你能区分上面式子中各数表示什么吗？你又发现了什么？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2483768" y="1534021"/>
            <a:ext cx="3308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118×5=590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608838" y="1966069"/>
            <a:ext cx="29218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98×7=686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283968" y="1563638"/>
            <a:ext cx="2003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224238" y="1995686"/>
            <a:ext cx="20039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51520" y="3345835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在数学中，我们常用字母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表示速度，用字母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t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表示时间，用字母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表示路程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。因此也可以写作：</a:t>
            </a:r>
            <a:r>
              <a:rPr lang="en-US" altLang="zh-CN" sz="28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v×t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=s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/>
      <p:bldP spid="77" grpId="0"/>
      <p:bldP spid="1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Box 102"/>
          <p:cNvSpPr txBox="1"/>
          <p:nvPr/>
        </p:nvSpPr>
        <p:spPr>
          <a:xfrm>
            <a:off x="1043608" y="1419622"/>
            <a:ext cx="706588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你知道吗？速度有一种特殊的表示方法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2139702"/>
            <a:ext cx="83529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快速客车平均每小时行驶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千米，记作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时，读作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千米每小时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每分钟走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米，记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分，读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米每分钟。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3" name="文本框 30"/>
          <p:cNvSpPr txBox="1"/>
          <p:nvPr/>
        </p:nvSpPr>
        <p:spPr>
          <a:xfrm>
            <a:off x="276146" y="267494"/>
            <a:ext cx="82562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根据速度、时间和路程的</a:t>
            </a:r>
            <a:r>
              <a:rPr lang="zh-CN" altLang="en-US" sz="3200" b="1" dirty="0">
                <a:ea typeface="楷体" panose="02010609060101010101" pitchFamily="49" charset="-122"/>
              </a:rPr>
              <a:t>定义，你能区分上面式子中各数表示什么吗？你又发现了什么？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PP_MARK_KEY" val="294f480c-14d6-43ab-ae2c-76478be87f1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1490</Words>
  <Application>WPS 演示</Application>
  <PresentationFormat>全屏显示(16:9)</PresentationFormat>
  <Paragraphs>235</Paragraphs>
  <Slides>16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Times New Roman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2023-02-08T06:53:31Z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A58AA6894593450294E1F06DA78EF408</vt:lpwstr>
  </property>
</Properties>
</file>