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35" r:id="rId3"/>
    <p:sldId id="510" r:id="rId4"/>
    <p:sldId id="472" r:id="rId5"/>
    <p:sldId id="530" r:id="rId7"/>
    <p:sldId id="531" r:id="rId8"/>
    <p:sldId id="532" r:id="rId9"/>
    <p:sldId id="514" r:id="rId10"/>
    <p:sldId id="533" r:id="rId11"/>
    <p:sldId id="534" r:id="rId12"/>
    <p:sldId id="528" r:id="rId13"/>
    <p:sldId id="502" r:id="rId14"/>
    <p:sldId id="507" r:id="rId15"/>
    <p:sldId id="536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pitchFamily="34" charset="-122"/>
      <p:regular r:id="rId21"/>
    </p:embeddedFont>
    <p:embeddedFont>
      <p:font typeface="华文楷体" panose="02010600040101010101" pitchFamily="2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幼圆" panose="02010509060101010101" pitchFamily="49" charset="-122"/>
      <p:regular r:id="rId24"/>
    </p:embeddedFont>
    <p:embeddedFont>
      <p:font typeface="Calibri" panose="020F050202020403020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4427984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4563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三位数乘两位数 乘法分配律及其简单应用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0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jpe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3111" y="629457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</a:t>
            </a:r>
            <a:r>
              <a:rPr lang="zh-CN" altLang="en-US" sz="28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位数乘两位数</a:t>
            </a:r>
            <a:endParaRPr lang="zh-CN" altLang="en-US" sz="28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3390755" y="103733"/>
            <a:ext cx="21428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0" y="1193756"/>
            <a:ext cx="9144000" cy="1638910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乘法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运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算定律</a:t>
            </a:r>
            <a:endParaRPr lang="en-US" altLang="zh-CN" sz="4400" b="1" dirty="0" smtClean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本框 2"/>
          <p:cNvSpPr txBox="1"/>
          <p:nvPr/>
        </p:nvSpPr>
        <p:spPr>
          <a:xfrm>
            <a:off x="827584" y="915566"/>
            <a:ext cx="2655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 panose="02010609060101010101" pitchFamily="49" charset="-122"/>
              </a:rPr>
              <a:t>计算下面各</a:t>
            </a:r>
            <a:r>
              <a:rPr lang="zh-CN" altLang="en-US" sz="3200" b="1" dirty="0" smtClean="0">
                <a:ea typeface="楷体" panose="02010609060101010101" pitchFamily="49" charset="-122"/>
              </a:rPr>
              <a:t>题</a:t>
            </a:r>
            <a:r>
              <a:rPr lang="zh-CN" altLang="en-US" sz="3200" b="1" dirty="0">
                <a:ea typeface="楷体" panose="02010609060101010101" pitchFamily="49" charset="-122"/>
              </a:rPr>
              <a:t>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75" name="文本框 26"/>
          <p:cNvSpPr txBox="1"/>
          <p:nvPr/>
        </p:nvSpPr>
        <p:spPr>
          <a:xfrm>
            <a:off x="35496" y="1491630"/>
            <a:ext cx="4899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17×29＋17×21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27"/>
          <p:cNvSpPr txBox="1"/>
          <p:nvPr/>
        </p:nvSpPr>
        <p:spPr>
          <a:xfrm>
            <a:off x="4080514" y="1491630"/>
            <a:ext cx="4379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×99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＋14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34"/>
          <p:cNvSpPr txBox="1"/>
          <p:nvPr/>
        </p:nvSpPr>
        <p:spPr>
          <a:xfrm>
            <a:off x="1457939" y="2067694"/>
            <a:ext cx="4842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=17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(29＋21)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35"/>
          <p:cNvSpPr txBox="1"/>
          <p:nvPr/>
        </p:nvSpPr>
        <p:spPr>
          <a:xfrm>
            <a:off x="1457939" y="2643758"/>
            <a:ext cx="4842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=17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36"/>
          <p:cNvSpPr txBox="1"/>
          <p:nvPr/>
        </p:nvSpPr>
        <p:spPr>
          <a:xfrm>
            <a:off x="1465902" y="3219822"/>
            <a:ext cx="238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=850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37"/>
          <p:cNvSpPr txBox="1"/>
          <p:nvPr/>
        </p:nvSpPr>
        <p:spPr>
          <a:xfrm>
            <a:off x="4842315" y="2034917"/>
            <a:ext cx="4122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×99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文本框 38"/>
          <p:cNvSpPr txBox="1"/>
          <p:nvPr/>
        </p:nvSpPr>
        <p:spPr>
          <a:xfrm>
            <a:off x="4873002" y="2604510"/>
            <a:ext cx="28255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×(99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+1)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文本框 43"/>
          <p:cNvSpPr txBox="1"/>
          <p:nvPr/>
        </p:nvSpPr>
        <p:spPr>
          <a:xfrm>
            <a:off x="4911078" y="3150957"/>
            <a:ext cx="238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×100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文本框 46"/>
          <p:cNvSpPr txBox="1"/>
          <p:nvPr/>
        </p:nvSpPr>
        <p:spPr>
          <a:xfrm>
            <a:off x="4911078" y="3684630"/>
            <a:ext cx="238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=1400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50711" y="1059582"/>
            <a:ext cx="5057793" cy="1719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文本框 25"/>
          <p:cNvSpPr txBox="1"/>
          <p:nvPr/>
        </p:nvSpPr>
        <p:spPr>
          <a:xfrm>
            <a:off x="327055" y="282010"/>
            <a:ext cx="825210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一张桌子的售价是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元，一把椅子的售价是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套这样的桌椅一共需要多少元？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27"/>
          <p:cNvSpPr txBox="1"/>
          <p:nvPr/>
        </p:nvSpPr>
        <p:spPr>
          <a:xfrm>
            <a:off x="77217" y="1851670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65×3＋30×3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文本框 28"/>
          <p:cNvSpPr txBox="1"/>
          <p:nvPr/>
        </p:nvSpPr>
        <p:spPr>
          <a:xfrm>
            <a:off x="1403648" y="2355726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=(65＋30)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×3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29"/>
          <p:cNvSpPr txBox="1"/>
          <p:nvPr/>
        </p:nvSpPr>
        <p:spPr>
          <a:xfrm>
            <a:off x="1373361" y="2846575"/>
            <a:ext cx="4422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=95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0"/>
          <p:cNvSpPr txBox="1"/>
          <p:nvPr/>
        </p:nvSpPr>
        <p:spPr>
          <a:xfrm>
            <a:off x="1384568" y="3283151"/>
            <a:ext cx="217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=285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275325" y="3795886"/>
            <a:ext cx="72571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的桌椅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一共需要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15616" y="2340625"/>
            <a:ext cx="669674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4"/>
            <a:r>
              <a:rPr lang="zh-CN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两个数的和乘一个数，等于两个加数分别乘这个数，再相加。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。用字母表示：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b)×c=</a:t>
            </a:r>
            <a:r>
              <a:rPr lang="en-US" altLang="zh-CN" sz="28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a×c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 err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411760" y="1745253"/>
            <a:ext cx="468052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 txBox="1"/>
          <p:nvPr/>
        </p:nvSpPr>
        <p:spPr>
          <a:xfrm>
            <a:off x="827584" y="915566"/>
            <a:ext cx="5229508" cy="47044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28600" indent="-228600">
              <a:lnSpc>
                <a:spcPct val="150000"/>
              </a:lnSpc>
              <a:spcBef>
                <a:spcPts val="1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我们学过了哪些运算定律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91681" y="1347614"/>
            <a:ext cx="3797835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加法交换律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b+a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691680" y="1923678"/>
            <a:ext cx="4156907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乘法交换律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 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b×a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94746" y="2643758"/>
            <a:ext cx="5604419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加法结合律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a+b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)+c=a+（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b+c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91680" y="3201819"/>
            <a:ext cx="6502101" cy="7992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乘法结合律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a×b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）×c=a×（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b×c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76262" y="1027926"/>
            <a:ext cx="1166673" cy="1064551"/>
            <a:chOff x="670145" y="1457273"/>
            <a:chExt cx="1555361" cy="1419401"/>
          </a:xfrm>
        </p:grpSpPr>
        <p:pic>
          <p:nvPicPr>
            <p:cNvPr id="22" name="图片 21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>
                  <a:ea typeface="微软雅黑" panose="020B0503020204020204" pitchFamily="34" charset="-122"/>
                </a:rPr>
                <a:t>1</a:t>
              </a:r>
              <a:endParaRPr lang="zh-CN" altLang="en-US" sz="2100" dirty="0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1657" y="3005808"/>
            <a:ext cx="7080703" cy="1582166"/>
            <a:chOff x="731657" y="3005808"/>
            <a:chExt cx="7080703" cy="158216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31657" y="3005808"/>
              <a:ext cx="1104039" cy="1582166"/>
            </a:xfrm>
            <a:prstGeom prst="rect">
              <a:avLst/>
            </a:prstGeom>
          </p:spPr>
        </p:pic>
        <p:sp>
          <p:nvSpPr>
            <p:cNvPr id="26" name="圆角矩形标注 25"/>
            <p:cNvSpPr/>
            <p:nvPr/>
          </p:nvSpPr>
          <p:spPr>
            <a:xfrm flipH="1">
              <a:off x="1763688" y="3363838"/>
              <a:ext cx="6048672" cy="1116000"/>
            </a:xfrm>
            <a:prstGeom prst="wedgeRoundRectCallout">
              <a:avLst>
                <a:gd name="adj1" fmla="val 54643"/>
                <a:gd name="adj2" fmla="val -32803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由图，我们可以发现，每扇屏风有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5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层，左边屏风每层有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12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块玻璃，右边的屏风每层有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9</a:t>
              </a:r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块玻璃。</a:t>
              </a:r>
              <a:endPara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 cstate="email"/>
          <a:srcRect/>
          <a:stretch>
            <a:fillRect/>
          </a:stretch>
        </p:blipFill>
        <p:spPr>
          <a:xfrm>
            <a:off x="5579987" y="1419622"/>
            <a:ext cx="3240485" cy="1853255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</p:pic>
      <p:sp>
        <p:nvSpPr>
          <p:cNvPr id="15" name="文本框 27"/>
          <p:cNvSpPr txBox="1"/>
          <p:nvPr/>
        </p:nvSpPr>
        <p:spPr>
          <a:xfrm>
            <a:off x="1619672" y="915566"/>
            <a:ext cx="7079615" cy="662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fontAlgn="auto">
              <a:lnSpc>
                <a:spcPct val="150000"/>
              </a:lnSpc>
              <a:spcBef>
                <a:spcPts val="1000"/>
              </a:spcBef>
              <a:buNone/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>
                <a:latin typeface="+mn-lt"/>
                <a:ea typeface="楷体" panose="02010609060101010101" pitchFamily="49" charset="-122"/>
                <a:sym typeface="+mn-ea"/>
              </a:rPr>
              <a:t>两扇屏风一共有多少块玻璃</a:t>
            </a:r>
            <a:r>
              <a:rPr lang="zh-CN" altLang="en-US" sz="3200" dirty="0" smtClean="0">
                <a:latin typeface="+mn-lt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3200" dirty="0">
              <a:latin typeface="+mn-lt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27"/>
          <p:cNvSpPr txBox="1"/>
          <p:nvPr/>
        </p:nvSpPr>
        <p:spPr>
          <a:xfrm>
            <a:off x="323528" y="195486"/>
            <a:ext cx="7079615" cy="662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fontAlgn="auto">
              <a:lnSpc>
                <a:spcPct val="150000"/>
              </a:lnSpc>
              <a:spcBef>
                <a:spcPts val="1000"/>
              </a:spcBef>
              <a:buNone/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defTabSz="91440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sym typeface="+mn-ea"/>
              </a:rPr>
              <a:t>两扇屏风一共有多少块玻璃？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552654" y="2733987"/>
            <a:ext cx="2387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12×5＋9×5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25274" y="3255492"/>
            <a:ext cx="1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60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＋45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5"/>
          <p:cNvSpPr txBox="1"/>
          <p:nvPr/>
        </p:nvSpPr>
        <p:spPr>
          <a:xfrm>
            <a:off x="3182196" y="3776997"/>
            <a:ext cx="186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579987" y="646487"/>
            <a:ext cx="3240485" cy="1853255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467544" y="1203598"/>
            <a:ext cx="5039924" cy="954107"/>
            <a:chOff x="467544" y="1203598"/>
            <a:chExt cx="5039924" cy="954107"/>
          </a:xfrm>
        </p:grpSpPr>
        <p:sp>
          <p:nvSpPr>
            <p:cNvPr id="31" name="文本框 29"/>
            <p:cNvSpPr txBox="1"/>
            <p:nvPr/>
          </p:nvSpPr>
          <p:spPr>
            <a:xfrm>
              <a:off x="467544" y="1203598"/>
              <a:ext cx="24269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方法一：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716045" y="1203598"/>
              <a:ext cx="3791423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>
                <a:defRPr/>
              </a:pP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先算出每一扇屏风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有多</a:t>
              </a:r>
              <a:endPara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lvl="0" defTabSz="914400">
                <a:defRPr/>
              </a:pP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少块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玻璃，再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相加。</a:t>
              </a:r>
              <a:endParaRPr lang="zh-CN" altLang="en-US" sz="2800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8"/>
          <p:cNvSpPr txBox="1"/>
          <p:nvPr/>
        </p:nvSpPr>
        <p:spPr>
          <a:xfrm>
            <a:off x="3297175" y="2715766"/>
            <a:ext cx="2426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12＋9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9"/>
          <p:cNvSpPr txBox="1"/>
          <p:nvPr/>
        </p:nvSpPr>
        <p:spPr>
          <a:xfrm>
            <a:off x="3190953" y="3237272"/>
            <a:ext cx="1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21×5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0"/>
          <p:cNvSpPr txBox="1"/>
          <p:nvPr/>
        </p:nvSpPr>
        <p:spPr>
          <a:xfrm>
            <a:off x="3207744" y="3766745"/>
            <a:ext cx="186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27"/>
          <p:cNvSpPr txBox="1"/>
          <p:nvPr/>
        </p:nvSpPr>
        <p:spPr>
          <a:xfrm>
            <a:off x="323528" y="195486"/>
            <a:ext cx="7079615" cy="66255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>
            <a:lvl1pPr marL="228600" indent="-228600" fontAlgn="auto">
              <a:lnSpc>
                <a:spcPct val="150000"/>
              </a:lnSpc>
              <a:spcBef>
                <a:spcPts val="1000"/>
              </a:spcBef>
              <a:buNone/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228600" marR="0" lvl="0" indent="-228600" defTabSz="91440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楷体" panose="02010609060101010101" pitchFamily="49" charset="-122"/>
                <a:sym typeface="+mn-ea"/>
              </a:rPr>
              <a:t>两扇屏风一共有多少块玻璃？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+mn-lt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5579987" y="646487"/>
            <a:ext cx="3240485" cy="1853255"/>
          </a:xfrm>
          <a:prstGeom prst="rect">
            <a:avLst/>
          </a:prstGeom>
          <a:ln w="28575">
            <a:solidFill>
              <a:schemeClr val="bg1">
                <a:lumMod val="75000"/>
              </a:schemeClr>
            </a:solidFill>
          </a:ln>
          <a:effectLst>
            <a:outerShdw blurRad="50800" dist="38100" dir="5400000" algn="t" rotWithShape="0">
              <a:schemeClr val="bg2">
                <a:alpha val="40000"/>
              </a:scheme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467544" y="1203598"/>
            <a:ext cx="4654883" cy="954107"/>
            <a:chOff x="467544" y="1203598"/>
            <a:chExt cx="4654883" cy="954107"/>
          </a:xfrm>
        </p:grpSpPr>
        <p:sp>
          <p:nvSpPr>
            <p:cNvPr id="35" name="文本框 29"/>
            <p:cNvSpPr txBox="1"/>
            <p:nvPr/>
          </p:nvSpPr>
          <p:spPr>
            <a:xfrm>
              <a:off x="467544" y="1203598"/>
              <a:ext cx="24269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方法二：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691680" y="1203598"/>
              <a:ext cx="3430747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914400"/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先算出一层有多少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块</a:t>
              </a:r>
              <a:endParaRPr lang="en-US" altLang="zh-CN" sz="2800" b="1" kern="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  <a:p>
              <a:pPr lvl="0" defTabSz="914400"/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玻璃</a:t>
              </a:r>
              <a:r>
                <a:rPr lang="zh-CN" altLang="en-US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，再乘以</a:t>
              </a:r>
              <a:r>
                <a:rPr lang="en-US" altLang="zh-CN" sz="28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5</a:t>
              </a:r>
              <a:r>
                <a:rPr lang="zh-CN" altLang="en-US" sz="2800" b="1" kern="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层。</a:t>
              </a:r>
              <a:endParaRPr lang="zh-CN" altLang="en-US" sz="28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文本框 39"/>
          <p:cNvSpPr txBox="1"/>
          <p:nvPr/>
        </p:nvSpPr>
        <p:spPr>
          <a:xfrm>
            <a:off x="1475656" y="2355726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12＋9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  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0" lang="en-US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12×5＋</a:t>
            </a:r>
            <a:r>
              <a:rPr kumimoji="0" lang="en-US" altLang="zh-CN" sz="280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9×5</a:t>
            </a:r>
            <a:endParaRPr kumimoji="0" lang="en-US" altLang="zh-CN" sz="28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139952" y="2427734"/>
            <a:ext cx="594367" cy="536737"/>
          </a:xfrm>
          <a:prstGeom prst="ellipse">
            <a:avLst/>
          </a:prstGeom>
          <a:solidFill>
            <a:sysClr val="window" lastClr="FFFFFF"/>
          </a:solidFill>
          <a:ln w="2857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文本框 6"/>
          <p:cNvSpPr txBox="1"/>
          <p:nvPr/>
        </p:nvSpPr>
        <p:spPr>
          <a:xfrm>
            <a:off x="4283736" y="2438933"/>
            <a:ext cx="768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8" name="文本框 23"/>
          <p:cNvSpPr txBox="1"/>
          <p:nvPr/>
        </p:nvSpPr>
        <p:spPr>
          <a:xfrm>
            <a:off x="1680446" y="627534"/>
            <a:ext cx="23874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12×5＋9×5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4"/>
          <p:cNvSpPr txBox="1"/>
          <p:nvPr/>
        </p:nvSpPr>
        <p:spPr>
          <a:xfrm>
            <a:off x="1353066" y="1149039"/>
            <a:ext cx="1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60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＋45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5"/>
          <p:cNvSpPr txBox="1"/>
          <p:nvPr/>
        </p:nvSpPr>
        <p:spPr>
          <a:xfrm>
            <a:off x="1309988" y="1670544"/>
            <a:ext cx="186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8"/>
          <p:cNvSpPr txBox="1"/>
          <p:nvPr/>
        </p:nvSpPr>
        <p:spPr>
          <a:xfrm>
            <a:off x="4709558" y="627534"/>
            <a:ext cx="2426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12＋9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29"/>
          <p:cNvSpPr txBox="1"/>
          <p:nvPr/>
        </p:nvSpPr>
        <p:spPr>
          <a:xfrm>
            <a:off x="4603336" y="1149040"/>
            <a:ext cx="1701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21×5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0"/>
          <p:cNvSpPr txBox="1"/>
          <p:nvPr/>
        </p:nvSpPr>
        <p:spPr>
          <a:xfrm>
            <a:off x="4620127" y="1678513"/>
            <a:ext cx="186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105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9626" y="3149824"/>
            <a:ext cx="6814702" cy="1582166"/>
            <a:chOff x="709626" y="3149824"/>
            <a:chExt cx="6814702" cy="1582166"/>
          </a:xfrm>
        </p:grpSpPr>
        <p:sp>
          <p:nvSpPr>
            <p:cNvPr id="2" name="圆角矩形标注 1"/>
            <p:cNvSpPr/>
            <p:nvPr/>
          </p:nvSpPr>
          <p:spPr>
            <a:xfrm>
              <a:off x="1875418" y="3219822"/>
              <a:ext cx="5648910" cy="578882"/>
            </a:xfrm>
            <a:prstGeom prst="wedgeRoundRectCallout">
              <a:avLst>
                <a:gd name="adj1" fmla="val -59801"/>
                <a:gd name="adj2" fmla="val 9659"/>
                <a:gd name="adj3" fmla="val 16667"/>
              </a:avLst>
            </a:prstGeom>
            <a:ln>
              <a:solidFill>
                <a:srgbClr val="00B0F0"/>
              </a:solidFill>
            </a:ln>
          </p:spPr>
          <p:txBody>
            <a:bodyPr wrap="none">
              <a:spAutoFit/>
            </a:bodyPr>
            <a:lstStyle/>
            <a:p>
              <a:pPr lvl="0" algn="ctr" defTabSz="914400">
                <a:defRPr/>
              </a:pPr>
              <a:r>
                <a:rPr lang="zh-CN" altLang="en-US" sz="2800" b="1" kern="0" dirty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两人计算的方法不同，结果相等。</a:t>
              </a:r>
              <a:endParaRPr lang="en-US" altLang="zh-CN" sz="28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09626" y="3149824"/>
              <a:ext cx="1104039" cy="158216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2" grpId="0" animBg="1"/>
      <p:bldP spid="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80991" y="411510"/>
            <a:ext cx="1166673" cy="1064551"/>
            <a:chOff x="670145" y="1457273"/>
            <a:chExt cx="1555361" cy="1419401"/>
          </a:xfrm>
        </p:grpSpPr>
        <p:pic>
          <p:nvPicPr>
            <p:cNvPr id="11" name="图片 10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921335" y="2322677"/>
              <a:ext cx="964241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例  </a:t>
              </a:r>
              <a:r>
                <a:rPr lang="en-US" altLang="zh-CN" sz="2100" b="1" dirty="0" smtClean="0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 sz="2100" dirty="0"/>
            </a:p>
          </p:txBody>
        </p:sp>
      </p:grpSp>
      <p:sp>
        <p:nvSpPr>
          <p:cNvPr id="35" name="文本框 4"/>
          <p:cNvSpPr txBox="1"/>
          <p:nvPr/>
        </p:nvSpPr>
        <p:spPr>
          <a:xfrm>
            <a:off x="1691680" y="690831"/>
            <a:ext cx="7188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计算下面两组题，看看你能发现什么。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763688" y="1635647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25＋40)×6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7"/>
          <p:cNvSpPr txBox="1"/>
          <p:nvPr/>
        </p:nvSpPr>
        <p:spPr>
          <a:xfrm>
            <a:off x="4998298" y="1635647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25×6＋40×6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27"/>
          <p:cNvSpPr txBox="1"/>
          <p:nvPr/>
        </p:nvSpPr>
        <p:spPr>
          <a:xfrm>
            <a:off x="4265665" y="1635646"/>
            <a:ext cx="58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29"/>
          <p:cNvSpPr txBox="1"/>
          <p:nvPr/>
        </p:nvSpPr>
        <p:spPr>
          <a:xfrm>
            <a:off x="2045970" y="2049111"/>
            <a:ext cx="2526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=65×6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=390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30"/>
          <p:cNvSpPr txBox="1"/>
          <p:nvPr/>
        </p:nvSpPr>
        <p:spPr>
          <a:xfrm>
            <a:off x="5076056" y="2049111"/>
            <a:ext cx="2526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=150＋240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=390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763688" y="3585680"/>
            <a:ext cx="5204674" cy="570246"/>
            <a:chOff x="1921385" y="5026818"/>
            <a:chExt cx="5204674" cy="570246"/>
          </a:xfrm>
        </p:grpSpPr>
        <p:sp>
          <p:nvSpPr>
            <p:cNvPr id="67" name="文本框 33"/>
            <p:cNvSpPr txBox="1"/>
            <p:nvPr/>
          </p:nvSpPr>
          <p:spPr>
            <a:xfrm>
              <a:off x="4183945" y="5026818"/>
              <a:ext cx="5889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文本框 35"/>
            <p:cNvSpPr txBox="1"/>
            <p:nvPr/>
          </p:nvSpPr>
          <p:spPr>
            <a:xfrm>
              <a:off x="1921385" y="5073844"/>
              <a:ext cx="252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25＋40)×6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文本框 37"/>
            <p:cNvSpPr txBox="1"/>
            <p:nvPr/>
          </p:nvSpPr>
          <p:spPr>
            <a:xfrm>
              <a:off x="4600029" y="5073842"/>
              <a:ext cx="252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25×6＋40×6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4"/>
          <p:cNvSpPr txBox="1"/>
          <p:nvPr/>
        </p:nvSpPr>
        <p:spPr>
          <a:xfrm>
            <a:off x="264134" y="402799"/>
            <a:ext cx="71881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ea typeface="楷体" panose="02010609060101010101" pitchFamily="49" charset="-122"/>
              </a:rPr>
              <a:t>计算下面两组题，看看你能发现什么。</a:t>
            </a:r>
            <a:endParaRPr lang="zh-CN" altLang="en-US" sz="3200" b="1" dirty="0">
              <a:ea typeface="楷体" panose="02010609060101010101" pitchFamily="49" charset="-122"/>
            </a:endParaRPr>
          </a:p>
        </p:txBody>
      </p:sp>
      <p:sp>
        <p:nvSpPr>
          <p:cNvPr id="39" name="文本框 27"/>
          <p:cNvSpPr txBox="1"/>
          <p:nvPr/>
        </p:nvSpPr>
        <p:spPr>
          <a:xfrm>
            <a:off x="4067944" y="1298313"/>
            <a:ext cx="58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6"/>
          <p:cNvSpPr txBox="1"/>
          <p:nvPr/>
        </p:nvSpPr>
        <p:spPr>
          <a:xfrm>
            <a:off x="1619672" y="1275606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(50＋25)×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7"/>
          <p:cNvSpPr txBox="1"/>
          <p:nvPr/>
        </p:nvSpPr>
        <p:spPr>
          <a:xfrm>
            <a:off x="4673542" y="1275606"/>
            <a:ext cx="2526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50×4＋25×4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9"/>
          <p:cNvSpPr txBox="1"/>
          <p:nvPr/>
        </p:nvSpPr>
        <p:spPr>
          <a:xfrm>
            <a:off x="1835696" y="1780142"/>
            <a:ext cx="2526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=75×4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30"/>
          <p:cNvSpPr txBox="1"/>
          <p:nvPr/>
        </p:nvSpPr>
        <p:spPr>
          <a:xfrm>
            <a:off x="4638258" y="1780141"/>
            <a:ext cx="252603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=200＋100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=300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547664" y="3291830"/>
            <a:ext cx="5204674" cy="570246"/>
            <a:chOff x="1921385" y="5026818"/>
            <a:chExt cx="5204674" cy="570246"/>
          </a:xfrm>
        </p:grpSpPr>
        <p:sp>
          <p:nvSpPr>
            <p:cNvPr id="28" name="文本框 33"/>
            <p:cNvSpPr txBox="1"/>
            <p:nvPr/>
          </p:nvSpPr>
          <p:spPr>
            <a:xfrm>
              <a:off x="4183945" y="5026818"/>
              <a:ext cx="5889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35"/>
            <p:cNvSpPr txBox="1"/>
            <p:nvPr/>
          </p:nvSpPr>
          <p:spPr>
            <a:xfrm>
              <a:off x="1921385" y="5073844"/>
              <a:ext cx="252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(50＋25)×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37"/>
            <p:cNvSpPr txBox="1"/>
            <p:nvPr/>
          </p:nvSpPr>
          <p:spPr>
            <a:xfrm>
              <a:off x="4600029" y="5073842"/>
              <a:ext cx="25260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auto">
                <a:lnSpc>
                  <a:spcPct val="100000"/>
                </a:lnSpc>
              </a:pP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50×4＋25×4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566981" y="771550"/>
            <a:ext cx="81094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4"/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个数的和乘一个数，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等于两个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加数分别乘这个数，再相加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这叫做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39552" y="1779662"/>
            <a:ext cx="7705273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如果用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kumimoji="0" lang="zh-CN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分别表示三个数，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乘法分配律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可以写成：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7704" y="2502764"/>
            <a:ext cx="3799438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a＋b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)×c=</a:t>
            </a:r>
            <a:r>
              <a:rPr lang="en-US" altLang="zh-CN" sz="28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a×c＋b×c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" action="ppaction://noaction"/>
            </p:cNvPr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6" grpId="0"/>
    </p:bldLst>
  </p:timing>
</p:sld>
</file>

<file path=ppt/tags/tag1.xml><?xml version="1.0" encoding="utf-8"?>
<p:tagLst xmlns:p="http://schemas.openxmlformats.org/presentationml/2006/main">
  <p:tag name="KSO_WPP_MARK_KEY" val="34ee4dba-c3da-491b-bc3a-518d118591e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957</Words>
  <Application>WPS 演示</Application>
  <PresentationFormat>全屏显示(16:9)</PresentationFormat>
  <Paragraphs>200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Times New Roman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2023-02-08T06:55:31Z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F4044ECFC50549C9BC6169B99815B77A</vt:lpwstr>
  </property>
</Properties>
</file>