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AA8E793-33C1-4806-A35F-626FEEDAD60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F4D70AE-8639-4117-883F-0F43652337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13C53080-4194-4780-8C70-77B94AE090DE}" type="datetimeFigureOut">
              <a:rPr lang="zh-CN" altLang="en-US"/>
            </a:fld>
            <a:endParaRPr lang="en-US" altLang="zh-CN"/>
          </a:p>
        </p:txBody>
      </p:sp>
      <p:sp>
        <p:nvSpPr>
          <p:cNvPr id="358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513C454-AB03-41A0-A731-1D40DB27920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9AD7FCD-C4A5-431F-B581-EE4EC5FDAFE1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368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7C0FC-7475-45BF-A641-488F7D30B3F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0DC09-03DF-4A2C-87FA-F6F7949BC4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19F97-6BD7-4335-825E-AD624BD555A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19BE9-7380-4597-B2CE-23C542AEC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8D46D-A02C-433A-AA70-5B8B6B218C8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E313E-FB09-4867-BC9B-E6A6D03622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2E00-420D-4692-9330-EAF33A885F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B5486-B8BC-4F27-B816-71720E7CBD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00CF7-A289-471D-B8AF-15A1033539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DB30-7CFF-4F41-B705-1E8186E310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E567B-C734-4297-BE4B-97835BF841B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5349-0BA4-481C-AEDE-D391F20D53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5AE9F-4FEF-4E9C-B172-233B3971372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7A926-C3DF-4395-8C19-4ACD215F50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E3FC5-EB22-4AA7-A3E8-DD43BBBD3F1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98005-F960-4174-9881-F5EDB2BD75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1B877-1CB1-486F-ACF3-108D6A527B1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D2F35-D1D0-40D1-9527-2B7609FC53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08B3F-32B3-46A6-AD6A-F98B5C5401C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6EE33-B214-4F08-B397-703D0D484D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792FC-E30A-4099-A1A5-DEA01554BD6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A7B36-9353-4B9B-849E-107F2BB81E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FAE043-2FA5-4D22-932A-221F901CDAA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21D111-CE34-4854-999F-FC59702387F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82880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363" name="Line 10"/>
          <p:cNvSpPr>
            <a:spLocks noChangeShapeType="1"/>
          </p:cNvSpPr>
          <p:nvPr/>
        </p:nvSpPr>
        <p:spPr bwMode="auto">
          <a:xfrm flipV="1">
            <a:off x="2251075" y="250825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64" name="Rectangle 9"/>
          <p:cNvSpPr>
            <a:spLocks noChangeArrowheads="1"/>
          </p:cNvSpPr>
          <p:nvPr/>
        </p:nvSpPr>
        <p:spPr bwMode="auto">
          <a:xfrm>
            <a:off x="73025" y="1901825"/>
            <a:ext cx="54022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多边形的认识</a:t>
            </a:r>
            <a:endParaRPr lang="zh-CN" altLang="en-US" sz="35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3033713" y="3319463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27000" y="3343275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课时   三 角 形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430213" y="781050"/>
            <a:ext cx="83518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把附页中的三角形剪下来，按角的特征给三角形分类。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579" name="组合 16"/>
          <p:cNvGrpSpPr/>
          <p:nvPr/>
        </p:nvGrpSpPr>
        <p:grpSpPr bwMode="auto">
          <a:xfrm>
            <a:off x="571500" y="2605088"/>
            <a:ext cx="1785938" cy="1000125"/>
            <a:chOff x="500034" y="2174964"/>
            <a:chExt cx="1785950" cy="1000132"/>
          </a:xfrm>
        </p:grpSpPr>
        <p:sp>
          <p:nvSpPr>
            <p:cNvPr id="3" name="等腰三角形 2"/>
            <p:cNvSpPr/>
            <p:nvPr/>
          </p:nvSpPr>
          <p:spPr>
            <a:xfrm>
              <a:off x="500034" y="2174964"/>
              <a:ext cx="1785950" cy="1000132"/>
            </a:xfrm>
            <a:prstGeom prst="triangle">
              <a:avLst>
                <a:gd name="adj" fmla="val 7725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81" name="TextBox 9"/>
            <p:cNvSpPr txBox="1">
              <a:spLocks noChangeArrowheads="1"/>
            </p:cNvSpPr>
            <p:nvPr/>
          </p:nvSpPr>
          <p:spPr bwMode="auto">
            <a:xfrm>
              <a:off x="1357290" y="2571744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①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82" name="组合 17"/>
          <p:cNvGrpSpPr/>
          <p:nvPr/>
        </p:nvGrpSpPr>
        <p:grpSpPr bwMode="auto">
          <a:xfrm>
            <a:off x="2786063" y="2533650"/>
            <a:ext cx="1000125" cy="1571625"/>
            <a:chOff x="2714612" y="2103526"/>
            <a:chExt cx="1000132" cy="1571636"/>
          </a:xfrm>
        </p:grpSpPr>
        <p:sp>
          <p:nvSpPr>
            <p:cNvPr id="4" name="直角三角形 3"/>
            <p:cNvSpPr/>
            <p:nvPr/>
          </p:nvSpPr>
          <p:spPr>
            <a:xfrm>
              <a:off x="2714612" y="2103526"/>
              <a:ext cx="1000132" cy="1571636"/>
            </a:xfrm>
            <a:prstGeom prst="rt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84" name="TextBox 10"/>
            <p:cNvSpPr txBox="1">
              <a:spLocks noChangeArrowheads="1"/>
            </p:cNvSpPr>
            <p:nvPr/>
          </p:nvSpPr>
          <p:spPr bwMode="auto">
            <a:xfrm>
              <a:off x="2714612" y="2834342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②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85" name="组合 18"/>
          <p:cNvGrpSpPr/>
          <p:nvPr/>
        </p:nvGrpSpPr>
        <p:grpSpPr bwMode="auto">
          <a:xfrm>
            <a:off x="4000500" y="2676525"/>
            <a:ext cx="2571750" cy="928688"/>
            <a:chOff x="3929058" y="2246402"/>
            <a:chExt cx="2571768" cy="928694"/>
          </a:xfrm>
        </p:grpSpPr>
        <p:sp>
          <p:nvSpPr>
            <p:cNvPr id="5" name="等腰三角形 4"/>
            <p:cNvSpPr/>
            <p:nvPr/>
          </p:nvSpPr>
          <p:spPr>
            <a:xfrm>
              <a:off x="3929058" y="2246402"/>
              <a:ext cx="2571768" cy="928694"/>
            </a:xfrm>
            <a:prstGeom prst="triangle">
              <a:avLst>
                <a:gd name="adj" fmla="val 3860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87" name="TextBox 11"/>
            <p:cNvSpPr txBox="1">
              <a:spLocks noChangeArrowheads="1"/>
            </p:cNvSpPr>
            <p:nvPr/>
          </p:nvSpPr>
          <p:spPr bwMode="auto">
            <a:xfrm>
              <a:off x="4714876" y="2477152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88" name="组合 19"/>
          <p:cNvGrpSpPr/>
          <p:nvPr/>
        </p:nvGrpSpPr>
        <p:grpSpPr bwMode="auto">
          <a:xfrm>
            <a:off x="6072188" y="2747963"/>
            <a:ext cx="2643187" cy="1214437"/>
            <a:chOff x="6000760" y="2317840"/>
            <a:chExt cx="2643174" cy="1214446"/>
          </a:xfrm>
        </p:grpSpPr>
        <p:sp>
          <p:nvSpPr>
            <p:cNvPr id="6" name="直角三角形 5"/>
            <p:cNvSpPr/>
            <p:nvPr/>
          </p:nvSpPr>
          <p:spPr>
            <a:xfrm flipH="1">
              <a:off x="6000760" y="2317840"/>
              <a:ext cx="2643174" cy="1214446"/>
            </a:xfrm>
            <a:prstGeom prst="rt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90" name="TextBox 12"/>
            <p:cNvSpPr txBox="1">
              <a:spLocks noChangeArrowheads="1"/>
            </p:cNvSpPr>
            <p:nvPr/>
          </p:nvSpPr>
          <p:spPr bwMode="auto">
            <a:xfrm>
              <a:off x="7572396" y="2905780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④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91" name="组合 20"/>
          <p:cNvGrpSpPr/>
          <p:nvPr/>
        </p:nvGrpSpPr>
        <p:grpSpPr bwMode="auto">
          <a:xfrm>
            <a:off x="785813" y="3962400"/>
            <a:ext cx="1214437" cy="1857375"/>
            <a:chOff x="714348" y="3532286"/>
            <a:chExt cx="1214446" cy="1857388"/>
          </a:xfrm>
        </p:grpSpPr>
        <p:sp>
          <p:nvSpPr>
            <p:cNvPr id="7" name="等腰三角形 6"/>
            <p:cNvSpPr/>
            <p:nvPr/>
          </p:nvSpPr>
          <p:spPr>
            <a:xfrm>
              <a:off x="714348" y="3532286"/>
              <a:ext cx="1214446" cy="1857388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93" name="TextBox 13"/>
            <p:cNvSpPr txBox="1">
              <a:spLocks noChangeArrowheads="1"/>
            </p:cNvSpPr>
            <p:nvPr/>
          </p:nvSpPr>
          <p:spPr bwMode="auto">
            <a:xfrm>
              <a:off x="1000100" y="4500570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⑤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94" name="组合 21"/>
          <p:cNvGrpSpPr/>
          <p:nvPr/>
        </p:nvGrpSpPr>
        <p:grpSpPr bwMode="auto">
          <a:xfrm>
            <a:off x="2857500" y="3962400"/>
            <a:ext cx="2500313" cy="1785938"/>
            <a:chOff x="2786050" y="3532286"/>
            <a:chExt cx="2500330" cy="1785950"/>
          </a:xfrm>
        </p:grpSpPr>
        <p:sp>
          <p:nvSpPr>
            <p:cNvPr id="8" name="等腰三角形 7"/>
            <p:cNvSpPr/>
            <p:nvPr/>
          </p:nvSpPr>
          <p:spPr>
            <a:xfrm>
              <a:off x="2786050" y="3532286"/>
              <a:ext cx="2500330" cy="1785950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96" name="TextBox 14"/>
            <p:cNvSpPr txBox="1">
              <a:spLocks noChangeArrowheads="1"/>
            </p:cNvSpPr>
            <p:nvPr/>
          </p:nvSpPr>
          <p:spPr bwMode="auto">
            <a:xfrm>
              <a:off x="3786182" y="4500570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⑥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597" name="组合 22"/>
          <p:cNvGrpSpPr/>
          <p:nvPr/>
        </p:nvGrpSpPr>
        <p:grpSpPr bwMode="auto">
          <a:xfrm>
            <a:off x="5405438" y="4875213"/>
            <a:ext cx="3143250" cy="928687"/>
            <a:chOff x="5334095" y="4445056"/>
            <a:chExt cx="3143272" cy="928694"/>
          </a:xfrm>
        </p:grpSpPr>
        <p:sp>
          <p:nvSpPr>
            <p:cNvPr id="9" name="等腰三角形 8"/>
            <p:cNvSpPr/>
            <p:nvPr/>
          </p:nvSpPr>
          <p:spPr>
            <a:xfrm rot="12317735">
              <a:off x="5334095" y="4445056"/>
              <a:ext cx="3143272" cy="928694"/>
            </a:xfrm>
            <a:prstGeom prst="triangle">
              <a:avLst>
                <a:gd name="adj" fmla="val 6166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599" name="TextBox 15"/>
            <p:cNvSpPr txBox="1">
              <a:spLocks noChangeArrowheads="1"/>
            </p:cNvSpPr>
            <p:nvPr/>
          </p:nvSpPr>
          <p:spPr bwMode="auto">
            <a:xfrm>
              <a:off x="6500826" y="4500570"/>
              <a:ext cx="6429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⑦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4857750" y="828675"/>
            <a:ext cx="3933825" cy="2887663"/>
            <a:chOff x="4858394" y="-1029366"/>
            <a:chExt cx="3934035" cy="2886730"/>
          </a:xfrm>
        </p:grpSpPr>
        <p:pic>
          <p:nvPicPr>
            <p:cNvPr id="25603" name="图片 1" descr="小女孩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429646" y="-1029366"/>
              <a:ext cx="1362783" cy="1638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4858394" y="738538"/>
              <a:ext cx="3838780" cy="1118826"/>
            </a:xfrm>
            <a:prstGeom prst="cloudCallout">
              <a:avLst>
                <a:gd name="adj1" fmla="val 18481"/>
                <a:gd name="adj2" fmla="val -11198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三个角都是锐角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6"/>
          <p:cNvGrpSpPr/>
          <p:nvPr/>
        </p:nvGrpSpPr>
        <p:grpSpPr bwMode="auto">
          <a:xfrm>
            <a:off x="279400" y="666750"/>
            <a:ext cx="5759450" cy="2579688"/>
            <a:chOff x="214282" y="357166"/>
            <a:chExt cx="6000792" cy="2771141"/>
          </a:xfrm>
        </p:grpSpPr>
        <p:sp>
          <p:nvSpPr>
            <p:cNvPr id="5" name="矩形 4"/>
            <p:cNvSpPr/>
            <p:nvPr/>
          </p:nvSpPr>
          <p:spPr>
            <a:xfrm>
              <a:off x="214282" y="357166"/>
              <a:ext cx="6000792" cy="214187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5607" name="组合 5"/>
            <p:cNvGrpSpPr/>
            <p:nvPr/>
          </p:nvGrpSpPr>
          <p:grpSpPr bwMode="auto">
            <a:xfrm>
              <a:off x="285720" y="999953"/>
              <a:ext cx="1785950" cy="999892"/>
              <a:chOff x="500034" y="2174809"/>
              <a:chExt cx="1785950" cy="99989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499719" y="2174927"/>
                <a:ext cx="1786344" cy="999316"/>
              </a:xfrm>
              <a:prstGeom prst="triangle">
                <a:avLst>
                  <a:gd name="adj" fmla="val 77251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09" name="TextBox 7"/>
              <p:cNvSpPr txBox="1">
                <a:spLocks noChangeArrowheads="1"/>
              </p:cNvSpPr>
              <p:nvPr/>
            </p:nvSpPr>
            <p:spPr bwMode="auto">
              <a:xfrm>
                <a:off x="1357290" y="2571744"/>
                <a:ext cx="642942" cy="556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①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610" name="组合 8"/>
            <p:cNvGrpSpPr/>
            <p:nvPr/>
          </p:nvGrpSpPr>
          <p:grpSpPr bwMode="auto">
            <a:xfrm>
              <a:off x="2214546" y="428586"/>
              <a:ext cx="1214445" cy="1856941"/>
              <a:chOff x="714348" y="3532268"/>
              <a:chExt cx="1214445" cy="1856941"/>
            </a:xfrm>
          </p:grpSpPr>
          <p:sp>
            <p:nvSpPr>
              <p:cNvPr id="10" name="等腰三角形 9"/>
              <p:cNvSpPr/>
              <p:nvPr/>
            </p:nvSpPr>
            <p:spPr>
              <a:xfrm>
                <a:off x="713797" y="3532471"/>
                <a:ext cx="1215706" cy="1857091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12" name="TextBox 10"/>
              <p:cNvSpPr txBox="1">
                <a:spLocks noChangeArrowheads="1"/>
              </p:cNvSpPr>
              <p:nvPr/>
            </p:nvSpPr>
            <p:spPr bwMode="auto">
              <a:xfrm>
                <a:off x="1000100" y="4500570"/>
                <a:ext cx="642942" cy="556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⑤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613" name="组合 11"/>
            <p:cNvGrpSpPr/>
            <p:nvPr/>
          </p:nvGrpSpPr>
          <p:grpSpPr bwMode="auto">
            <a:xfrm>
              <a:off x="3571867" y="500008"/>
              <a:ext cx="2500330" cy="1785520"/>
              <a:chOff x="2786049" y="3532252"/>
              <a:chExt cx="2500330" cy="1785520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2786129" y="3532657"/>
                <a:ext cx="2500881" cy="1785467"/>
              </a:xfrm>
              <a:prstGeom prst="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15" name="TextBox 13"/>
              <p:cNvSpPr txBox="1">
                <a:spLocks noChangeArrowheads="1"/>
              </p:cNvSpPr>
              <p:nvPr/>
            </p:nvSpPr>
            <p:spPr bwMode="auto">
              <a:xfrm>
                <a:off x="3786182" y="4500570"/>
                <a:ext cx="642942" cy="556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⑥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616" name="TextBox 14"/>
            <p:cNvSpPr txBox="1">
              <a:spLocks noChangeArrowheads="1"/>
            </p:cNvSpPr>
            <p:nvPr/>
          </p:nvSpPr>
          <p:spPr bwMode="auto">
            <a:xfrm>
              <a:off x="2285984" y="2571744"/>
              <a:ext cx="2214546" cy="55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锐角三角形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8"/>
          <p:cNvGrpSpPr/>
          <p:nvPr/>
        </p:nvGrpSpPr>
        <p:grpSpPr bwMode="auto">
          <a:xfrm>
            <a:off x="285750" y="3571875"/>
            <a:ext cx="5715000" cy="1638300"/>
            <a:chOff x="285720" y="3429000"/>
            <a:chExt cx="5715040" cy="1638529"/>
          </a:xfrm>
        </p:grpSpPr>
        <p:pic>
          <p:nvPicPr>
            <p:cNvPr id="25618" name="图片 15" descr="小女孩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3429000"/>
              <a:ext cx="1219370" cy="1638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云形标注 16"/>
            <p:cNvSpPr/>
            <p:nvPr/>
          </p:nvSpPr>
          <p:spPr bwMode="auto">
            <a:xfrm>
              <a:off x="1643043" y="3500448"/>
              <a:ext cx="4357717" cy="714475"/>
            </a:xfrm>
            <a:prstGeom prst="cloudCallout">
              <a:avLst>
                <a:gd name="adj1" fmla="val -54259"/>
                <a:gd name="adj2" fmla="val 5287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有一个钝角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27"/>
          <p:cNvGrpSpPr/>
          <p:nvPr/>
        </p:nvGrpSpPr>
        <p:grpSpPr bwMode="auto">
          <a:xfrm>
            <a:off x="2860675" y="4508500"/>
            <a:ext cx="5621338" cy="2039938"/>
            <a:chOff x="2214546" y="4286256"/>
            <a:chExt cx="6000792" cy="2267050"/>
          </a:xfrm>
        </p:grpSpPr>
        <p:sp>
          <p:nvSpPr>
            <p:cNvPr id="18" name="矩形 17"/>
            <p:cNvSpPr/>
            <p:nvPr/>
          </p:nvSpPr>
          <p:spPr>
            <a:xfrm>
              <a:off x="2214546" y="4286256"/>
              <a:ext cx="6000792" cy="1714842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5622" name="组合 19"/>
            <p:cNvGrpSpPr/>
            <p:nvPr/>
          </p:nvGrpSpPr>
          <p:grpSpPr bwMode="auto">
            <a:xfrm>
              <a:off x="2571735" y="4643446"/>
              <a:ext cx="2571768" cy="928693"/>
              <a:chOff x="3929057" y="2246402"/>
              <a:chExt cx="2571768" cy="928693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3929441" y="2245589"/>
                <a:ext cx="2570799" cy="929755"/>
              </a:xfrm>
              <a:prstGeom prst="triangle">
                <a:avLst>
                  <a:gd name="adj" fmla="val 38601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24" name="TextBox 21"/>
              <p:cNvSpPr txBox="1">
                <a:spLocks noChangeArrowheads="1"/>
              </p:cNvSpPr>
              <p:nvPr/>
            </p:nvSpPr>
            <p:spPr bwMode="auto">
              <a:xfrm>
                <a:off x="4714876" y="2477152"/>
                <a:ext cx="642942" cy="575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③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625" name="组合 22"/>
            <p:cNvGrpSpPr/>
            <p:nvPr/>
          </p:nvGrpSpPr>
          <p:grpSpPr bwMode="auto">
            <a:xfrm>
              <a:off x="4786314" y="5000636"/>
              <a:ext cx="3143272" cy="928694"/>
              <a:chOff x="5334095" y="4445056"/>
              <a:chExt cx="3143272" cy="928694"/>
            </a:xfrm>
          </p:grpSpPr>
          <p:sp>
            <p:nvSpPr>
              <p:cNvPr id="24" name="等腰三角形 23"/>
              <p:cNvSpPr/>
              <p:nvPr/>
            </p:nvSpPr>
            <p:spPr>
              <a:xfrm rot="12317735">
                <a:off x="5334821" y="4445194"/>
                <a:ext cx="3141900" cy="927991"/>
              </a:xfrm>
              <a:prstGeom prst="triangle">
                <a:avLst>
                  <a:gd name="adj" fmla="val 61669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27" name="TextBox 24"/>
              <p:cNvSpPr txBox="1">
                <a:spLocks noChangeArrowheads="1"/>
              </p:cNvSpPr>
              <p:nvPr/>
            </p:nvSpPr>
            <p:spPr bwMode="auto">
              <a:xfrm>
                <a:off x="6500826" y="4500570"/>
                <a:ext cx="642942" cy="575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⑦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628" name="TextBox 25"/>
            <p:cNvSpPr txBox="1">
              <a:spLocks noChangeArrowheads="1"/>
            </p:cNvSpPr>
            <p:nvPr/>
          </p:nvSpPr>
          <p:spPr bwMode="auto">
            <a:xfrm>
              <a:off x="4143404" y="5977614"/>
              <a:ext cx="2214546" cy="575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钝角三角形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/>
          <p:nvPr/>
        </p:nvGrpSpPr>
        <p:grpSpPr bwMode="auto">
          <a:xfrm>
            <a:off x="2717800" y="430213"/>
            <a:ext cx="6119813" cy="1643062"/>
            <a:chOff x="1857356" y="142852"/>
            <a:chExt cx="6120240" cy="1643074"/>
          </a:xfrm>
        </p:grpSpPr>
        <p:pic>
          <p:nvPicPr>
            <p:cNvPr id="26627" name="图片 1" descr="小男孩3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643702" y="142852"/>
              <a:ext cx="1333894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857356" y="214290"/>
              <a:ext cx="4572319" cy="928695"/>
            </a:xfrm>
            <a:prstGeom prst="cloudCallout">
              <a:avLst>
                <a:gd name="adj1" fmla="val 53660"/>
                <a:gd name="adj2" fmla="val 35244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有一个直角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2"/>
          <p:cNvGrpSpPr/>
          <p:nvPr/>
        </p:nvGrpSpPr>
        <p:grpSpPr bwMode="auto">
          <a:xfrm>
            <a:off x="787400" y="1520825"/>
            <a:ext cx="4449763" cy="2066925"/>
            <a:chOff x="357158" y="1571612"/>
            <a:chExt cx="4786346" cy="2382998"/>
          </a:xfrm>
        </p:grpSpPr>
        <p:sp>
          <p:nvSpPr>
            <p:cNvPr id="5" name="矩形 4"/>
            <p:cNvSpPr/>
            <p:nvPr/>
          </p:nvSpPr>
          <p:spPr>
            <a:xfrm>
              <a:off x="357158" y="1571612"/>
              <a:ext cx="4786346" cy="185771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31" name="组合 5"/>
            <p:cNvGrpSpPr/>
            <p:nvPr/>
          </p:nvGrpSpPr>
          <p:grpSpPr bwMode="auto">
            <a:xfrm>
              <a:off x="642910" y="1643030"/>
              <a:ext cx="1000132" cy="1571187"/>
              <a:chOff x="2714612" y="2103506"/>
              <a:chExt cx="1000132" cy="1571187"/>
            </a:xfrm>
          </p:grpSpPr>
          <p:sp>
            <p:nvSpPr>
              <p:cNvPr id="7" name="直角三角形 6"/>
              <p:cNvSpPr/>
              <p:nvPr/>
            </p:nvSpPr>
            <p:spPr>
              <a:xfrm>
                <a:off x="2714027" y="2103469"/>
                <a:ext cx="1000642" cy="1570363"/>
              </a:xfrm>
              <a:prstGeom prst="rt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633" name="TextBox 7"/>
              <p:cNvSpPr txBox="1">
                <a:spLocks noChangeArrowheads="1"/>
              </p:cNvSpPr>
              <p:nvPr/>
            </p:nvSpPr>
            <p:spPr bwMode="auto">
              <a:xfrm>
                <a:off x="2714612" y="2834342"/>
                <a:ext cx="642942" cy="597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②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634" name="组合 8"/>
            <p:cNvGrpSpPr/>
            <p:nvPr/>
          </p:nvGrpSpPr>
          <p:grpSpPr bwMode="auto">
            <a:xfrm>
              <a:off x="2071670" y="1928701"/>
              <a:ext cx="2643206" cy="1214099"/>
              <a:chOff x="6000760" y="2317739"/>
              <a:chExt cx="2643206" cy="1214099"/>
            </a:xfrm>
          </p:grpSpPr>
          <p:sp>
            <p:nvSpPr>
              <p:cNvPr id="10" name="直角三角形 9"/>
              <p:cNvSpPr/>
              <p:nvPr/>
            </p:nvSpPr>
            <p:spPr>
              <a:xfrm flipH="1">
                <a:off x="6000658" y="2317551"/>
                <a:ext cx="2643333" cy="1213461"/>
              </a:xfrm>
              <a:prstGeom prst="rtTriangl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636" name="TextBox 10"/>
              <p:cNvSpPr txBox="1">
                <a:spLocks noChangeArrowheads="1"/>
              </p:cNvSpPr>
              <p:nvPr/>
            </p:nvSpPr>
            <p:spPr bwMode="auto">
              <a:xfrm>
                <a:off x="7572396" y="2905780"/>
                <a:ext cx="642942" cy="597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④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637" name="TextBox 11"/>
            <p:cNvSpPr txBox="1">
              <a:spLocks noChangeArrowheads="1"/>
            </p:cNvSpPr>
            <p:nvPr/>
          </p:nvSpPr>
          <p:spPr bwMode="auto">
            <a:xfrm>
              <a:off x="1560082" y="3357562"/>
              <a:ext cx="2214546" cy="59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直角三角形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13"/>
          <p:cNvGrpSpPr/>
          <p:nvPr/>
        </p:nvGrpSpPr>
        <p:grpSpPr bwMode="auto">
          <a:xfrm>
            <a:off x="3441700" y="4448175"/>
            <a:ext cx="1147763" cy="1770063"/>
            <a:chOff x="714348" y="3532286"/>
            <a:chExt cx="1214446" cy="1857388"/>
          </a:xfrm>
        </p:grpSpPr>
        <p:sp>
          <p:nvSpPr>
            <p:cNvPr id="15" name="等腰三角形 14"/>
            <p:cNvSpPr/>
            <p:nvPr/>
          </p:nvSpPr>
          <p:spPr>
            <a:xfrm>
              <a:off x="714348" y="3532286"/>
              <a:ext cx="1214446" cy="1857388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40" name="TextBox 15"/>
            <p:cNvSpPr txBox="1">
              <a:spLocks noChangeArrowheads="1"/>
            </p:cNvSpPr>
            <p:nvPr/>
          </p:nvSpPr>
          <p:spPr bwMode="auto">
            <a:xfrm>
              <a:off x="1000100" y="4500570"/>
              <a:ext cx="642942" cy="54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⑤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6"/>
          <p:cNvGrpSpPr/>
          <p:nvPr/>
        </p:nvGrpSpPr>
        <p:grpSpPr bwMode="auto">
          <a:xfrm>
            <a:off x="4870450" y="4445000"/>
            <a:ext cx="2363788" cy="1701800"/>
            <a:chOff x="2786050" y="3532286"/>
            <a:chExt cx="2500330" cy="1785950"/>
          </a:xfrm>
        </p:grpSpPr>
        <p:sp>
          <p:nvSpPr>
            <p:cNvPr id="18" name="等腰三角形 17"/>
            <p:cNvSpPr/>
            <p:nvPr/>
          </p:nvSpPr>
          <p:spPr>
            <a:xfrm>
              <a:off x="2786050" y="3532286"/>
              <a:ext cx="2500330" cy="1785950"/>
            </a:xfrm>
            <a:prstGeom prst="triangl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43" name="TextBox 18"/>
            <p:cNvSpPr txBox="1">
              <a:spLocks noChangeArrowheads="1"/>
            </p:cNvSpPr>
            <p:nvPr/>
          </p:nvSpPr>
          <p:spPr bwMode="auto">
            <a:xfrm>
              <a:off x="3786182" y="4500570"/>
              <a:ext cx="642942" cy="543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⑥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21"/>
          <p:cNvGrpSpPr/>
          <p:nvPr/>
        </p:nvGrpSpPr>
        <p:grpSpPr bwMode="auto">
          <a:xfrm>
            <a:off x="71438" y="3643313"/>
            <a:ext cx="3716337" cy="2855912"/>
            <a:chOff x="-215931" y="3786826"/>
            <a:chExt cx="3716678" cy="2856250"/>
          </a:xfrm>
        </p:grpSpPr>
        <p:pic>
          <p:nvPicPr>
            <p:cNvPr id="26645" name="图片 19" descr="小女孩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215931" y="5104460"/>
              <a:ext cx="1144913" cy="1538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云形标注 20"/>
            <p:cNvSpPr/>
            <p:nvPr/>
          </p:nvSpPr>
          <p:spPr bwMode="auto">
            <a:xfrm>
              <a:off x="571541" y="3786826"/>
              <a:ext cx="2929206" cy="1676598"/>
            </a:xfrm>
            <a:prstGeom prst="cloudCallout">
              <a:avLst>
                <a:gd name="adj1" fmla="val -17842"/>
                <a:gd name="adj2" fmla="val 62458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图⑤的三角形有两条边相等。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24"/>
          <p:cNvGrpSpPr/>
          <p:nvPr/>
        </p:nvGrpSpPr>
        <p:grpSpPr bwMode="auto">
          <a:xfrm>
            <a:off x="5786438" y="2408238"/>
            <a:ext cx="3000375" cy="3519487"/>
            <a:chOff x="5786446" y="2086630"/>
            <a:chExt cx="3000396" cy="3519951"/>
          </a:xfrm>
        </p:grpSpPr>
        <p:pic>
          <p:nvPicPr>
            <p:cNvPr id="26648" name="图片 22" descr="小男孩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72396" y="3998969"/>
              <a:ext cx="1214446" cy="1607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云形标注 23"/>
            <p:cNvSpPr/>
            <p:nvPr/>
          </p:nvSpPr>
          <p:spPr bwMode="auto">
            <a:xfrm>
              <a:off x="5786446" y="2086630"/>
              <a:ext cx="2928957" cy="1770295"/>
            </a:xfrm>
            <a:prstGeom prst="cloudCallout">
              <a:avLst>
                <a:gd name="adj1" fmla="val 3810"/>
                <a:gd name="adj2" fmla="val 81226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图⑥的三角形三边都相等。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2468566" y="123507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grpSp>
        <p:nvGrpSpPr>
          <p:cNvPr id="27650" name="组合 3"/>
          <p:cNvGrpSpPr/>
          <p:nvPr/>
        </p:nvGrpSpPr>
        <p:grpSpPr bwMode="auto">
          <a:xfrm>
            <a:off x="1306513" y="401638"/>
            <a:ext cx="7783512" cy="1666875"/>
            <a:chOff x="1285852" y="328905"/>
            <a:chExt cx="7783176" cy="1666887"/>
          </a:xfrm>
        </p:grpSpPr>
        <p:pic>
          <p:nvPicPr>
            <p:cNvPr id="27651" name="图片 1" descr="小老鼠6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686001" y="328905"/>
              <a:ext cx="1383027" cy="1666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285852" y="643232"/>
              <a:ext cx="5929056" cy="928694"/>
            </a:xfrm>
            <a:prstGeom prst="cloudCallout">
              <a:avLst>
                <a:gd name="adj1" fmla="val 53660"/>
                <a:gd name="adj2" fmla="val 35244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等边三角形是特殊的等腰三角形。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6"/>
          <p:cNvGrpSpPr/>
          <p:nvPr/>
        </p:nvGrpSpPr>
        <p:grpSpPr bwMode="auto">
          <a:xfrm>
            <a:off x="214313" y="1931988"/>
            <a:ext cx="4643437" cy="2786062"/>
            <a:chOff x="285720" y="1214422"/>
            <a:chExt cx="4643470" cy="2786082"/>
          </a:xfrm>
        </p:grpSpPr>
        <p:pic>
          <p:nvPicPr>
            <p:cNvPr id="27654" name="图片 4" descr="小兔子1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20" y="2143116"/>
              <a:ext cx="1296044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214414" y="1214422"/>
              <a:ext cx="3714776" cy="1500198"/>
            </a:xfrm>
            <a:prstGeom prst="cloudCallout">
              <a:avLst>
                <a:gd name="adj1" fmla="val -38448"/>
                <a:gd name="adj2" fmla="val 60805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三角形都有三条边、三个顶点、三个角。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9"/>
          <p:cNvGrpSpPr/>
          <p:nvPr/>
        </p:nvGrpSpPr>
        <p:grpSpPr bwMode="auto">
          <a:xfrm>
            <a:off x="4643438" y="2073275"/>
            <a:ext cx="4378325" cy="2786063"/>
            <a:chOff x="4572000" y="1857364"/>
            <a:chExt cx="4377562" cy="2786082"/>
          </a:xfrm>
        </p:grpSpPr>
        <p:pic>
          <p:nvPicPr>
            <p:cNvPr id="27657" name="图片 7" descr="QQ截图20150202153814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48" y="2857496"/>
              <a:ext cx="1091414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云形标注 8"/>
            <p:cNvSpPr/>
            <p:nvPr/>
          </p:nvSpPr>
          <p:spPr bwMode="auto">
            <a:xfrm>
              <a:off x="4572000" y="1857364"/>
              <a:ext cx="3714103" cy="1500198"/>
            </a:xfrm>
            <a:prstGeom prst="cloudCallout">
              <a:avLst>
                <a:gd name="adj1" fmla="val 39765"/>
                <a:gd name="adj2" fmla="val 58839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等腰三角形边和角的名称比较特殊。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24"/>
          <p:cNvGrpSpPr/>
          <p:nvPr/>
        </p:nvGrpSpPr>
        <p:grpSpPr bwMode="auto">
          <a:xfrm>
            <a:off x="785813" y="3503613"/>
            <a:ext cx="4214812" cy="2238375"/>
            <a:chOff x="785786" y="2857496"/>
            <a:chExt cx="4214810" cy="2237732"/>
          </a:xfrm>
        </p:grpSpPr>
        <p:grpSp>
          <p:nvGrpSpPr>
            <p:cNvPr id="27660" name="组合 14"/>
            <p:cNvGrpSpPr/>
            <p:nvPr/>
          </p:nvGrpSpPr>
          <p:grpSpPr bwMode="auto">
            <a:xfrm>
              <a:off x="1643042" y="3143248"/>
              <a:ext cx="2683559" cy="1716718"/>
              <a:chOff x="1857356" y="3212480"/>
              <a:chExt cx="2683559" cy="1716718"/>
            </a:xfrm>
          </p:grpSpPr>
          <p:sp>
            <p:nvSpPr>
              <p:cNvPr id="11" name="等腰三角形 10"/>
              <p:cNvSpPr/>
              <p:nvPr/>
            </p:nvSpPr>
            <p:spPr>
              <a:xfrm>
                <a:off x="1857350" y="3428234"/>
                <a:ext cx="2428874" cy="1287092"/>
              </a:xfrm>
              <a:prstGeom prst="triangle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1928787" y="4501076"/>
                <a:ext cx="285750" cy="428502"/>
              </a:xfrm>
              <a:prstGeom prst="arc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弧形 12"/>
              <p:cNvSpPr/>
              <p:nvPr/>
            </p:nvSpPr>
            <p:spPr>
              <a:xfrm rot="7543890">
                <a:off x="2800396" y="3140886"/>
                <a:ext cx="499918" cy="642938"/>
              </a:xfrm>
              <a:prstGeom prst="arc">
                <a:avLst>
                  <a:gd name="adj1" fmla="val 16371634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弧形 13"/>
              <p:cNvSpPr/>
              <p:nvPr/>
            </p:nvSpPr>
            <p:spPr>
              <a:xfrm rot="13291649">
                <a:off x="4040161" y="4148752"/>
                <a:ext cx="500063" cy="714170"/>
              </a:xfrm>
              <a:prstGeom prst="arc">
                <a:avLst>
                  <a:gd name="adj1" fmla="val 16983508"/>
                  <a:gd name="adj2" fmla="val 19696255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7665" name="TextBox 15"/>
            <p:cNvSpPr txBox="1">
              <a:spLocks noChangeArrowheads="1"/>
            </p:cNvSpPr>
            <p:nvPr/>
          </p:nvSpPr>
          <p:spPr bwMode="auto">
            <a:xfrm>
              <a:off x="2428892" y="2857496"/>
              <a:ext cx="10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顶点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6" name="TextBox 16"/>
            <p:cNvSpPr txBox="1">
              <a:spLocks noChangeArrowheads="1"/>
            </p:cNvSpPr>
            <p:nvPr/>
          </p:nvSpPr>
          <p:spPr bwMode="auto">
            <a:xfrm>
              <a:off x="785786" y="4429132"/>
              <a:ext cx="10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顶点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7" name="TextBox 17"/>
            <p:cNvSpPr txBox="1">
              <a:spLocks noChangeArrowheads="1"/>
            </p:cNvSpPr>
            <p:nvPr/>
          </p:nvSpPr>
          <p:spPr bwMode="auto">
            <a:xfrm>
              <a:off x="4000496" y="4429132"/>
              <a:ext cx="10001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顶点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8" name="TextBox 18"/>
            <p:cNvSpPr txBox="1">
              <a:spLocks noChangeArrowheads="1"/>
            </p:cNvSpPr>
            <p:nvPr/>
          </p:nvSpPr>
          <p:spPr bwMode="auto">
            <a:xfrm>
              <a:off x="2643174" y="4572008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9" name="TextBox 19"/>
            <p:cNvSpPr txBox="1">
              <a:spLocks noChangeArrowheads="1"/>
            </p:cNvSpPr>
            <p:nvPr/>
          </p:nvSpPr>
          <p:spPr bwMode="auto">
            <a:xfrm>
              <a:off x="3357554" y="3571876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0" name="TextBox 20"/>
            <p:cNvSpPr txBox="1">
              <a:spLocks noChangeArrowheads="1"/>
            </p:cNvSpPr>
            <p:nvPr/>
          </p:nvSpPr>
          <p:spPr bwMode="auto">
            <a:xfrm>
              <a:off x="1785918" y="3571876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边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1" name="TextBox 21"/>
            <p:cNvSpPr txBox="1">
              <a:spLocks noChangeArrowheads="1"/>
            </p:cNvSpPr>
            <p:nvPr/>
          </p:nvSpPr>
          <p:spPr bwMode="auto">
            <a:xfrm>
              <a:off x="1938318" y="4191664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角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2" name="TextBox 22"/>
            <p:cNvSpPr txBox="1">
              <a:spLocks noChangeArrowheads="1"/>
            </p:cNvSpPr>
            <p:nvPr/>
          </p:nvSpPr>
          <p:spPr bwMode="auto">
            <a:xfrm>
              <a:off x="2571736" y="3643314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角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73" name="TextBox 23"/>
            <p:cNvSpPr txBox="1">
              <a:spLocks noChangeArrowheads="1"/>
            </p:cNvSpPr>
            <p:nvPr/>
          </p:nvSpPr>
          <p:spPr bwMode="auto">
            <a:xfrm>
              <a:off x="3286116" y="4191664"/>
              <a:ext cx="7143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角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41"/>
          <p:cNvGrpSpPr/>
          <p:nvPr/>
        </p:nvGrpSpPr>
        <p:grpSpPr bwMode="auto">
          <a:xfrm>
            <a:off x="5175250" y="3929063"/>
            <a:ext cx="2897188" cy="2513012"/>
            <a:chOff x="5174589" y="3929066"/>
            <a:chExt cx="2897873" cy="2513268"/>
          </a:xfrm>
        </p:grpSpPr>
        <p:grpSp>
          <p:nvGrpSpPr>
            <p:cNvPr id="27675" name="组合 25"/>
            <p:cNvGrpSpPr/>
            <p:nvPr/>
          </p:nvGrpSpPr>
          <p:grpSpPr bwMode="auto">
            <a:xfrm>
              <a:off x="5174589" y="3929066"/>
              <a:ext cx="2897873" cy="1951980"/>
              <a:chOff x="1428728" y="3143248"/>
              <a:chExt cx="2897873" cy="1951980"/>
            </a:xfrm>
          </p:grpSpPr>
          <p:grpSp>
            <p:nvGrpSpPr>
              <p:cNvPr id="27676" name="组合 14"/>
              <p:cNvGrpSpPr/>
              <p:nvPr/>
            </p:nvGrpSpPr>
            <p:grpSpPr bwMode="auto">
              <a:xfrm>
                <a:off x="1428728" y="3143248"/>
                <a:ext cx="2897873" cy="1716718"/>
                <a:chOff x="1643042" y="3212480"/>
                <a:chExt cx="2897873" cy="1716718"/>
              </a:xfrm>
            </p:grpSpPr>
            <p:sp>
              <p:nvSpPr>
                <p:cNvPr id="37" name="等腰三角形 36"/>
                <p:cNvSpPr/>
                <p:nvPr/>
              </p:nvSpPr>
              <p:spPr>
                <a:xfrm>
                  <a:off x="1643042" y="3428402"/>
                  <a:ext cx="2858176" cy="1286006"/>
                </a:xfrm>
                <a:prstGeom prst="triangle">
                  <a:avLst/>
                </a:prstGeom>
                <a:noFill/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>
                  <a:off x="1785951" y="4427041"/>
                  <a:ext cx="428726" cy="501701"/>
                </a:xfrm>
                <a:prstGeom prst="arc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7543890">
                  <a:off x="2800637" y="3140991"/>
                  <a:ext cx="500113" cy="643090"/>
                </a:xfrm>
                <a:prstGeom prst="arc">
                  <a:avLst>
                    <a:gd name="adj1" fmla="val 16371634"/>
                    <a:gd name="adj2" fmla="val 702814"/>
                  </a:avLst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3291649">
                  <a:off x="4040734" y="4147612"/>
                  <a:ext cx="500181" cy="714448"/>
                </a:xfrm>
                <a:prstGeom prst="arc">
                  <a:avLst>
                    <a:gd name="adj1" fmla="val 16983508"/>
                    <a:gd name="adj2" fmla="val 21148694"/>
                  </a:avLst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7681" name="TextBox 30"/>
              <p:cNvSpPr txBox="1">
                <a:spLocks noChangeArrowheads="1"/>
              </p:cNvSpPr>
              <p:nvPr/>
            </p:nvSpPr>
            <p:spPr bwMode="auto">
              <a:xfrm>
                <a:off x="2469213" y="4572008"/>
                <a:ext cx="111192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底边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2" name="TextBox 31"/>
              <p:cNvSpPr txBox="1">
                <a:spLocks noChangeArrowheads="1"/>
              </p:cNvSpPr>
              <p:nvPr/>
            </p:nvSpPr>
            <p:spPr bwMode="auto">
              <a:xfrm>
                <a:off x="3612221" y="3571876"/>
                <a:ext cx="71438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腰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3" name="TextBox 32"/>
              <p:cNvSpPr txBox="1">
                <a:spLocks noChangeArrowheads="1"/>
              </p:cNvSpPr>
              <p:nvPr/>
            </p:nvSpPr>
            <p:spPr bwMode="auto">
              <a:xfrm>
                <a:off x="1611957" y="3571876"/>
                <a:ext cx="71438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腰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4" name="TextBox 33"/>
              <p:cNvSpPr txBox="1">
                <a:spLocks noChangeArrowheads="1"/>
              </p:cNvSpPr>
              <p:nvPr/>
            </p:nvSpPr>
            <p:spPr bwMode="auto">
              <a:xfrm>
                <a:off x="1938318" y="4191664"/>
                <a:ext cx="106204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底角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5" name="TextBox 34"/>
              <p:cNvSpPr txBox="1">
                <a:spLocks noChangeArrowheads="1"/>
              </p:cNvSpPr>
              <p:nvPr/>
            </p:nvSpPr>
            <p:spPr bwMode="auto">
              <a:xfrm>
                <a:off x="2428860" y="3643314"/>
                <a:ext cx="10001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顶角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86" name="TextBox 35"/>
              <p:cNvSpPr txBox="1">
                <a:spLocks noChangeArrowheads="1"/>
              </p:cNvSpPr>
              <p:nvPr/>
            </p:nvSpPr>
            <p:spPr bwMode="auto">
              <a:xfrm>
                <a:off x="2857488" y="4191664"/>
                <a:ext cx="10001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底角</a:t>
                </a:r>
                <a:endPara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687" name="TextBox 40"/>
            <p:cNvSpPr txBox="1">
              <a:spLocks noChangeArrowheads="1"/>
            </p:cNvSpPr>
            <p:nvPr/>
          </p:nvSpPr>
          <p:spPr bwMode="auto">
            <a:xfrm>
              <a:off x="5572132" y="5857559"/>
              <a:ext cx="242892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等腰三角形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285750" y="1074738"/>
            <a:ext cx="83581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从三角形的一个顶点到它的对边作一条垂线，顶点到垂足之间的线段叫做三角形的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，这条边叫做三角形的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675" name="组合 32"/>
          <p:cNvGrpSpPr/>
          <p:nvPr/>
        </p:nvGrpSpPr>
        <p:grpSpPr bwMode="auto">
          <a:xfrm>
            <a:off x="428625" y="3433763"/>
            <a:ext cx="2071688" cy="1216025"/>
            <a:chOff x="428596" y="2500306"/>
            <a:chExt cx="2071702" cy="1215240"/>
          </a:xfrm>
        </p:grpSpPr>
        <p:cxnSp>
          <p:nvCxnSpPr>
            <p:cNvPr id="5" name="直接连接符 4"/>
            <p:cNvCxnSpPr>
              <a:stCxn id="3" idx="0"/>
              <a:endCxn id="3" idx="3"/>
            </p:cNvCxnSpPr>
            <p:nvPr/>
          </p:nvCxnSpPr>
          <p:spPr>
            <a:xfrm rot="16200000" flipH="1">
              <a:off x="503606" y="3107925"/>
              <a:ext cx="1213654" cy="1587"/>
            </a:xfrm>
            <a:prstGeom prst="line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28677" name="组合 18"/>
            <p:cNvGrpSpPr/>
            <p:nvPr/>
          </p:nvGrpSpPr>
          <p:grpSpPr bwMode="auto">
            <a:xfrm>
              <a:off x="428596" y="2500306"/>
              <a:ext cx="2071702" cy="1214446"/>
              <a:chOff x="1071538" y="2500306"/>
              <a:chExt cx="2071702" cy="1214446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1071538" y="2500306"/>
                <a:ext cx="2071702" cy="1213654"/>
              </a:xfrm>
              <a:prstGeom prst="triangle">
                <a:avLst>
                  <a:gd name="adj" fmla="val 32915"/>
                </a:avLst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8" name="肘形连接符 7"/>
              <p:cNvCxnSpPr>
                <a:stCxn id="3" idx="0"/>
                <a:endCxn id="3" idx="3"/>
              </p:cNvCxnSpPr>
              <p:nvPr/>
            </p:nvCxnSpPr>
            <p:spPr>
              <a:xfrm rot="16200000" flipH="1">
                <a:off x="1785989" y="3499715"/>
                <a:ext cx="214174" cy="214314"/>
              </a:xfrm>
              <a:prstGeom prst="bentConnector3">
                <a:avLst>
                  <a:gd name="adj1" fmla="val -5053"/>
                </a:avLst>
              </a:prstGeom>
              <a:ln>
                <a:solidFill>
                  <a:srgbClr val="FF330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680" name="组合 17"/>
          <p:cNvGrpSpPr/>
          <p:nvPr/>
        </p:nvGrpSpPr>
        <p:grpSpPr bwMode="auto">
          <a:xfrm>
            <a:off x="3429000" y="3433763"/>
            <a:ext cx="2286000" cy="1214437"/>
            <a:chOff x="3786181" y="2500306"/>
            <a:chExt cx="2286017" cy="1214446"/>
          </a:xfrm>
        </p:grpSpPr>
        <p:sp>
          <p:nvSpPr>
            <p:cNvPr id="15" name="直角三角形 14"/>
            <p:cNvSpPr/>
            <p:nvPr/>
          </p:nvSpPr>
          <p:spPr>
            <a:xfrm>
              <a:off x="3786181" y="2500306"/>
              <a:ext cx="2286017" cy="1214446"/>
            </a:xfrm>
            <a:prstGeom prst="rtTriangle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6" name="肘形连接符 15"/>
            <p:cNvCxnSpPr>
              <a:stCxn id="3" idx="0"/>
              <a:endCxn id="3" idx="3"/>
            </p:cNvCxnSpPr>
            <p:nvPr/>
          </p:nvCxnSpPr>
          <p:spPr>
            <a:xfrm rot="16200000" flipH="1">
              <a:off x="3786182" y="3500437"/>
              <a:ext cx="214314" cy="214315"/>
            </a:xfrm>
            <a:prstGeom prst="bentConnector3">
              <a:avLst>
                <a:gd name="adj1" fmla="val -5053"/>
              </a:avLst>
            </a:prstGeom>
            <a:ln>
              <a:solidFill>
                <a:srgbClr val="FF33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8683" name="组合 31"/>
          <p:cNvGrpSpPr/>
          <p:nvPr/>
        </p:nvGrpSpPr>
        <p:grpSpPr bwMode="auto">
          <a:xfrm>
            <a:off x="5299075" y="3933825"/>
            <a:ext cx="3443288" cy="674688"/>
            <a:chOff x="5001696" y="2978812"/>
            <a:chExt cx="3443272" cy="676065"/>
          </a:xfrm>
        </p:grpSpPr>
        <p:sp>
          <p:nvSpPr>
            <p:cNvPr id="17" name="等腰三角形 16"/>
            <p:cNvSpPr/>
            <p:nvPr/>
          </p:nvSpPr>
          <p:spPr>
            <a:xfrm rot="12045273">
              <a:off x="5001696" y="3018581"/>
              <a:ext cx="3443272" cy="636296"/>
            </a:xfrm>
            <a:prstGeom prst="triangle">
              <a:avLst>
                <a:gd name="adj" fmla="val 49484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1" name="直接连接符 20"/>
            <p:cNvCxnSpPr>
              <a:stCxn id="17" idx="0"/>
              <a:endCxn id="17" idx="3"/>
            </p:cNvCxnSpPr>
            <p:nvPr/>
          </p:nvCxnSpPr>
          <p:spPr>
            <a:xfrm rot="5400000" flipH="1" flipV="1">
              <a:off x="6442532" y="3230379"/>
              <a:ext cx="594937" cy="225424"/>
            </a:xfrm>
            <a:prstGeom prst="line">
              <a:avLst/>
            </a:prstGeom>
            <a:ln w="22225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7" idx="0"/>
              <a:endCxn id="17" idx="3"/>
            </p:cNvCxnSpPr>
            <p:nvPr/>
          </p:nvCxnSpPr>
          <p:spPr>
            <a:xfrm rot="10800000">
              <a:off x="6571727" y="3142659"/>
              <a:ext cx="214311" cy="7158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17" idx="0"/>
              <a:endCxn id="17" idx="3"/>
            </p:cNvCxnSpPr>
            <p:nvPr/>
          </p:nvCxnSpPr>
          <p:spPr>
            <a:xfrm flipV="1">
              <a:off x="6581252" y="2978812"/>
              <a:ext cx="47625" cy="14316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88" name="TextBox 33"/>
          <p:cNvSpPr txBox="1">
            <a:spLocks noChangeArrowheads="1"/>
          </p:cNvSpPr>
          <p:nvPr/>
        </p:nvSpPr>
        <p:spPr bwMode="auto">
          <a:xfrm>
            <a:off x="857250" y="464820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9" name="TextBox 34"/>
          <p:cNvSpPr txBox="1">
            <a:spLocks noChangeArrowheads="1"/>
          </p:cNvSpPr>
          <p:nvPr/>
        </p:nvSpPr>
        <p:spPr bwMode="auto">
          <a:xfrm>
            <a:off x="1071563" y="37909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90" name="TextBox 35"/>
          <p:cNvSpPr txBox="1">
            <a:spLocks noChangeArrowheads="1"/>
          </p:cNvSpPr>
          <p:nvPr/>
        </p:nvSpPr>
        <p:spPr bwMode="auto">
          <a:xfrm>
            <a:off x="2928938" y="37909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91" name="TextBox 36"/>
          <p:cNvSpPr txBox="1">
            <a:spLocks noChangeArrowheads="1"/>
          </p:cNvSpPr>
          <p:nvPr/>
        </p:nvSpPr>
        <p:spPr bwMode="auto">
          <a:xfrm>
            <a:off x="4143375" y="464820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92" name="TextBox 37"/>
          <p:cNvSpPr txBox="1">
            <a:spLocks noChangeArrowheads="1"/>
          </p:cNvSpPr>
          <p:nvPr/>
        </p:nvSpPr>
        <p:spPr bwMode="auto">
          <a:xfrm>
            <a:off x="7143750" y="34813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93" name="TextBox 38"/>
          <p:cNvSpPr txBox="1">
            <a:spLocks noChangeArrowheads="1"/>
          </p:cNvSpPr>
          <p:nvPr/>
        </p:nvSpPr>
        <p:spPr bwMode="auto">
          <a:xfrm>
            <a:off x="7000875" y="40528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/>
      <p:bldP spid="28689" grpId="0"/>
      <p:bldP spid="28690" grpId="0"/>
      <p:bldP spid="28691" grpId="0"/>
      <p:bldP spid="28692" grpId="0"/>
      <p:bldP spid="286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287338" y="501650"/>
            <a:ext cx="84899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）观察下面两个特殊的三角形，猜测一下：它们的角有什么特点？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等腰三角形 2"/>
          <p:cNvSpPr>
            <a:spLocks noChangeArrowheads="1"/>
          </p:cNvSpPr>
          <p:nvPr/>
        </p:nvSpPr>
        <p:spPr bwMode="auto">
          <a:xfrm>
            <a:off x="1073150" y="1720850"/>
            <a:ext cx="2955925" cy="995363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等腰三角形 3"/>
          <p:cNvSpPr>
            <a:spLocks noChangeArrowheads="1"/>
          </p:cNvSpPr>
          <p:nvPr/>
        </p:nvSpPr>
        <p:spPr bwMode="auto">
          <a:xfrm>
            <a:off x="5645150" y="1312863"/>
            <a:ext cx="2025650" cy="1689100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214313" y="2857500"/>
            <a:ext cx="4929187" cy="2500313"/>
            <a:chOff x="214282" y="2714620"/>
            <a:chExt cx="4929222" cy="2500330"/>
          </a:xfrm>
        </p:grpSpPr>
        <p:pic>
          <p:nvPicPr>
            <p:cNvPr id="29702" name="图片 4" descr="小女孩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3571876"/>
              <a:ext cx="1355536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428728" y="2714620"/>
              <a:ext cx="3714776" cy="1714512"/>
            </a:xfrm>
            <a:prstGeom prst="cloudCallout">
              <a:avLst>
                <a:gd name="adj1" fmla="val -45046"/>
                <a:gd name="adj2" fmla="val 46082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我看等腰三角形的两个底角相等。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9"/>
          <p:cNvGrpSpPr/>
          <p:nvPr/>
        </p:nvGrpSpPr>
        <p:grpSpPr bwMode="auto">
          <a:xfrm>
            <a:off x="5286375" y="3144838"/>
            <a:ext cx="3857625" cy="2843212"/>
            <a:chOff x="5286380" y="2786058"/>
            <a:chExt cx="3857620" cy="2843467"/>
          </a:xfrm>
        </p:grpSpPr>
        <p:pic>
          <p:nvPicPr>
            <p:cNvPr id="29705" name="图片 7" descr="小男孩3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705524" y="3857628"/>
              <a:ext cx="1438476" cy="1771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云形标注 8"/>
            <p:cNvSpPr/>
            <p:nvPr/>
          </p:nvSpPr>
          <p:spPr bwMode="auto">
            <a:xfrm>
              <a:off x="5286380" y="2786058"/>
              <a:ext cx="3428996" cy="1428878"/>
            </a:xfrm>
            <a:prstGeom prst="cloudCallout">
              <a:avLst>
                <a:gd name="adj1" fmla="val 20760"/>
                <a:gd name="adj2" fmla="val 5950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我看等边三角形的三个角相等。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707" name="TextBox 10"/>
          <p:cNvSpPr txBox="1">
            <a:spLocks noChangeArrowheads="1"/>
          </p:cNvSpPr>
          <p:nvPr/>
        </p:nvSpPr>
        <p:spPr bwMode="auto">
          <a:xfrm>
            <a:off x="439738" y="5348288"/>
            <a:ext cx="74295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）用量角器分别测量等腰三角形和等边三角形的三个角，看一看你的猜测是否正确。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/>
          <p:nvPr/>
        </p:nvGrpSpPr>
        <p:grpSpPr bwMode="auto">
          <a:xfrm>
            <a:off x="-1588" y="1003300"/>
            <a:ext cx="8572501" cy="2928938"/>
            <a:chOff x="214282" y="428604"/>
            <a:chExt cx="8572560" cy="2928958"/>
          </a:xfrm>
        </p:grpSpPr>
        <p:pic>
          <p:nvPicPr>
            <p:cNvPr id="30723" name="图片 1" descr="小女孩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1357298"/>
              <a:ext cx="1488568" cy="20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1214415" y="428604"/>
              <a:ext cx="7572427" cy="1357322"/>
            </a:xfrm>
            <a:prstGeom prst="cloudCallout">
              <a:avLst>
                <a:gd name="adj1" fmla="val -41629"/>
                <a:gd name="adj2" fmla="val 5251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等腰三角形的两个底角都是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，三个角的和是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180°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6"/>
          <p:cNvGrpSpPr/>
          <p:nvPr/>
        </p:nvGrpSpPr>
        <p:grpSpPr bwMode="auto">
          <a:xfrm>
            <a:off x="642938" y="3860800"/>
            <a:ext cx="8110537" cy="1966913"/>
            <a:chOff x="1500166" y="857232"/>
            <a:chExt cx="8110770" cy="1967159"/>
          </a:xfrm>
        </p:grpSpPr>
        <p:pic>
          <p:nvPicPr>
            <p:cNvPr id="30726" name="图片 4" descr="小男孩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286776" y="1071546"/>
              <a:ext cx="1324160" cy="175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500166" y="857232"/>
              <a:ext cx="6786757" cy="1286036"/>
            </a:xfrm>
            <a:prstGeom prst="cloudCallout">
              <a:avLst>
                <a:gd name="adj1" fmla="val 49235"/>
                <a:gd name="adj2" fmla="val 33064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等边三角形每个角都是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，三个角的和是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180°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266700" y="430213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）任意画一个三角形，测量三个内角的度数并求和。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747" name="组合 10"/>
          <p:cNvGrpSpPr/>
          <p:nvPr/>
        </p:nvGrpSpPr>
        <p:grpSpPr bwMode="auto">
          <a:xfrm>
            <a:off x="571500" y="1344613"/>
            <a:ext cx="2568575" cy="1935162"/>
            <a:chOff x="857224" y="1436387"/>
            <a:chExt cx="2704690" cy="2135489"/>
          </a:xfrm>
        </p:grpSpPr>
        <p:sp>
          <p:nvSpPr>
            <p:cNvPr id="3" name="等腰三角形 2"/>
            <p:cNvSpPr/>
            <p:nvPr/>
          </p:nvSpPr>
          <p:spPr>
            <a:xfrm>
              <a:off x="929104" y="1571278"/>
              <a:ext cx="2356992" cy="1571399"/>
            </a:xfrm>
            <a:prstGeom prst="triangle">
              <a:avLst>
                <a:gd name="adj" fmla="val 61261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弧形 4"/>
            <p:cNvSpPr/>
            <p:nvPr/>
          </p:nvSpPr>
          <p:spPr>
            <a:xfrm>
              <a:off x="857224" y="2928952"/>
              <a:ext cx="499817" cy="642924"/>
            </a:xfrm>
            <a:prstGeom prst="arc">
              <a:avLst>
                <a:gd name="adj1" fmla="val 16200000"/>
                <a:gd name="adj2" fmla="val 19790862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 rot="7072209">
              <a:off x="1910647" y="1329104"/>
              <a:ext cx="571099" cy="785664"/>
            </a:xfrm>
            <a:prstGeom prst="arc">
              <a:avLst>
                <a:gd name="adj1" fmla="val 16200000"/>
                <a:gd name="adj2" fmla="val 881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 rot="13388952">
              <a:off x="2918339" y="2632891"/>
              <a:ext cx="643575" cy="642925"/>
            </a:xfrm>
            <a:prstGeom prst="arc">
              <a:avLst>
                <a:gd name="adj1" fmla="val 16994355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752" name="TextBox 7"/>
            <p:cNvSpPr txBox="1">
              <a:spLocks noChangeArrowheads="1"/>
            </p:cNvSpPr>
            <p:nvPr/>
          </p:nvSpPr>
          <p:spPr bwMode="auto">
            <a:xfrm>
              <a:off x="2143108" y="2000240"/>
              <a:ext cx="428596" cy="57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53" name="TextBox 8"/>
            <p:cNvSpPr txBox="1">
              <a:spLocks noChangeArrowheads="1"/>
            </p:cNvSpPr>
            <p:nvPr/>
          </p:nvSpPr>
          <p:spPr bwMode="auto">
            <a:xfrm>
              <a:off x="1285852" y="2691466"/>
              <a:ext cx="428596" cy="57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54" name="TextBox 9"/>
            <p:cNvSpPr txBox="1">
              <a:spLocks noChangeArrowheads="1"/>
            </p:cNvSpPr>
            <p:nvPr/>
          </p:nvSpPr>
          <p:spPr bwMode="auto">
            <a:xfrm>
              <a:off x="2500330" y="2691466"/>
              <a:ext cx="428596" cy="57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755" name="组合 13"/>
          <p:cNvGrpSpPr/>
          <p:nvPr/>
        </p:nvGrpSpPr>
        <p:grpSpPr bwMode="auto">
          <a:xfrm>
            <a:off x="3000375" y="1358900"/>
            <a:ext cx="5791200" cy="1714500"/>
            <a:chOff x="2928926" y="1142984"/>
            <a:chExt cx="5790447" cy="1714512"/>
          </a:xfrm>
        </p:grpSpPr>
        <p:pic>
          <p:nvPicPr>
            <p:cNvPr id="31756" name="图片 11" descr="QQ截图2015020215381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715272" y="1214422"/>
              <a:ext cx="1004101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云形标注 12"/>
            <p:cNvSpPr/>
            <p:nvPr/>
          </p:nvSpPr>
          <p:spPr bwMode="auto">
            <a:xfrm>
              <a:off x="2928926" y="1142984"/>
              <a:ext cx="4571406" cy="1500199"/>
            </a:xfrm>
            <a:prstGeom prst="cloudCallout">
              <a:avLst>
                <a:gd name="adj1" fmla="val 55251"/>
                <a:gd name="adj2" fmla="val 16958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、∠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、∠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都叫做三角形的内角。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758" name="TextBox 14"/>
          <p:cNvSpPr txBox="1">
            <a:spLocks noChangeArrowheads="1"/>
          </p:cNvSpPr>
          <p:nvPr/>
        </p:nvSpPr>
        <p:spPr bwMode="auto">
          <a:xfrm>
            <a:off x="430213" y="3000375"/>
            <a:ext cx="84486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）把小组内几名同学测量和计算的结果填在下表中。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52463" y="4025900"/>
          <a:ext cx="8091487" cy="240348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357365"/>
                <a:gridCol w="1428806"/>
                <a:gridCol w="1643127"/>
                <a:gridCol w="1285926"/>
                <a:gridCol w="2376263"/>
              </a:tblGrid>
              <a:tr h="5181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∠</a:t>
                      </a:r>
                      <a:r>
                        <a:rPr lang="en-US" altLang="zh-CN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∠</a:t>
                      </a:r>
                      <a:r>
                        <a:rPr lang="en-US" altLang="zh-CN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∠</a:t>
                      </a:r>
                      <a:r>
                        <a:rPr lang="en-US" altLang="zh-CN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三个内角的和</a:t>
                      </a:r>
                      <a:endParaRPr lang="zh-CN" altLang="en-US" sz="2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43" marR="91443" marT="45706" marB="45706">
                    <a:noFill/>
                  </a:tcPr>
                </a:tc>
              </a:tr>
              <a:tr h="471337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3" marR="91443" marT="45706" marB="45706">
                    <a:noFill/>
                  </a:tcPr>
                </a:tc>
              </a:tr>
              <a:tr h="471337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</a:tr>
              <a:tr h="471337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</a:tr>
              <a:tr h="471337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43" marR="91443" marT="45706" marB="45706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3" marR="91443" marT="45706" marB="45706">
                    <a:noFill/>
                  </a:tcPr>
                </a:tc>
              </a:tr>
            </a:tbl>
          </a:graphicData>
        </a:graphic>
      </p:graphicFrame>
      <p:sp>
        <p:nvSpPr>
          <p:cNvPr id="31797" name="TextBox 16"/>
          <p:cNvSpPr txBox="1">
            <a:spLocks noChangeArrowheads="1"/>
          </p:cNvSpPr>
          <p:nvPr/>
        </p:nvSpPr>
        <p:spPr bwMode="auto">
          <a:xfrm>
            <a:off x="928688" y="450056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丫丫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98" name="TextBox 17"/>
          <p:cNvSpPr txBox="1">
            <a:spLocks noChangeArrowheads="1"/>
          </p:cNvSpPr>
          <p:nvPr/>
        </p:nvSpPr>
        <p:spPr bwMode="auto">
          <a:xfrm>
            <a:off x="2428875" y="450056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99" name="TextBox 18"/>
          <p:cNvSpPr txBox="1">
            <a:spLocks noChangeArrowheads="1"/>
          </p:cNvSpPr>
          <p:nvPr/>
        </p:nvSpPr>
        <p:spPr bwMode="auto">
          <a:xfrm>
            <a:off x="4000500" y="450056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0" name="TextBox 19"/>
          <p:cNvSpPr txBox="1">
            <a:spLocks noChangeArrowheads="1"/>
          </p:cNvSpPr>
          <p:nvPr/>
        </p:nvSpPr>
        <p:spPr bwMode="auto">
          <a:xfrm>
            <a:off x="5500688" y="450056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1" name="TextBox 20"/>
          <p:cNvSpPr txBox="1">
            <a:spLocks noChangeArrowheads="1"/>
          </p:cNvSpPr>
          <p:nvPr/>
        </p:nvSpPr>
        <p:spPr bwMode="auto">
          <a:xfrm>
            <a:off x="7000875" y="4500563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2" name="TextBox 21"/>
          <p:cNvSpPr txBox="1">
            <a:spLocks noChangeArrowheads="1"/>
          </p:cNvSpPr>
          <p:nvPr/>
        </p:nvSpPr>
        <p:spPr bwMode="auto">
          <a:xfrm>
            <a:off x="928688" y="49768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红红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3" name="TextBox 22"/>
          <p:cNvSpPr txBox="1">
            <a:spLocks noChangeArrowheads="1"/>
          </p:cNvSpPr>
          <p:nvPr/>
        </p:nvSpPr>
        <p:spPr bwMode="auto">
          <a:xfrm>
            <a:off x="2428875" y="49768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4" name="TextBox 23"/>
          <p:cNvSpPr txBox="1">
            <a:spLocks noChangeArrowheads="1"/>
          </p:cNvSpPr>
          <p:nvPr/>
        </p:nvSpPr>
        <p:spPr bwMode="auto">
          <a:xfrm>
            <a:off x="4000500" y="49768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5" name="TextBox 24"/>
          <p:cNvSpPr txBox="1">
            <a:spLocks noChangeArrowheads="1"/>
          </p:cNvSpPr>
          <p:nvPr/>
        </p:nvSpPr>
        <p:spPr bwMode="auto">
          <a:xfrm>
            <a:off x="5500688" y="4976813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6" name="TextBox 25"/>
          <p:cNvSpPr txBox="1">
            <a:spLocks noChangeArrowheads="1"/>
          </p:cNvSpPr>
          <p:nvPr/>
        </p:nvSpPr>
        <p:spPr bwMode="auto">
          <a:xfrm>
            <a:off x="7000875" y="4976813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7" name="TextBox 26"/>
          <p:cNvSpPr txBox="1">
            <a:spLocks noChangeArrowheads="1"/>
          </p:cNvSpPr>
          <p:nvPr/>
        </p:nvSpPr>
        <p:spPr bwMode="auto">
          <a:xfrm>
            <a:off x="928688" y="54768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亮亮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8" name="TextBox 27"/>
          <p:cNvSpPr txBox="1">
            <a:spLocks noChangeArrowheads="1"/>
          </p:cNvSpPr>
          <p:nvPr/>
        </p:nvSpPr>
        <p:spPr bwMode="auto">
          <a:xfrm>
            <a:off x="2428875" y="54768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09" name="TextBox 28"/>
          <p:cNvSpPr txBox="1">
            <a:spLocks noChangeArrowheads="1"/>
          </p:cNvSpPr>
          <p:nvPr/>
        </p:nvSpPr>
        <p:spPr bwMode="auto">
          <a:xfrm>
            <a:off x="4000500" y="54768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0" name="TextBox 29"/>
          <p:cNvSpPr txBox="1">
            <a:spLocks noChangeArrowheads="1"/>
          </p:cNvSpPr>
          <p:nvPr/>
        </p:nvSpPr>
        <p:spPr bwMode="auto">
          <a:xfrm>
            <a:off x="5500688" y="5476875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1" name="TextBox 30"/>
          <p:cNvSpPr txBox="1">
            <a:spLocks noChangeArrowheads="1"/>
          </p:cNvSpPr>
          <p:nvPr/>
        </p:nvSpPr>
        <p:spPr bwMode="auto">
          <a:xfrm>
            <a:off x="7000875" y="5476875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2" name="TextBox 34"/>
          <p:cNvSpPr txBox="1">
            <a:spLocks noChangeArrowheads="1"/>
          </p:cNvSpPr>
          <p:nvPr/>
        </p:nvSpPr>
        <p:spPr bwMode="auto">
          <a:xfrm>
            <a:off x="928688" y="590550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丽丽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3" name="TextBox 35"/>
          <p:cNvSpPr txBox="1">
            <a:spLocks noChangeArrowheads="1"/>
          </p:cNvSpPr>
          <p:nvPr/>
        </p:nvSpPr>
        <p:spPr bwMode="auto">
          <a:xfrm>
            <a:off x="2428875" y="590550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4" name="TextBox 36"/>
          <p:cNvSpPr txBox="1">
            <a:spLocks noChangeArrowheads="1"/>
          </p:cNvSpPr>
          <p:nvPr/>
        </p:nvSpPr>
        <p:spPr bwMode="auto">
          <a:xfrm>
            <a:off x="4000500" y="590550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5" name="TextBox 37"/>
          <p:cNvSpPr txBox="1">
            <a:spLocks noChangeArrowheads="1"/>
          </p:cNvSpPr>
          <p:nvPr/>
        </p:nvSpPr>
        <p:spPr bwMode="auto">
          <a:xfrm>
            <a:off x="5500688" y="590550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816" name="TextBox 38"/>
          <p:cNvSpPr txBox="1">
            <a:spLocks noChangeArrowheads="1"/>
          </p:cNvSpPr>
          <p:nvPr/>
        </p:nvSpPr>
        <p:spPr bwMode="auto">
          <a:xfrm>
            <a:off x="7000875" y="5905500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7" grpId="0"/>
      <p:bldP spid="31798" grpId="0"/>
      <p:bldP spid="31799" grpId="0"/>
      <p:bldP spid="31800" grpId="0"/>
      <p:bldP spid="31801" grpId="0"/>
      <p:bldP spid="31802" grpId="0"/>
      <p:bldP spid="31803" grpId="0"/>
      <p:bldP spid="31804" grpId="0"/>
      <p:bldP spid="31805" grpId="0"/>
      <p:bldP spid="31806" grpId="0"/>
      <p:bldP spid="31807" grpId="0"/>
      <p:bldP spid="31808" grpId="0"/>
      <p:bldP spid="31809" grpId="0"/>
      <p:bldP spid="31810" grpId="0"/>
      <p:bldP spid="31811" grpId="0"/>
      <p:bldP spid="31812" grpId="0"/>
      <p:bldP spid="31813" grpId="0"/>
      <p:bldP spid="31814" grpId="0"/>
      <p:bldP spid="31815" grpId="0"/>
      <p:bldP spid="318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"/>
          <p:cNvGrpSpPr/>
          <p:nvPr/>
        </p:nvGrpSpPr>
        <p:grpSpPr bwMode="auto">
          <a:xfrm>
            <a:off x="0" y="715963"/>
            <a:ext cx="8715375" cy="2857500"/>
            <a:chOff x="0" y="285728"/>
            <a:chExt cx="8715404" cy="2857520"/>
          </a:xfrm>
        </p:grpSpPr>
        <p:pic>
          <p:nvPicPr>
            <p:cNvPr id="32771" name="图片 1" descr="小兔子8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1214422"/>
              <a:ext cx="1669979" cy="1928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785816" y="285728"/>
              <a:ext cx="7929588" cy="1000132"/>
            </a:xfrm>
            <a:prstGeom prst="cloudCallout">
              <a:avLst>
                <a:gd name="adj1" fmla="val -38861"/>
                <a:gd name="adj2" fmla="val 68571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从大家测量和计算的结果中，你发现了什么？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1428750" y="3001963"/>
            <a:ext cx="73580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将附页中的三角形剪下来，用其他方法验证三角形的内角和是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4"/>
          <p:cNvGrpSpPr/>
          <p:nvPr/>
        </p:nvGrpSpPr>
        <p:grpSpPr bwMode="auto">
          <a:xfrm>
            <a:off x="858838" y="4144963"/>
            <a:ext cx="3422650" cy="2495550"/>
            <a:chOff x="524135" y="3643314"/>
            <a:chExt cx="3421911" cy="2495763"/>
          </a:xfrm>
        </p:grpSpPr>
        <p:sp>
          <p:nvSpPr>
            <p:cNvPr id="8" name="等腰三角形 7"/>
            <p:cNvSpPr/>
            <p:nvPr/>
          </p:nvSpPr>
          <p:spPr>
            <a:xfrm rot="8767776">
              <a:off x="524135" y="4572080"/>
              <a:ext cx="3421911" cy="1128809"/>
            </a:xfrm>
            <a:prstGeom prst="triangle">
              <a:avLst>
                <a:gd name="adj" fmla="val 51059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>
              <a:off x="786015" y="5357960"/>
              <a:ext cx="285688" cy="571549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弧形 9"/>
            <p:cNvSpPr/>
            <p:nvPr/>
          </p:nvSpPr>
          <p:spPr>
            <a:xfrm rot="17268887">
              <a:off x="2046089" y="5424727"/>
              <a:ext cx="857323" cy="571377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弧形 10"/>
            <p:cNvSpPr/>
            <p:nvPr/>
          </p:nvSpPr>
          <p:spPr>
            <a:xfrm rot="10800000">
              <a:off x="2928678" y="3643314"/>
              <a:ext cx="499955" cy="785879"/>
            </a:xfrm>
            <a:prstGeom prst="arc">
              <a:avLst>
                <a:gd name="adj1" fmla="val 17613525"/>
                <a:gd name="adj2" fmla="val 84455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779" name="TextBox 11"/>
            <p:cNvSpPr txBox="1">
              <a:spLocks noChangeArrowheads="1"/>
            </p:cNvSpPr>
            <p:nvPr/>
          </p:nvSpPr>
          <p:spPr bwMode="auto">
            <a:xfrm>
              <a:off x="2643174" y="4143380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80" name="TextBox 12"/>
            <p:cNvSpPr txBox="1">
              <a:spLocks noChangeArrowheads="1"/>
            </p:cNvSpPr>
            <p:nvPr/>
          </p:nvSpPr>
          <p:spPr bwMode="auto">
            <a:xfrm>
              <a:off x="1142976" y="5143512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81" name="TextBox 13"/>
            <p:cNvSpPr txBox="1">
              <a:spLocks noChangeArrowheads="1"/>
            </p:cNvSpPr>
            <p:nvPr/>
          </p:nvSpPr>
          <p:spPr bwMode="auto">
            <a:xfrm>
              <a:off x="2000232" y="5000636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782" name="矩形 4"/>
          <p:cNvSpPr>
            <a:spLocks noChangeArrowheads="1"/>
          </p:cNvSpPr>
          <p:nvPr/>
        </p:nvSpPr>
        <p:spPr bwMode="auto">
          <a:xfrm>
            <a:off x="2214563" y="2074863"/>
            <a:ext cx="59293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EB4E3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任意三角形的内角和都是</a:t>
            </a:r>
            <a:r>
              <a:rPr lang="en-US" altLang="zh-CN" sz="3200" b="1">
                <a:latin typeface="Times New Roman" panose="02020603050405020304" pitchFamily="18" charset="0"/>
              </a:rPr>
              <a:t>180°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7" name="组合 33"/>
          <p:cNvGrpSpPr/>
          <p:nvPr/>
        </p:nvGrpSpPr>
        <p:grpSpPr bwMode="auto">
          <a:xfrm>
            <a:off x="3644900" y="4465638"/>
            <a:ext cx="2255838" cy="1965325"/>
            <a:chOff x="3143240" y="4177930"/>
            <a:chExt cx="2256058" cy="1965714"/>
          </a:xfrm>
        </p:grpSpPr>
        <p:sp>
          <p:nvSpPr>
            <p:cNvPr id="16" name="等腰三角形 15"/>
            <p:cNvSpPr/>
            <p:nvPr/>
          </p:nvSpPr>
          <p:spPr>
            <a:xfrm>
              <a:off x="3143240" y="4357353"/>
              <a:ext cx="1929001" cy="1500485"/>
            </a:xfrm>
            <a:prstGeom prst="triangle">
              <a:avLst>
                <a:gd name="adj" fmla="val 69880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弧形 16"/>
            <p:cNvSpPr/>
            <p:nvPr/>
          </p:nvSpPr>
          <p:spPr>
            <a:xfrm>
              <a:off x="3286129" y="5572031"/>
              <a:ext cx="285778" cy="571613"/>
            </a:xfrm>
            <a:prstGeom prst="arc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弧形 17"/>
            <p:cNvSpPr/>
            <p:nvPr/>
          </p:nvSpPr>
          <p:spPr>
            <a:xfrm rot="8978861">
              <a:off x="4157752" y="4177930"/>
              <a:ext cx="857334" cy="571613"/>
            </a:xfrm>
            <a:prstGeom prst="arc">
              <a:avLst>
                <a:gd name="adj1" fmla="val 17709845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12983558">
              <a:off x="4899186" y="5286224"/>
              <a:ext cx="500112" cy="785968"/>
            </a:xfrm>
            <a:prstGeom prst="arc">
              <a:avLst>
                <a:gd name="adj1" fmla="val 17613525"/>
                <a:gd name="adj2" fmla="val 21192778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788" name="TextBox 19"/>
            <p:cNvSpPr txBox="1">
              <a:spLocks noChangeArrowheads="1"/>
            </p:cNvSpPr>
            <p:nvPr/>
          </p:nvSpPr>
          <p:spPr bwMode="auto">
            <a:xfrm>
              <a:off x="3500430" y="5357826"/>
              <a:ext cx="371767" cy="53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89" name="TextBox 20"/>
            <p:cNvSpPr txBox="1">
              <a:spLocks noChangeArrowheads="1"/>
            </p:cNvSpPr>
            <p:nvPr/>
          </p:nvSpPr>
          <p:spPr bwMode="auto">
            <a:xfrm>
              <a:off x="4214810" y="4714884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90" name="TextBox 21"/>
            <p:cNvSpPr txBox="1">
              <a:spLocks noChangeArrowheads="1"/>
            </p:cNvSpPr>
            <p:nvPr/>
          </p:nvSpPr>
          <p:spPr bwMode="auto">
            <a:xfrm>
              <a:off x="4500562" y="5357826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34"/>
          <p:cNvGrpSpPr/>
          <p:nvPr/>
        </p:nvGrpSpPr>
        <p:grpSpPr bwMode="auto">
          <a:xfrm>
            <a:off x="6551613" y="4306888"/>
            <a:ext cx="2135187" cy="2124075"/>
            <a:chOff x="6050742" y="4019242"/>
            <a:chExt cx="2134638" cy="2124684"/>
          </a:xfrm>
        </p:grpSpPr>
        <p:sp>
          <p:nvSpPr>
            <p:cNvPr id="23" name="直角三角形 22"/>
            <p:cNvSpPr/>
            <p:nvPr/>
          </p:nvSpPr>
          <p:spPr>
            <a:xfrm>
              <a:off x="6430056" y="4143103"/>
              <a:ext cx="1571221" cy="1786449"/>
            </a:xfrm>
            <a:prstGeom prst="rtTriangle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430056" y="5643720"/>
              <a:ext cx="214258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6500605" y="5785842"/>
              <a:ext cx="285832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 rot="12983558">
              <a:off x="7685447" y="5357888"/>
              <a:ext cx="499933" cy="786038"/>
            </a:xfrm>
            <a:prstGeom prst="arc">
              <a:avLst>
                <a:gd name="adj1" fmla="val 17613525"/>
                <a:gd name="adj2" fmla="val 21192778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弧形 28"/>
            <p:cNvSpPr/>
            <p:nvPr/>
          </p:nvSpPr>
          <p:spPr>
            <a:xfrm rot="6267440">
              <a:off x="6193444" y="3876540"/>
              <a:ext cx="500205" cy="785610"/>
            </a:xfrm>
            <a:prstGeom prst="arc">
              <a:avLst>
                <a:gd name="adj1" fmla="val 17613525"/>
                <a:gd name="adj2" fmla="val 21192778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797" name="TextBox 29"/>
            <p:cNvSpPr txBox="1">
              <a:spLocks noChangeArrowheads="1"/>
            </p:cNvSpPr>
            <p:nvPr/>
          </p:nvSpPr>
          <p:spPr bwMode="auto">
            <a:xfrm>
              <a:off x="6643702" y="5429264"/>
              <a:ext cx="371767" cy="53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98" name="TextBox 30"/>
            <p:cNvSpPr txBox="1">
              <a:spLocks noChangeArrowheads="1"/>
            </p:cNvSpPr>
            <p:nvPr/>
          </p:nvSpPr>
          <p:spPr bwMode="auto">
            <a:xfrm>
              <a:off x="6500826" y="4500570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99" name="TextBox 31"/>
            <p:cNvSpPr txBox="1">
              <a:spLocks noChangeArrowheads="1"/>
            </p:cNvSpPr>
            <p:nvPr/>
          </p:nvSpPr>
          <p:spPr bwMode="auto">
            <a:xfrm>
              <a:off x="7286644" y="5429264"/>
              <a:ext cx="3571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82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3"/>
          <p:cNvGrpSpPr/>
          <p:nvPr/>
        </p:nvGrpSpPr>
        <p:grpSpPr bwMode="auto">
          <a:xfrm>
            <a:off x="785813" y="1289050"/>
            <a:ext cx="6715125" cy="2160588"/>
            <a:chOff x="714348" y="500042"/>
            <a:chExt cx="6715204" cy="2160459"/>
          </a:xfrm>
        </p:grpSpPr>
        <p:pic>
          <p:nvPicPr>
            <p:cNvPr id="33795" name="图片 1" descr="小女孩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14348" y="928670"/>
              <a:ext cx="1428760" cy="173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2143115" y="500042"/>
              <a:ext cx="5286437" cy="1000065"/>
            </a:xfrm>
            <a:prstGeom prst="cloudCallout">
              <a:avLst>
                <a:gd name="adj1" fmla="val -44162"/>
                <a:gd name="adj2" fmla="val 58248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把其中的两个角撕下来</a:t>
              </a:r>
              <a:r>
                <a:rPr lang="en-US" altLang="zh-CN" sz="28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5"/>
          <p:cNvGrpSpPr/>
          <p:nvPr/>
        </p:nvGrpSpPr>
        <p:grpSpPr bwMode="auto">
          <a:xfrm>
            <a:off x="357188" y="2709863"/>
            <a:ext cx="3946525" cy="2651125"/>
            <a:chOff x="285720" y="1920139"/>
            <a:chExt cx="3947308" cy="2651869"/>
          </a:xfrm>
        </p:grpSpPr>
        <p:grpSp>
          <p:nvGrpSpPr>
            <p:cNvPr id="33798" name="组合 8"/>
            <p:cNvGrpSpPr/>
            <p:nvPr/>
          </p:nvGrpSpPr>
          <p:grpSpPr bwMode="auto">
            <a:xfrm>
              <a:off x="285720" y="1920139"/>
              <a:ext cx="3947308" cy="2651869"/>
              <a:chOff x="285720" y="1920139"/>
              <a:chExt cx="3947308" cy="265186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tx2">
                    <a:lumMod val="60000"/>
                    <a:lumOff val="40000"/>
                    <a:tint val="45000"/>
                    <a:satMod val="400000"/>
                  </a:schemeClr>
                </a:duotone>
                <a:lum contrast="40000"/>
              </a:blip>
              <a:stretch>
                <a:fillRect/>
              </a:stretch>
            </p:blipFill>
            <p:spPr>
              <a:xfrm>
                <a:off x="285720" y="2285992"/>
                <a:ext cx="3829076" cy="2214578"/>
              </a:xfrm>
              <a:prstGeom prst="rect">
                <a:avLst/>
              </a:prstGeom>
            </p:spPr>
          </p:pic>
          <p:sp>
            <p:nvSpPr>
              <p:cNvPr id="6" name="弧形 5"/>
              <p:cNvSpPr/>
              <p:nvPr/>
            </p:nvSpPr>
            <p:spPr>
              <a:xfrm>
                <a:off x="1000237" y="4000348"/>
                <a:ext cx="214355" cy="571660"/>
              </a:xfrm>
              <a:prstGeom prst="arc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" name="弧形 6"/>
              <p:cNvSpPr/>
              <p:nvPr/>
            </p:nvSpPr>
            <p:spPr>
              <a:xfrm rot="15500688">
                <a:off x="2950841" y="3815381"/>
                <a:ext cx="643117" cy="714517"/>
              </a:xfrm>
              <a:prstGeom prst="arc">
                <a:avLst>
                  <a:gd name="adj1" fmla="val 15907913"/>
                  <a:gd name="adj2" fmla="val 795355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rot="9863771">
                <a:off x="3589962" y="1920139"/>
                <a:ext cx="643066" cy="1286236"/>
              </a:xfrm>
              <a:prstGeom prst="arc">
                <a:avLst>
                  <a:gd name="adj1" fmla="val 18478619"/>
                  <a:gd name="adj2" fmla="val 0"/>
                </a:avLst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33803" name="TextBox 9"/>
            <p:cNvSpPr txBox="1">
              <a:spLocks noChangeArrowheads="1"/>
            </p:cNvSpPr>
            <p:nvPr/>
          </p:nvSpPr>
          <p:spPr bwMode="auto">
            <a:xfrm>
              <a:off x="3286116" y="2691466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4" name="TextBox 10"/>
            <p:cNvSpPr txBox="1">
              <a:spLocks noChangeArrowheads="1"/>
            </p:cNvSpPr>
            <p:nvPr/>
          </p:nvSpPr>
          <p:spPr bwMode="auto">
            <a:xfrm>
              <a:off x="1285852" y="3857628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05" name="TextBox 11"/>
            <p:cNvSpPr txBox="1">
              <a:spLocks noChangeArrowheads="1"/>
            </p:cNvSpPr>
            <p:nvPr/>
          </p:nvSpPr>
          <p:spPr bwMode="auto">
            <a:xfrm>
              <a:off x="2714612" y="3643314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806" name="右箭头 12"/>
          <p:cNvSpPr>
            <a:spLocks noChangeArrowheads="1"/>
          </p:cNvSpPr>
          <p:nvPr/>
        </p:nvSpPr>
        <p:spPr bwMode="auto">
          <a:xfrm>
            <a:off x="3857625" y="4432300"/>
            <a:ext cx="357188" cy="142875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0" name="组合 24"/>
          <p:cNvGrpSpPr/>
          <p:nvPr/>
        </p:nvGrpSpPr>
        <p:grpSpPr bwMode="auto">
          <a:xfrm>
            <a:off x="4929188" y="3503613"/>
            <a:ext cx="3359150" cy="1714500"/>
            <a:chOff x="4857752" y="2714620"/>
            <a:chExt cx="3358757" cy="171451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tx2">
                  <a:lumMod val="60000"/>
                  <a:lumOff val="4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57752" y="2714620"/>
              <a:ext cx="3358757" cy="1714512"/>
            </a:xfrm>
            <a:prstGeom prst="rect">
              <a:avLst/>
            </a:prstGeom>
          </p:spPr>
        </p:pic>
        <p:sp>
          <p:nvSpPr>
            <p:cNvPr id="21" name="任意多边形 20"/>
            <p:cNvSpPr/>
            <p:nvPr/>
          </p:nvSpPr>
          <p:spPr>
            <a:xfrm rot="19069267">
              <a:off x="6029190" y="3813178"/>
              <a:ext cx="442860" cy="468315"/>
            </a:xfrm>
            <a:custGeom>
              <a:avLst/>
              <a:gdLst>
                <a:gd name="connsiteX0" fmla="*/ 0 w 725129"/>
                <a:gd name="connsiteY0" fmla="*/ 322006 h 966019"/>
                <a:gd name="connsiteX1" fmla="*/ 619432 w 725129"/>
                <a:gd name="connsiteY1" fmla="*/ 86032 h 966019"/>
                <a:gd name="connsiteX2" fmla="*/ 634180 w 725129"/>
                <a:gd name="connsiteY2" fmla="*/ 838200 h 966019"/>
                <a:gd name="connsiteX3" fmla="*/ 589935 w 725129"/>
                <a:gd name="connsiteY3" fmla="*/ 852948 h 966019"/>
                <a:gd name="connsiteX4" fmla="*/ 619432 w 725129"/>
                <a:gd name="connsiteY4" fmla="*/ 926690 h 966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129" h="966019">
                  <a:moveTo>
                    <a:pt x="0" y="322006"/>
                  </a:moveTo>
                  <a:cubicBezTo>
                    <a:pt x="256867" y="161003"/>
                    <a:pt x="513735" y="0"/>
                    <a:pt x="619432" y="86032"/>
                  </a:cubicBezTo>
                  <a:cubicBezTo>
                    <a:pt x="725129" y="172064"/>
                    <a:pt x="639096" y="710381"/>
                    <a:pt x="634180" y="838200"/>
                  </a:cubicBezTo>
                  <a:cubicBezTo>
                    <a:pt x="629264" y="966019"/>
                    <a:pt x="592393" y="838200"/>
                    <a:pt x="589935" y="852948"/>
                  </a:cubicBezTo>
                  <a:cubicBezTo>
                    <a:pt x="587477" y="867696"/>
                    <a:pt x="603454" y="897193"/>
                    <a:pt x="619432" y="92669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810" name="TextBox 21"/>
            <p:cNvSpPr txBox="1">
              <a:spLocks noChangeArrowheads="1"/>
            </p:cNvSpPr>
            <p:nvPr/>
          </p:nvSpPr>
          <p:spPr bwMode="auto">
            <a:xfrm>
              <a:off x="5500694" y="3714752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11" name="TextBox 22"/>
            <p:cNvSpPr txBox="1">
              <a:spLocks noChangeArrowheads="1"/>
            </p:cNvSpPr>
            <p:nvPr/>
          </p:nvSpPr>
          <p:spPr bwMode="auto">
            <a:xfrm>
              <a:off x="6786578" y="3714752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12" name="TextBox 23"/>
            <p:cNvSpPr txBox="1">
              <a:spLocks noChangeArrowheads="1"/>
            </p:cNvSpPr>
            <p:nvPr/>
          </p:nvSpPr>
          <p:spPr bwMode="auto">
            <a:xfrm>
              <a:off x="6072198" y="3357562"/>
              <a:ext cx="50006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1908175" y="836613"/>
            <a:ext cx="48958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生活中的三角形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6387" name="Picture 8" descr="20055985453822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2060575"/>
            <a:ext cx="513397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未命名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538" y="2025650"/>
            <a:ext cx="203993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未命名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5238" y="1892300"/>
            <a:ext cx="1441450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未命名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8838" y="2198688"/>
            <a:ext cx="258127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未命名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9638" y="5159375"/>
            <a:ext cx="216058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未命名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4863" y="3567113"/>
            <a:ext cx="1860550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Line 7"/>
          <p:cNvSpPr>
            <a:spLocks noChangeShapeType="1"/>
          </p:cNvSpPr>
          <p:nvPr/>
        </p:nvSpPr>
        <p:spPr bwMode="auto">
          <a:xfrm>
            <a:off x="3182938" y="3943350"/>
            <a:ext cx="2039937" cy="841375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>
            <a:off x="3214688" y="3922713"/>
            <a:ext cx="2220912" cy="1587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Freeform 9"/>
          <p:cNvSpPr>
            <a:spLocks noChangeArrowheads="1"/>
          </p:cNvSpPr>
          <p:nvPr/>
        </p:nvSpPr>
        <p:spPr bwMode="auto">
          <a:xfrm>
            <a:off x="5191125" y="3933825"/>
            <a:ext cx="450850" cy="858838"/>
          </a:xfrm>
          <a:custGeom>
            <a:avLst/>
            <a:gdLst>
              <a:gd name="T0" fmla="*/ 144 w 312"/>
              <a:gd name="T1" fmla="*/ 0 h 912"/>
              <a:gd name="T2" fmla="*/ 288 w 312"/>
              <a:gd name="T3" fmla="*/ 432 h 912"/>
              <a:gd name="T4" fmla="*/ 0 w 312"/>
              <a:gd name="T5" fmla="*/ 912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2" h="912">
                <a:moveTo>
                  <a:pt x="144" y="0"/>
                </a:moveTo>
                <a:cubicBezTo>
                  <a:pt x="228" y="140"/>
                  <a:pt x="312" y="280"/>
                  <a:pt x="288" y="432"/>
                </a:cubicBezTo>
                <a:cubicBezTo>
                  <a:pt x="264" y="584"/>
                  <a:pt x="48" y="832"/>
                  <a:pt x="0" y="912"/>
                </a:cubicBezTo>
              </a:path>
            </a:pathLst>
          </a:cu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34826" name="Picture 10" descr="未命名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0313" y="3538538"/>
            <a:ext cx="2220912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 descr="未命名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86238" y="4943475"/>
            <a:ext cx="18605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41338" y="549275"/>
            <a:ext cx="84248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看看哪组和你摆的一样，它们是三角形吗？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604963" y="2471738"/>
            <a:ext cx="3254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4338638" y="2260600"/>
            <a:ext cx="3254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7086600" y="2197100"/>
            <a:ext cx="325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3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1443038" y="4148138"/>
            <a:ext cx="3254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4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714875" y="3924300"/>
            <a:ext cx="325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5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7019925" y="4335463"/>
            <a:ext cx="3238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6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1824038" y="5535613"/>
            <a:ext cx="3254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7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5083175" y="5635625"/>
            <a:ext cx="3254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8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grpSp>
        <p:nvGrpSpPr>
          <p:cNvPr id="2" name="Group 21"/>
          <p:cNvGrpSpPr/>
          <p:nvPr/>
        </p:nvGrpSpPr>
        <p:grpSpPr bwMode="auto">
          <a:xfrm>
            <a:off x="1476375" y="2566988"/>
            <a:ext cx="736600" cy="284162"/>
            <a:chOff x="204" y="2886"/>
            <a:chExt cx="589" cy="317"/>
          </a:xfrm>
        </p:grpSpPr>
        <p:sp>
          <p:nvSpPr>
            <p:cNvPr id="34838" name="Line 22"/>
            <p:cNvSpPr>
              <a:spLocks noChangeShapeType="1"/>
            </p:cNvSpPr>
            <p:nvPr/>
          </p:nvSpPr>
          <p:spPr bwMode="auto">
            <a:xfrm>
              <a:off x="204" y="2976"/>
              <a:ext cx="136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340" y="2886"/>
              <a:ext cx="453" cy="31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4"/>
          <p:cNvGrpSpPr/>
          <p:nvPr/>
        </p:nvGrpSpPr>
        <p:grpSpPr bwMode="auto">
          <a:xfrm>
            <a:off x="1330325" y="4295775"/>
            <a:ext cx="736600" cy="284163"/>
            <a:chOff x="204" y="2886"/>
            <a:chExt cx="589" cy="317"/>
          </a:xfrm>
        </p:grpSpPr>
        <p:sp>
          <p:nvSpPr>
            <p:cNvPr id="34841" name="Line 25"/>
            <p:cNvSpPr>
              <a:spLocks noChangeShapeType="1"/>
            </p:cNvSpPr>
            <p:nvPr/>
          </p:nvSpPr>
          <p:spPr bwMode="auto">
            <a:xfrm>
              <a:off x="204" y="2976"/>
              <a:ext cx="136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Line 26"/>
            <p:cNvSpPr>
              <a:spLocks noChangeShapeType="1"/>
            </p:cNvSpPr>
            <p:nvPr/>
          </p:nvSpPr>
          <p:spPr bwMode="auto">
            <a:xfrm flipV="1">
              <a:off x="340" y="2886"/>
              <a:ext cx="453" cy="31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7"/>
          <p:cNvGrpSpPr/>
          <p:nvPr/>
        </p:nvGrpSpPr>
        <p:grpSpPr bwMode="auto">
          <a:xfrm>
            <a:off x="1763713" y="5521325"/>
            <a:ext cx="738187" cy="284163"/>
            <a:chOff x="204" y="2886"/>
            <a:chExt cx="589" cy="317"/>
          </a:xfrm>
        </p:grpSpPr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>
              <a:off x="204" y="2976"/>
              <a:ext cx="136" cy="22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auto">
            <a:xfrm flipV="1">
              <a:off x="340" y="2886"/>
              <a:ext cx="453" cy="31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25438" y="1052513"/>
            <a:ext cx="8441735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/>
              <a:t>判断</a:t>
            </a:r>
            <a:r>
              <a:rPr lang="zh-CN" altLang="en-US" b="1" dirty="0" smtClean="0"/>
              <a:t>； </a:t>
            </a:r>
            <a:endParaRPr lang="zh-CN" altLang="en-US" sz="3600" b="1" dirty="0"/>
          </a:p>
          <a:p>
            <a:pPr>
              <a:buFont typeface="Arial" panose="020B0604020202020204" pitchFamily="34" charset="0"/>
              <a:buNone/>
            </a:pPr>
            <a:endParaRPr lang="zh-CN" altLang="en-US" sz="3600" b="1" dirty="0"/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由三条线段组成的图形叫做三角形。   （          ）</a:t>
            </a: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三角形有三条边、三个角、三个顶点。（          ）</a:t>
            </a: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三角形可以作出三条高。                      （　　　）</a:t>
            </a: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endParaRPr lang="zh-CN" altLang="en-US" sz="2800" b="1" dirty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/>
              <a:t>４</a:t>
            </a:r>
            <a:r>
              <a:rPr lang="en-US" altLang="zh-CN" sz="2800" b="1" dirty="0"/>
              <a:t>.</a:t>
            </a:r>
            <a:r>
              <a:rPr lang="zh-CN" altLang="en-US" sz="2800" b="1" dirty="0"/>
              <a:t>三角形和平行四边形都具有稳定性。  （　　　）</a:t>
            </a:r>
            <a:endParaRPr lang="zh-CN" altLang="en-US" sz="2800" b="1" dirty="0"/>
          </a:p>
        </p:txBody>
      </p:sp>
      <p:grpSp>
        <p:nvGrpSpPr>
          <p:cNvPr id="2" name="Group 3"/>
          <p:cNvGrpSpPr/>
          <p:nvPr/>
        </p:nvGrpSpPr>
        <p:grpSpPr bwMode="auto">
          <a:xfrm rot="-840000">
            <a:off x="7324725" y="2997200"/>
            <a:ext cx="935038" cy="503238"/>
            <a:chOff x="204" y="2886"/>
            <a:chExt cx="589" cy="317"/>
          </a:xfrm>
        </p:grpSpPr>
        <p:sp>
          <p:nvSpPr>
            <p:cNvPr id="37892" name="Line 4"/>
            <p:cNvSpPr>
              <a:spLocks noChangeShapeType="1"/>
            </p:cNvSpPr>
            <p:nvPr/>
          </p:nvSpPr>
          <p:spPr bwMode="auto">
            <a:xfrm>
              <a:off x="204" y="2976"/>
              <a:ext cx="136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3" name="Line 5"/>
            <p:cNvSpPr>
              <a:spLocks noChangeShapeType="1"/>
            </p:cNvSpPr>
            <p:nvPr/>
          </p:nvSpPr>
          <p:spPr bwMode="auto">
            <a:xfrm flipV="1">
              <a:off x="340" y="2886"/>
              <a:ext cx="453" cy="31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/>
          <p:nvPr/>
        </p:nvGrpSpPr>
        <p:grpSpPr bwMode="auto">
          <a:xfrm rot="660000">
            <a:off x="7369175" y="2205038"/>
            <a:ext cx="431800" cy="431800"/>
            <a:chOff x="204" y="3566"/>
            <a:chExt cx="272" cy="272"/>
          </a:xfrm>
        </p:grpSpPr>
        <p:sp>
          <p:nvSpPr>
            <p:cNvPr id="37895" name="Line 7"/>
            <p:cNvSpPr>
              <a:spLocks noChangeShapeType="1"/>
            </p:cNvSpPr>
            <p:nvPr/>
          </p:nvSpPr>
          <p:spPr bwMode="auto">
            <a:xfrm>
              <a:off x="204" y="3612"/>
              <a:ext cx="272" cy="18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6" name="Line 8"/>
            <p:cNvSpPr>
              <a:spLocks noChangeShapeType="1"/>
            </p:cNvSpPr>
            <p:nvPr/>
          </p:nvSpPr>
          <p:spPr bwMode="auto">
            <a:xfrm rot="-5400000">
              <a:off x="200" y="3607"/>
              <a:ext cx="272" cy="18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/>
          <p:nvPr/>
        </p:nvGrpSpPr>
        <p:grpSpPr bwMode="auto">
          <a:xfrm rot="660000">
            <a:off x="7542213" y="4724400"/>
            <a:ext cx="431800" cy="431800"/>
            <a:chOff x="204" y="3566"/>
            <a:chExt cx="272" cy="272"/>
          </a:xfrm>
        </p:grpSpPr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>
              <a:off x="204" y="3612"/>
              <a:ext cx="272" cy="18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99" name="Line 11"/>
            <p:cNvSpPr>
              <a:spLocks noChangeShapeType="1"/>
            </p:cNvSpPr>
            <p:nvPr/>
          </p:nvSpPr>
          <p:spPr bwMode="auto">
            <a:xfrm rot="-5400000">
              <a:off x="200" y="3607"/>
              <a:ext cx="272" cy="18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/>
          <p:nvPr/>
        </p:nvGrpSpPr>
        <p:grpSpPr bwMode="auto">
          <a:xfrm rot="-780000">
            <a:off x="7302500" y="3760788"/>
            <a:ext cx="935038" cy="503237"/>
            <a:chOff x="204" y="2886"/>
            <a:chExt cx="589" cy="317"/>
          </a:xfrm>
        </p:grpSpPr>
        <p:sp>
          <p:nvSpPr>
            <p:cNvPr id="37901" name="Line 13"/>
            <p:cNvSpPr>
              <a:spLocks noChangeShapeType="1"/>
            </p:cNvSpPr>
            <p:nvPr/>
          </p:nvSpPr>
          <p:spPr bwMode="auto">
            <a:xfrm>
              <a:off x="204" y="2976"/>
              <a:ext cx="136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Line 14"/>
            <p:cNvSpPr>
              <a:spLocks noChangeShapeType="1"/>
            </p:cNvSpPr>
            <p:nvPr/>
          </p:nvSpPr>
          <p:spPr bwMode="auto">
            <a:xfrm flipV="1">
              <a:off x="340" y="2886"/>
              <a:ext cx="453" cy="31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5400" y="-396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123950"/>
            <a:ext cx="4297363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200612191148311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925" y="1770063"/>
            <a:ext cx="395922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214313" y="573088"/>
            <a:ext cx="79295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找出下面物体中的三角形。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3" name="图片 2" descr="QQ截图2015020311511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43063" y="1358900"/>
            <a:ext cx="24860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3" descr="QQ截图201502031151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358900"/>
            <a:ext cx="24765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4" descr="QQ截图2015020311512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3001963"/>
            <a:ext cx="25336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5" descr="QQ截图2015020311513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01963"/>
            <a:ext cx="24574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0"/>
          <p:cNvGrpSpPr/>
          <p:nvPr/>
        </p:nvGrpSpPr>
        <p:grpSpPr bwMode="auto">
          <a:xfrm>
            <a:off x="1000125" y="4500563"/>
            <a:ext cx="7724775" cy="1885950"/>
            <a:chOff x="1000100" y="4501186"/>
            <a:chExt cx="7724677" cy="1885714"/>
          </a:xfrm>
        </p:grpSpPr>
        <p:sp>
          <p:nvSpPr>
            <p:cNvPr id="8" name="云形标注 7"/>
            <p:cNvSpPr/>
            <p:nvPr/>
          </p:nvSpPr>
          <p:spPr bwMode="auto">
            <a:xfrm>
              <a:off x="1000100" y="4929757"/>
              <a:ext cx="5929238" cy="1142857"/>
            </a:xfrm>
            <a:prstGeom prst="cloudCallout">
              <a:avLst>
                <a:gd name="adj1" fmla="val 59083"/>
                <a:gd name="adj2" fmla="val -42318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上面物体中的三角形有什么作用？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489" name="图片 9" descr="QQ截图20150202153814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572396" y="4501186"/>
              <a:ext cx="1152381" cy="1885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789" y="644503"/>
            <a:ext cx="184377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做一做</a:t>
            </a:r>
            <a:endParaRPr lang="zh-CN" altLang="en-U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717550" y="1503363"/>
            <a:ext cx="82057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用木条、钉子分别做一个三角形架和一个四边形架。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图片 3" descr="QQ截图2015020311515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50" y="2646363"/>
            <a:ext cx="23526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4" descr="QQ截图201502031152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2432050"/>
            <a:ext cx="21526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/>
          <p:nvPr/>
        </p:nvGrpSpPr>
        <p:grpSpPr bwMode="auto">
          <a:xfrm>
            <a:off x="357188" y="4216400"/>
            <a:ext cx="7500937" cy="2000250"/>
            <a:chOff x="214282" y="3428364"/>
            <a:chExt cx="7500990" cy="2000264"/>
          </a:xfrm>
        </p:grpSpPr>
        <p:pic>
          <p:nvPicPr>
            <p:cNvPr id="21511" name="图片 5" descr="小兔子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4282" y="3428364"/>
              <a:ext cx="1731830" cy="200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云形标注 6"/>
            <p:cNvSpPr/>
            <p:nvPr/>
          </p:nvSpPr>
          <p:spPr bwMode="auto">
            <a:xfrm>
              <a:off x="2214546" y="3642679"/>
              <a:ext cx="5500726" cy="1214445"/>
            </a:xfrm>
            <a:prstGeom prst="cloudCallout">
              <a:avLst>
                <a:gd name="adj1" fmla="val -54699"/>
                <a:gd name="adj2" fmla="val 25689"/>
              </a:avLst>
            </a:prstGeom>
            <a:solidFill>
              <a:srgbClr val="FF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用手拉一拉，你发现了什么？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79" y="429238"/>
            <a:ext cx="184377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说一说</a:t>
            </a:r>
            <a:endParaRPr lang="zh-CN" altLang="en-U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85750" y="1130300"/>
            <a:ext cx="858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生活中有哪些地方应用到了三角形的稳定性？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QQ截图2015020311521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1688" y="2928938"/>
            <a:ext cx="15525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9"/>
          <p:cNvGrpSpPr/>
          <p:nvPr/>
        </p:nvGrpSpPr>
        <p:grpSpPr bwMode="auto">
          <a:xfrm>
            <a:off x="357188" y="1787525"/>
            <a:ext cx="7500937" cy="2190750"/>
            <a:chOff x="357158" y="1571612"/>
            <a:chExt cx="7500990" cy="2191018"/>
          </a:xfrm>
        </p:grpSpPr>
        <p:pic>
          <p:nvPicPr>
            <p:cNvPr id="22534" name="图片 3" descr="小男孩2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1857364"/>
              <a:ext cx="1457529" cy="190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2143108" y="1571612"/>
              <a:ext cx="5715040" cy="1214587"/>
            </a:xfrm>
            <a:prstGeom prst="cloudCallout">
              <a:avLst>
                <a:gd name="adj1" fmla="val -54699"/>
                <a:gd name="adj2" fmla="val 25689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椅子腿活动了，斜着加根木条</a:t>
              </a:r>
              <a:r>
                <a:rPr lang="en-US" altLang="zh-CN" sz="32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……</a:t>
              </a:r>
              <a:endParaRPr lang="zh-CN" altLang="en-US" sz="32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0"/>
          <p:cNvGrpSpPr/>
          <p:nvPr/>
        </p:nvGrpSpPr>
        <p:grpSpPr bwMode="auto">
          <a:xfrm>
            <a:off x="2143125" y="3786188"/>
            <a:ext cx="6624638" cy="1905000"/>
            <a:chOff x="2143108" y="3786190"/>
            <a:chExt cx="6624890" cy="1905266"/>
          </a:xfrm>
        </p:grpSpPr>
        <p:pic>
          <p:nvPicPr>
            <p:cNvPr id="22537" name="图片 6" descr="小女孩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15206" y="3786190"/>
              <a:ext cx="1552792" cy="1905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 bwMode="auto">
            <a:xfrm>
              <a:off x="2143108" y="4357770"/>
              <a:ext cx="5000815" cy="1214607"/>
            </a:xfrm>
            <a:prstGeom prst="cloudCallout">
              <a:avLst>
                <a:gd name="adj1" fmla="val 52950"/>
                <a:gd name="adj2" fmla="val -25316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+mn-ea"/>
                  <a:cs typeface="Times New Roman" panose="02020603050405020304" pitchFamily="18" charset="0"/>
                </a:rPr>
                <a:t>用硬纸板做一个位置牌。</a:t>
              </a:r>
              <a:endParaRPr lang="zh-CN" altLang="en-US" sz="32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66CC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928923" y="5571823"/>
            <a:ext cx="2787652" cy="1214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214313" y="501650"/>
            <a:ext cx="88344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根小棒中任意选出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根，摆成一个三角形。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图片 3" descr="QQ截图2015020312482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3025" y="1428750"/>
            <a:ext cx="12287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4" descr="QQ截图201502031248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286000"/>
            <a:ext cx="14287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1500188" y="1000125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4cm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8" name="TextBox 6"/>
          <p:cNvSpPr txBox="1">
            <a:spLocks noChangeArrowheads="1"/>
          </p:cNvSpPr>
          <p:nvPr/>
        </p:nvSpPr>
        <p:spPr bwMode="auto">
          <a:xfrm>
            <a:off x="1500188" y="1857375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5cm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26"/>
          <p:cNvGrpSpPr/>
          <p:nvPr/>
        </p:nvGrpSpPr>
        <p:grpSpPr bwMode="auto">
          <a:xfrm>
            <a:off x="142875" y="2714625"/>
            <a:ext cx="4786313" cy="1643063"/>
            <a:chOff x="142844" y="2571744"/>
            <a:chExt cx="4786346" cy="1643074"/>
          </a:xfrm>
        </p:grpSpPr>
        <p:pic>
          <p:nvPicPr>
            <p:cNvPr id="23560" name="图片 7" descr="小女孩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2844" y="2643182"/>
              <a:ext cx="1296599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云形标注 8"/>
            <p:cNvSpPr/>
            <p:nvPr/>
          </p:nvSpPr>
          <p:spPr bwMode="auto">
            <a:xfrm>
              <a:off x="1857356" y="2571744"/>
              <a:ext cx="3071834" cy="785818"/>
            </a:xfrm>
            <a:prstGeom prst="cloudCallout">
              <a:avLst>
                <a:gd name="adj1" fmla="val -63983"/>
                <a:gd name="adj2" fmla="val 44127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这是我摆的。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3562" name="图片 9" descr="QQ截图2015020312483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1500188"/>
            <a:ext cx="20193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图片 10" descr="QQ截图2015020312484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2357438"/>
            <a:ext cx="25241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TextBox 11"/>
          <p:cNvSpPr txBox="1">
            <a:spLocks noChangeArrowheads="1"/>
          </p:cNvSpPr>
          <p:nvPr/>
        </p:nvSpPr>
        <p:spPr bwMode="auto">
          <a:xfrm>
            <a:off x="5572125" y="1071563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8cm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5" name="TextBox 12"/>
          <p:cNvSpPr txBox="1">
            <a:spLocks noChangeArrowheads="1"/>
          </p:cNvSpPr>
          <p:nvPr/>
        </p:nvSpPr>
        <p:spPr bwMode="auto">
          <a:xfrm>
            <a:off x="5715000" y="1928813"/>
            <a:ext cx="1214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10cm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1714500" y="3714750"/>
            <a:ext cx="2500313" cy="1381125"/>
            <a:chOff x="1714480" y="4143380"/>
            <a:chExt cx="2500362" cy="1380476"/>
          </a:xfrm>
        </p:grpSpPr>
        <p:pic>
          <p:nvPicPr>
            <p:cNvPr id="23567" name="图片 13" descr="QQ截图20150203124856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57356" y="4143380"/>
              <a:ext cx="2200000" cy="990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TextBox 14"/>
            <p:cNvSpPr txBox="1">
              <a:spLocks noChangeArrowheads="1"/>
            </p:cNvSpPr>
            <p:nvPr/>
          </p:nvSpPr>
          <p:spPr bwMode="auto">
            <a:xfrm>
              <a:off x="1714480" y="4143380"/>
              <a:ext cx="928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69" name="TextBox 15"/>
            <p:cNvSpPr txBox="1">
              <a:spLocks noChangeArrowheads="1"/>
            </p:cNvSpPr>
            <p:nvPr/>
          </p:nvSpPr>
          <p:spPr bwMode="auto">
            <a:xfrm>
              <a:off x="3286116" y="4143380"/>
              <a:ext cx="928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0" name="TextBox 16"/>
            <p:cNvSpPr txBox="1">
              <a:spLocks noChangeArrowheads="1"/>
            </p:cNvSpPr>
            <p:nvPr/>
          </p:nvSpPr>
          <p:spPr bwMode="auto">
            <a:xfrm>
              <a:off x="2500298" y="5000636"/>
              <a:ext cx="928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7"/>
          <p:cNvGrpSpPr/>
          <p:nvPr/>
        </p:nvGrpSpPr>
        <p:grpSpPr bwMode="auto">
          <a:xfrm>
            <a:off x="5072063" y="2714625"/>
            <a:ext cx="3749675" cy="2714625"/>
            <a:chOff x="5072066" y="2571744"/>
            <a:chExt cx="3749343" cy="2714644"/>
          </a:xfrm>
        </p:grpSpPr>
        <p:pic>
          <p:nvPicPr>
            <p:cNvPr id="23572" name="图片 18" descr="小男孩3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429520" y="3571876"/>
              <a:ext cx="1391889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云形标注 19"/>
            <p:cNvSpPr/>
            <p:nvPr/>
          </p:nvSpPr>
          <p:spPr bwMode="auto">
            <a:xfrm>
              <a:off x="5072066" y="2571744"/>
              <a:ext cx="3642989" cy="1000132"/>
            </a:xfrm>
            <a:prstGeom prst="cloudCallout">
              <a:avLst>
                <a:gd name="adj1" fmla="val 15359"/>
                <a:gd name="adj2" fmla="val 94265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用着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根摆不成三角形！</a:t>
              </a:r>
              <a:endPara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24"/>
          <p:cNvGrpSpPr/>
          <p:nvPr/>
        </p:nvGrpSpPr>
        <p:grpSpPr bwMode="auto">
          <a:xfrm>
            <a:off x="4071938" y="4214813"/>
            <a:ext cx="2928937" cy="1452562"/>
            <a:chOff x="4071934" y="4071942"/>
            <a:chExt cx="2928990" cy="1451914"/>
          </a:xfrm>
        </p:grpSpPr>
        <p:pic>
          <p:nvPicPr>
            <p:cNvPr id="23575" name="图片 20" descr="QQ截图20150203124906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286248" y="4143380"/>
              <a:ext cx="2609524" cy="9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6" name="TextBox 21"/>
            <p:cNvSpPr txBox="1">
              <a:spLocks noChangeArrowheads="1"/>
            </p:cNvSpPr>
            <p:nvPr/>
          </p:nvSpPr>
          <p:spPr bwMode="auto">
            <a:xfrm>
              <a:off x="4071934" y="4071942"/>
              <a:ext cx="928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7" name="TextBox 22"/>
            <p:cNvSpPr txBox="1">
              <a:spLocks noChangeArrowheads="1"/>
            </p:cNvSpPr>
            <p:nvPr/>
          </p:nvSpPr>
          <p:spPr bwMode="auto">
            <a:xfrm>
              <a:off x="6072198" y="4071942"/>
              <a:ext cx="92872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8" name="TextBox 23"/>
            <p:cNvSpPr txBox="1">
              <a:spLocks noChangeArrowheads="1"/>
            </p:cNvSpPr>
            <p:nvPr/>
          </p:nvSpPr>
          <p:spPr bwMode="auto">
            <a:xfrm>
              <a:off x="5000628" y="5000636"/>
              <a:ext cx="121444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10cm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579" name="矩形 25"/>
          <p:cNvSpPr>
            <a:spLocks noChangeArrowheads="1"/>
          </p:cNvSpPr>
          <p:nvPr/>
        </p:nvSpPr>
        <p:spPr bwMode="auto">
          <a:xfrm>
            <a:off x="1428750" y="5643563"/>
            <a:ext cx="6429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EB4E3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三角形的任意两边之和大于第三边。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9" grpId="0" bldLvl="0"/>
    </p:bldLst>
  </p:timing>
</p:sld>
</file>

<file path=ppt/tags/tag1.xml><?xml version="1.0" encoding="utf-8"?>
<p:tagLst xmlns:p="http://schemas.openxmlformats.org/presentationml/2006/main">
  <p:tag name="KSO_WPP_MARK_KEY" val="48f0a685-125f-4552-bf23-ccc2968ebb9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黄色</Template>
  <TotalTime>0</TotalTime>
  <Words>1880</Words>
  <Application>WPS 演示</Application>
  <PresentationFormat>全屏显示(4:3)</PresentationFormat>
  <Paragraphs>306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2023-02-08T06:57:26Z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33BA523669764E1898E6C86C9AAF1981</vt:lpwstr>
  </property>
  <property fmtid="{D5CDD505-2E9C-101B-9397-08002B2CF9AE}" pid="3" name="KSOProductBuildVer">
    <vt:lpwstr>2052-11.1.0.13703</vt:lpwstr>
  </property>
</Properties>
</file>