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18"/>
  </p:handoutMasterIdLst>
  <p:sldIdLst>
    <p:sldId id="271" r:id="rId3"/>
    <p:sldId id="258" r:id="rId4"/>
    <p:sldId id="259" r:id="rId5"/>
    <p:sldId id="260" r:id="rId6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FA73C5A-5BFA-4C5A-B5DE-D5AAE66F84B4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CAF3E52-00AA-493C-93D3-83340B13590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80E37A-C2AD-4640-AC57-17DAB26A1D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170D34-1963-425B-9375-0B9990B47CD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170D34-1963-425B-9375-0B9990B47C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A55C8-F3C7-4988-ACF1-9D2342F84C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3C3B2-EAA0-4FBB-AEC4-5802BEDA5C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D598C-29C9-4BB3-A1F0-BAAF442D8C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5125C-55AB-41AB-A65A-61ACCE48C3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0C351-66AE-4825-8136-C786C6E536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04F75-1DB2-4FC2-A18F-EF010C9E73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93990-741A-489E-AA71-58CA48247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F389A-7C50-436E-8A24-6E29227CD9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BA34F-8A39-489C-8FE9-7613EB9786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A871E-93B6-4770-ACDD-BE239E3B4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C1FFD-1F25-4142-8301-0830CFBBC0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E5BB7A49-7167-4DC3-B219-C8A5D9FE4A6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2483768" y="2708920"/>
            <a:ext cx="685800" cy="626864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9" name="单圆角矩形 8"/>
          <p:cNvSpPr/>
          <p:nvPr/>
        </p:nvSpPr>
        <p:spPr>
          <a:xfrm>
            <a:off x="0" y="1268760"/>
            <a:ext cx="2484438" cy="720725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V="1">
            <a:off x="2251075" y="1948210"/>
            <a:ext cx="3600450" cy="19050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73025" y="1340768"/>
            <a:ext cx="5402263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sz="1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 </a:t>
            </a:r>
            <a:r>
              <a:rPr lang="zh-CN" altLang="en-US" sz="35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多边形的认识</a:t>
            </a:r>
            <a:endParaRPr lang="zh-CN" altLang="en-US" sz="3500" b="1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34242" y="2708920"/>
            <a:ext cx="87582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 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   平 行 四 边 形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17613" y="635000"/>
            <a:ext cx="6553200" cy="334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552450" y="4094163"/>
            <a:ext cx="5111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这门可以伸缩，为什么呢？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4580" name="AutoShape 4"/>
          <p:cNvSpPr>
            <a:spLocks noChangeArrowheads="1"/>
          </p:cNvSpPr>
          <p:nvPr/>
        </p:nvSpPr>
        <p:spPr bwMode="auto">
          <a:xfrm>
            <a:off x="4351338" y="4221163"/>
            <a:ext cx="4586287" cy="2135187"/>
          </a:xfrm>
          <a:prstGeom prst="cloudCallout">
            <a:avLst>
              <a:gd name="adj1" fmla="val -46574"/>
              <a:gd name="adj2" fmla="val 22329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FF"/>
                </a:solidFill>
                <a:round/>
              </a14:hiddenLine>
            </a:ext>
          </a:extLst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3333FF"/>
                </a:solidFill>
                <a:latin typeface="宋体" panose="02010600030101010101" pitchFamily="2" charset="-122"/>
              </a:rPr>
              <a:t>因为门上的那个</a:t>
            </a:r>
            <a:endParaRPr lang="zh-CN" altLang="en-US" sz="2800" b="1" dirty="0">
              <a:solidFill>
                <a:srgbClr val="3333FF"/>
              </a:solidFill>
              <a:latin typeface="宋体" panose="02010600030101010101" pitchFamily="2" charset="-122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3333FF"/>
                </a:solidFill>
                <a:latin typeface="宋体" panose="02010600030101010101" pitchFamily="2" charset="-122"/>
              </a:rPr>
              <a:t>四边形可以拉动</a:t>
            </a:r>
            <a:endParaRPr lang="zh-CN" altLang="en-US" sz="2800" b="1" dirty="0">
              <a:solidFill>
                <a:srgbClr val="3333FF"/>
              </a:solidFill>
              <a:latin typeface="宋体" panose="02010600030101010101" pitchFamily="2" charset="-122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3333FF"/>
                </a:solidFill>
                <a:latin typeface="宋体" panose="02010600030101010101" pitchFamily="2" charset="-122"/>
              </a:rPr>
              <a:t>变形。</a:t>
            </a:r>
            <a:endParaRPr lang="zh-CN" altLang="en-US" sz="2800" b="1" dirty="0">
              <a:solidFill>
                <a:srgbClr val="3333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3850" y="1771650"/>
            <a:ext cx="8820150" cy="287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3"/>
          <p:cNvGrpSpPr/>
          <p:nvPr/>
        </p:nvGrpSpPr>
        <p:grpSpPr bwMode="auto">
          <a:xfrm>
            <a:off x="1042988" y="4364038"/>
            <a:ext cx="1368425" cy="1387475"/>
            <a:chOff x="884" y="2864"/>
            <a:chExt cx="862" cy="874"/>
          </a:xfrm>
        </p:grpSpPr>
        <p:sp>
          <p:nvSpPr>
            <p:cNvPr id="91140" name="Line 4"/>
            <p:cNvSpPr>
              <a:spLocks noChangeShapeType="1"/>
            </p:cNvSpPr>
            <p:nvPr/>
          </p:nvSpPr>
          <p:spPr bwMode="auto">
            <a:xfrm flipV="1">
              <a:off x="1292" y="2864"/>
              <a:ext cx="0" cy="544"/>
            </a:xfrm>
            <a:prstGeom prst="line">
              <a:avLst/>
            </a:prstGeom>
            <a:noFill/>
            <a:ln w="50800">
              <a:solidFill>
                <a:srgbClr val="0000FF"/>
              </a:solidFill>
              <a:round/>
              <a:tailEnd type="stealth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zh-CN" altLang="en-US" sz="2800" b="1">
                <a:latin typeface="+mn-ea"/>
                <a:ea typeface="+mn-ea"/>
              </a:endParaRPr>
            </a:p>
          </p:txBody>
        </p:sp>
        <p:sp>
          <p:nvSpPr>
            <p:cNvPr id="91141" name="Text Box 5"/>
            <p:cNvSpPr txBox="1">
              <a:spLocks noChangeArrowheads="1"/>
            </p:cNvSpPr>
            <p:nvPr/>
          </p:nvSpPr>
          <p:spPr bwMode="auto">
            <a:xfrm>
              <a:off x="884" y="3408"/>
              <a:ext cx="862" cy="330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rgbClr val="FF33CC"/>
              </a:solidFill>
              <a:miter lim="800000"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zh-CN" altLang="en-US" sz="2800" b="1">
                  <a:latin typeface="+mn-ea"/>
                  <a:ea typeface="+mn-ea"/>
                </a:rPr>
                <a:t>拉不动</a:t>
              </a:r>
              <a:endParaRPr lang="zh-CN" altLang="en-US" sz="2800" b="1">
                <a:latin typeface="+mn-ea"/>
                <a:ea typeface="+mn-ea"/>
              </a:endParaRPr>
            </a:p>
          </p:txBody>
        </p:sp>
      </p:grpSp>
      <p:grpSp>
        <p:nvGrpSpPr>
          <p:cNvPr id="3" name="Group 6"/>
          <p:cNvGrpSpPr/>
          <p:nvPr/>
        </p:nvGrpSpPr>
        <p:grpSpPr bwMode="auto">
          <a:xfrm>
            <a:off x="3563938" y="4291013"/>
            <a:ext cx="1728787" cy="1387475"/>
            <a:chOff x="2018" y="2614"/>
            <a:chExt cx="1089" cy="874"/>
          </a:xfrm>
        </p:grpSpPr>
        <p:sp>
          <p:nvSpPr>
            <p:cNvPr id="91143" name="Line 7"/>
            <p:cNvSpPr>
              <a:spLocks noChangeShapeType="1"/>
            </p:cNvSpPr>
            <p:nvPr/>
          </p:nvSpPr>
          <p:spPr bwMode="auto">
            <a:xfrm flipV="1">
              <a:off x="2562" y="2614"/>
              <a:ext cx="0" cy="544"/>
            </a:xfrm>
            <a:prstGeom prst="line">
              <a:avLst/>
            </a:prstGeom>
            <a:noFill/>
            <a:ln w="50800">
              <a:solidFill>
                <a:srgbClr val="0000FF"/>
              </a:solidFill>
              <a:round/>
              <a:tailEnd type="stealth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zh-CN" altLang="en-US" sz="2800" b="1">
                <a:latin typeface="+mn-ea"/>
                <a:ea typeface="+mn-ea"/>
              </a:endParaRPr>
            </a:p>
          </p:txBody>
        </p:sp>
        <p:sp>
          <p:nvSpPr>
            <p:cNvPr id="91144" name="Text Box 8"/>
            <p:cNvSpPr txBox="1">
              <a:spLocks noChangeArrowheads="1"/>
            </p:cNvSpPr>
            <p:nvPr/>
          </p:nvSpPr>
          <p:spPr bwMode="auto">
            <a:xfrm>
              <a:off x="2018" y="3158"/>
              <a:ext cx="1089" cy="330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rgbClr val="FF33CC"/>
              </a:solidFill>
              <a:miter lim="800000"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zh-CN" altLang="en-US" sz="2800" b="1">
                  <a:latin typeface="+mn-ea"/>
                  <a:ea typeface="+mn-ea"/>
                </a:rPr>
                <a:t>可以拉动</a:t>
              </a:r>
              <a:endParaRPr lang="zh-CN" altLang="en-US" sz="2800" b="1">
                <a:latin typeface="+mn-ea"/>
                <a:ea typeface="+mn-ea"/>
              </a:endParaRPr>
            </a:p>
          </p:txBody>
        </p:sp>
      </p:grpSp>
      <p:grpSp>
        <p:nvGrpSpPr>
          <p:cNvPr id="4" name="Group 9"/>
          <p:cNvGrpSpPr/>
          <p:nvPr/>
        </p:nvGrpSpPr>
        <p:grpSpPr bwMode="auto">
          <a:xfrm>
            <a:off x="7235825" y="4219575"/>
            <a:ext cx="1368425" cy="1387475"/>
            <a:chOff x="3560" y="2728"/>
            <a:chExt cx="862" cy="874"/>
          </a:xfrm>
        </p:grpSpPr>
        <p:sp>
          <p:nvSpPr>
            <p:cNvPr id="91146" name="Line 10"/>
            <p:cNvSpPr>
              <a:spLocks noChangeShapeType="1"/>
            </p:cNvSpPr>
            <p:nvPr/>
          </p:nvSpPr>
          <p:spPr bwMode="auto">
            <a:xfrm flipV="1">
              <a:off x="4013" y="2728"/>
              <a:ext cx="0" cy="544"/>
            </a:xfrm>
            <a:prstGeom prst="line">
              <a:avLst/>
            </a:prstGeom>
            <a:noFill/>
            <a:ln w="50800">
              <a:solidFill>
                <a:srgbClr val="0000FF"/>
              </a:solidFill>
              <a:round/>
              <a:tailEnd type="stealth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zh-CN" altLang="en-US" sz="2800" b="1">
                <a:latin typeface="+mn-ea"/>
                <a:ea typeface="+mn-ea"/>
              </a:endParaRPr>
            </a:p>
          </p:txBody>
        </p:sp>
        <p:sp>
          <p:nvSpPr>
            <p:cNvPr id="91147" name="Text Box 11"/>
            <p:cNvSpPr txBox="1">
              <a:spLocks noChangeArrowheads="1"/>
            </p:cNvSpPr>
            <p:nvPr/>
          </p:nvSpPr>
          <p:spPr bwMode="auto">
            <a:xfrm>
              <a:off x="3560" y="3272"/>
              <a:ext cx="862" cy="330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rgbClr val="FF33CC"/>
              </a:solidFill>
              <a:miter lim="800000"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zh-CN" altLang="en-US" sz="2800" b="1">
                  <a:latin typeface="+mn-ea"/>
                  <a:ea typeface="+mn-ea"/>
                </a:rPr>
                <a:t>拉不动</a:t>
              </a:r>
              <a:endParaRPr lang="zh-CN" altLang="en-US" sz="2800" b="1">
                <a:latin typeface="+mn-ea"/>
                <a:ea typeface="+mn-ea"/>
              </a:endParaRPr>
            </a:p>
          </p:txBody>
        </p:sp>
      </p:grp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2484438" y="1793875"/>
            <a:ext cx="981075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33CC"/>
                </a:solidFill>
                <a:latin typeface="宋体" panose="02010600030101010101" pitchFamily="2" charset="-122"/>
              </a:rPr>
              <a:t>平行四边形很容易拉动，不稳定。</a:t>
            </a:r>
            <a:endParaRPr lang="zh-CN" altLang="en-US" sz="2800" b="1" dirty="0">
              <a:solidFill>
                <a:srgbClr val="FF33CC"/>
              </a:solidFill>
              <a:latin typeface="宋体" panose="02010600030101010101" pitchFamily="2" charset="-122"/>
            </a:endParaRPr>
          </a:p>
        </p:txBody>
      </p:sp>
      <p:sp>
        <p:nvSpPr>
          <p:cNvPr id="25613" name="Text Box 13"/>
          <p:cNvSpPr txBox="1">
            <a:spLocks noChangeArrowheads="1"/>
          </p:cNvSpPr>
          <p:nvPr/>
        </p:nvSpPr>
        <p:spPr bwMode="auto">
          <a:xfrm>
            <a:off x="252413" y="1341438"/>
            <a:ext cx="576262" cy="48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33CC"/>
                </a:solidFill>
                <a:latin typeface="宋体" panose="02010600030101010101" pitchFamily="2" charset="-122"/>
              </a:rPr>
              <a:t>三角形拉不动，很稳定。</a:t>
            </a:r>
            <a:endParaRPr lang="zh-CN" altLang="en-US" sz="2800" b="1" dirty="0">
              <a:solidFill>
                <a:srgbClr val="FF33CC"/>
              </a:solidFill>
              <a:latin typeface="宋体" panose="02010600030101010101" pitchFamily="2" charset="-122"/>
            </a:endParaRPr>
          </a:p>
        </p:txBody>
      </p:sp>
      <p:sp>
        <p:nvSpPr>
          <p:cNvPr id="25614" name="Text Box 14"/>
          <p:cNvSpPr txBox="1">
            <a:spLocks noChangeArrowheads="1"/>
          </p:cNvSpPr>
          <p:nvPr/>
        </p:nvSpPr>
        <p:spPr bwMode="auto">
          <a:xfrm>
            <a:off x="5715000" y="1651000"/>
            <a:ext cx="936625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33CC"/>
                </a:solidFill>
                <a:latin typeface="宋体" panose="02010600030101010101" pitchFamily="2" charset="-122"/>
              </a:rPr>
              <a:t>在平行四边形中钉根木条会怎么样？</a:t>
            </a:r>
            <a:endParaRPr lang="zh-CN" altLang="en-US" sz="2800" b="1" dirty="0">
              <a:solidFill>
                <a:srgbClr val="FF33CC"/>
              </a:solidFill>
              <a:latin typeface="宋体" panose="02010600030101010101" pitchFamily="2" charset="-122"/>
            </a:endParaRPr>
          </a:p>
        </p:txBody>
      </p:sp>
      <p:sp>
        <p:nvSpPr>
          <p:cNvPr id="25615" name="AutoShape 15"/>
          <p:cNvSpPr>
            <a:spLocks noChangeArrowheads="1"/>
          </p:cNvSpPr>
          <p:nvPr/>
        </p:nvSpPr>
        <p:spPr bwMode="auto">
          <a:xfrm>
            <a:off x="6983413" y="549275"/>
            <a:ext cx="2160587" cy="1223963"/>
          </a:xfrm>
          <a:prstGeom prst="cloudCallout">
            <a:avLst>
              <a:gd name="adj1" fmla="val 37"/>
              <a:gd name="adj2" fmla="val 5242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</a:extLst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D8351A"/>
                </a:solidFill>
                <a:latin typeface="宋体" panose="02010600030101010101" pitchFamily="2" charset="-122"/>
              </a:rPr>
              <a:t>为什么呢？</a:t>
            </a:r>
            <a:endParaRPr lang="zh-CN" altLang="en-US" sz="2800" b="1" dirty="0">
              <a:solidFill>
                <a:srgbClr val="D8351A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20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20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20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2" grpId="0" bldLvl="0"/>
      <p:bldP spid="25613" grpId="0" bldLvl="0"/>
      <p:bldP spid="25614" grpId="0" bldLvl="0"/>
      <p:bldP spid="25615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1857375" y="1071563"/>
            <a:ext cx="44100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3333CC"/>
                </a:solidFill>
                <a:latin typeface="宋体" panose="02010600030101010101" pitchFamily="2" charset="-122"/>
              </a:rPr>
              <a:t>动动手：</a:t>
            </a:r>
            <a:r>
              <a:rPr lang="zh-CN" altLang="en-US" sz="2800" b="1" dirty="0">
                <a:latin typeface="宋体" panose="02010600030101010101" pitchFamily="2" charset="-122"/>
              </a:rPr>
              <a:t>按下面的方法剪一个平行四边形。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pic>
        <p:nvPicPr>
          <p:cNvPr id="92163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1188" y="2438400"/>
            <a:ext cx="7902575" cy="154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6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4179888"/>
            <a:ext cx="7902575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2808288" y="692150"/>
            <a:ext cx="6084887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800" b="1">
                <a:latin typeface="Times New Roman" panose="02020603050405020304" pitchFamily="18" charset="0"/>
                <a:ea typeface="黑体" panose="02010609060101010101" pitchFamily="49" charset="-122"/>
              </a:rPr>
              <a:t>拓展练习：</a:t>
            </a:r>
            <a:endParaRPr lang="zh-CN" altLang="en-US" sz="4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7651" name="Picture 4" descr="image0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07704" y="3789040"/>
            <a:ext cx="4248150" cy="197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Text Box 5"/>
          <p:cNvSpPr txBox="1">
            <a:spLocks noChangeArrowheads="1"/>
          </p:cNvSpPr>
          <p:nvPr/>
        </p:nvSpPr>
        <p:spPr bwMode="auto">
          <a:xfrm>
            <a:off x="827584" y="1989138"/>
            <a:ext cx="7416824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000" b="1" dirty="0">
                <a:latin typeface="宋体" panose="02010600030101010101" pitchFamily="2" charset="-122"/>
              </a:rPr>
              <a:t>1</a:t>
            </a:r>
            <a:r>
              <a:rPr lang="zh-CN" altLang="en-US" sz="4000" b="1" dirty="0">
                <a:latin typeface="宋体" panose="02010600030101010101" pitchFamily="2" charset="-122"/>
              </a:rPr>
              <a:t>、数一数下图中有（ ）个平行四边形</a:t>
            </a:r>
            <a:r>
              <a:rPr lang="zh-CN" altLang="en-US" sz="4000" b="1" dirty="0" smtClean="0">
                <a:latin typeface="宋体" panose="02010600030101010101" pitchFamily="2" charset="-122"/>
              </a:rPr>
              <a:t>。 </a:t>
            </a:r>
            <a:endParaRPr lang="zh-CN" altLang="en-US" sz="4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90763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/>
          <p:cNvSpPr>
            <a:spLocks noChangeArrowheads="1"/>
          </p:cNvSpPr>
          <p:nvPr/>
        </p:nvSpPr>
        <p:spPr bwMode="auto">
          <a:xfrm>
            <a:off x="4067175" y="836613"/>
            <a:ext cx="1296988" cy="1296987"/>
          </a:xfrm>
          <a:prstGeom prst="rtTriangle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275013" y="2925763"/>
            <a:ext cx="1368425" cy="13684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6388" name="AutoShape 4"/>
          <p:cNvSpPr>
            <a:spLocks noChangeArrowheads="1"/>
          </p:cNvSpPr>
          <p:nvPr/>
        </p:nvSpPr>
        <p:spPr bwMode="auto">
          <a:xfrm>
            <a:off x="6156325" y="2852738"/>
            <a:ext cx="1584325" cy="1511300"/>
          </a:xfrm>
          <a:custGeom>
            <a:avLst/>
            <a:gdLst>
              <a:gd name="T0" fmla="*/ 0 w 21600"/>
              <a:gd name="T1" fmla="*/ 0 h 21600"/>
              <a:gd name="T2" fmla="*/ 5400 w 21600"/>
              <a:gd name="T3" fmla="*/ 21600 h 21600"/>
              <a:gd name="T4" fmla="*/ 16200 w 21600"/>
              <a:gd name="T5" fmla="*/ 21600 h 21600"/>
              <a:gd name="T6" fmla="*/ 21600 w 21600"/>
              <a:gd name="T7" fmla="*/ 0 h 21600"/>
              <a:gd name="T8" fmla="*/ 0 w 21600"/>
              <a:gd name="T9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6389" name="AutoShape 5"/>
          <p:cNvSpPr>
            <a:spLocks noChangeArrowheads="1"/>
          </p:cNvSpPr>
          <p:nvPr/>
        </p:nvSpPr>
        <p:spPr bwMode="auto">
          <a:xfrm>
            <a:off x="611188" y="981075"/>
            <a:ext cx="1943100" cy="863600"/>
          </a:xfrm>
          <a:prstGeom prst="parallelogram">
            <a:avLst>
              <a:gd name="adj" fmla="val 56250"/>
            </a:avLst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2122488" y="5086350"/>
            <a:ext cx="1728787" cy="7921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6391" name="AutoShape 7"/>
          <p:cNvSpPr>
            <a:spLocks noChangeArrowheads="1"/>
          </p:cNvSpPr>
          <p:nvPr/>
        </p:nvSpPr>
        <p:spPr bwMode="auto">
          <a:xfrm>
            <a:off x="6011863" y="1125538"/>
            <a:ext cx="2160587" cy="1008062"/>
          </a:xfrm>
          <a:prstGeom prst="diamond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6392" name="AutoShape 8"/>
          <p:cNvSpPr>
            <a:spLocks noChangeArrowheads="1"/>
          </p:cNvSpPr>
          <p:nvPr/>
        </p:nvSpPr>
        <p:spPr bwMode="auto">
          <a:xfrm>
            <a:off x="5364163" y="4941888"/>
            <a:ext cx="1655762" cy="1223962"/>
          </a:xfrm>
          <a:prstGeom prst="hexagon">
            <a:avLst>
              <a:gd name="adj" fmla="val 33820"/>
              <a:gd name="vf" fmla="val 115470"/>
            </a:avLst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6393" name="AutoShape 9"/>
          <p:cNvSpPr>
            <a:spLocks noChangeArrowheads="1"/>
          </p:cNvSpPr>
          <p:nvPr/>
        </p:nvSpPr>
        <p:spPr bwMode="auto">
          <a:xfrm>
            <a:off x="827088" y="2852738"/>
            <a:ext cx="1511300" cy="1368425"/>
          </a:xfrm>
          <a:prstGeom prst="pentagon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6394" name="AutoShape 10"/>
          <p:cNvSpPr>
            <a:spLocks noChangeArrowheads="1"/>
          </p:cNvSpPr>
          <p:nvPr/>
        </p:nvSpPr>
        <p:spPr bwMode="auto">
          <a:xfrm>
            <a:off x="755650" y="981075"/>
            <a:ext cx="1943100" cy="863600"/>
          </a:xfrm>
          <a:prstGeom prst="parallelogram">
            <a:avLst>
              <a:gd name="adj" fmla="val 56250"/>
            </a:avLst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6395" name="AutoShape 11"/>
          <p:cNvSpPr>
            <a:spLocks noChangeArrowheads="1"/>
          </p:cNvSpPr>
          <p:nvPr/>
        </p:nvSpPr>
        <p:spPr bwMode="auto">
          <a:xfrm>
            <a:off x="6011863" y="1125538"/>
            <a:ext cx="2160587" cy="1008062"/>
          </a:xfrm>
          <a:prstGeom prst="diamond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6396" name="Rectangle 12"/>
          <p:cNvSpPr>
            <a:spLocks noChangeArrowheads="1"/>
          </p:cNvSpPr>
          <p:nvPr/>
        </p:nvSpPr>
        <p:spPr bwMode="auto">
          <a:xfrm>
            <a:off x="3275013" y="2925763"/>
            <a:ext cx="1368425" cy="13684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72717" name="AutoShape 13"/>
          <p:cNvSpPr>
            <a:spLocks noChangeArrowheads="1"/>
          </p:cNvSpPr>
          <p:nvPr/>
        </p:nvSpPr>
        <p:spPr bwMode="auto">
          <a:xfrm>
            <a:off x="6156325" y="2852738"/>
            <a:ext cx="1584325" cy="1511300"/>
          </a:xfrm>
          <a:custGeom>
            <a:avLst/>
            <a:gdLst>
              <a:gd name="T0" fmla="*/ 0 w 21600"/>
              <a:gd name="T1" fmla="*/ 0 h 21600"/>
              <a:gd name="T2" fmla="*/ 5400 w 21600"/>
              <a:gd name="T3" fmla="*/ 21600 h 21600"/>
              <a:gd name="T4" fmla="*/ 16200 w 21600"/>
              <a:gd name="T5" fmla="*/ 21600 h 21600"/>
              <a:gd name="T6" fmla="*/ 21600 w 21600"/>
              <a:gd name="T7" fmla="*/ 0 h 21600"/>
              <a:gd name="T8" fmla="*/ 0 w 21600"/>
              <a:gd name="T9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6398" name="Rectangle 14"/>
          <p:cNvSpPr>
            <a:spLocks noChangeArrowheads="1"/>
          </p:cNvSpPr>
          <p:nvPr/>
        </p:nvSpPr>
        <p:spPr bwMode="auto">
          <a:xfrm>
            <a:off x="2122488" y="5086350"/>
            <a:ext cx="1728787" cy="7921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bldLvl="0" animBg="1"/>
      <p:bldP spid="16394" grpId="0" bldLvl="0" animBg="1"/>
      <p:bldP spid="16395" grpId="0" bldLvl="0" animBg="1"/>
      <p:bldP spid="16396" grpId="0" bldLvl="0" animBg="1"/>
      <p:bldP spid="1639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124997" y="2803530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8313" y="1125538"/>
            <a:ext cx="8280400" cy="463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2700338" y="2708275"/>
            <a:ext cx="15843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fontAlgn="ctr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Comic Sans MS" panose="030F0702030302020204" pitchFamily="66" charset="0"/>
              </a:rPr>
              <a:t>长方形</a:t>
            </a:r>
            <a:endParaRPr lang="zh-CN" altLang="en-US" sz="3200" b="1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2700338" y="4365625"/>
            <a:ext cx="165576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fontAlgn="ctr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Comic Sans MS" panose="030F0702030302020204" pitchFamily="66" charset="0"/>
              </a:rPr>
              <a:t>正方形</a:t>
            </a:r>
            <a:endParaRPr lang="zh-CN" altLang="en-US" sz="3200" b="1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4500563" y="2478088"/>
            <a:ext cx="18716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fontAlgn="ctr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Comic Sans MS" panose="030F0702030302020204" pitchFamily="66" charset="0"/>
              </a:rPr>
              <a:t>有四条边</a:t>
            </a:r>
            <a:endParaRPr lang="zh-CN" altLang="en-US" sz="2800" b="1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4572000" y="2997200"/>
            <a:ext cx="18002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fontAlgn="ctr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Comic Sans MS" panose="030F0702030302020204" pitchFamily="66" charset="0"/>
              </a:rPr>
              <a:t>对边相等</a:t>
            </a:r>
            <a:endParaRPr lang="zh-CN" altLang="en-US" sz="2800" b="1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4500563" y="3789363"/>
            <a:ext cx="18002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fontAlgn="ctr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Comic Sans MS" panose="030F0702030302020204" pitchFamily="66" charset="0"/>
              </a:rPr>
              <a:t>有四条边</a:t>
            </a:r>
            <a:endParaRPr lang="zh-CN" altLang="en-US" sz="2800" b="1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4716463" y="4437063"/>
            <a:ext cx="136842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fontAlgn="ctr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Comic Sans MS" panose="030F0702030302020204" pitchFamily="66" charset="0"/>
              </a:rPr>
              <a:t>四条边都相等</a:t>
            </a:r>
            <a:endParaRPr lang="zh-CN" altLang="en-US" sz="2800" b="1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7793038" y="63246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0" fontAlgn="ctr" hangingPunct="0">
              <a:buFont typeface="Arial" panose="020B0604020202020204" pitchFamily="34" charset="0"/>
              <a:buNone/>
            </a:pPr>
            <a:endParaRPr lang="zh-CN" altLang="zh-CN">
              <a:latin typeface="Comic Sans MS" panose="030F0702030302020204" pitchFamily="66" charset="0"/>
            </a:endParaRP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6553200" y="2479675"/>
            <a:ext cx="205105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fontAlgn="ctr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Comic Sans MS" panose="030F0702030302020204" pitchFamily="66" charset="0"/>
              </a:rPr>
              <a:t>有四个角</a:t>
            </a:r>
            <a:endParaRPr lang="zh-CN" altLang="en-US" sz="2800" b="1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6731000" y="2924175"/>
            <a:ext cx="17287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fontAlgn="ctr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Comic Sans MS" panose="030F0702030302020204" pitchFamily="66" charset="0"/>
              </a:rPr>
              <a:t>都是直角</a:t>
            </a:r>
            <a:endParaRPr lang="zh-CN" altLang="en-US" sz="2800" b="1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6732588" y="4638675"/>
            <a:ext cx="17287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fontAlgn="ctr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Comic Sans MS" panose="030F0702030302020204" pitchFamily="66" charset="0"/>
              </a:rPr>
              <a:t>都是直角</a:t>
            </a:r>
            <a:endParaRPr lang="zh-CN" altLang="en-US" sz="2800" b="1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6516688" y="3919538"/>
            <a:ext cx="205105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fontAlgn="ctr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Comic Sans MS" panose="030F0702030302020204" pitchFamily="66" charset="0"/>
              </a:rPr>
              <a:t>有四个角</a:t>
            </a:r>
            <a:endParaRPr lang="zh-CN" altLang="en-US" sz="2800" b="1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  <p:bldP spid="17413" grpId="0"/>
      <p:bldP spid="17414" grpId="0"/>
      <p:bldP spid="17415" grpId="0"/>
      <p:bldP spid="17416" grpId="0"/>
      <p:bldP spid="17418" grpId="0"/>
      <p:bldP spid="17419" grpId="0"/>
      <p:bldP spid="17420" grpId="0"/>
      <p:bldP spid="174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214563"/>
            <a:ext cx="8675687" cy="1143000"/>
          </a:xfrm>
          <a:noFill/>
        </p:spPr>
        <p:txBody>
          <a:bodyPr/>
          <a:lstStyle/>
          <a:p>
            <a:pPr algn="l"/>
            <a:br>
              <a:rPr lang="en-US" altLang="zh-CN" sz="4000" b="1" dirty="0" smtClean="0">
                <a:latin typeface="宋体" panose="02010600030101010101" pitchFamily="2" charset="-122"/>
              </a:rPr>
            </a:br>
            <a:br>
              <a:rPr lang="en-US" altLang="zh-CN" sz="4000" b="1" dirty="0" smtClean="0">
                <a:latin typeface="宋体" panose="02010600030101010101" pitchFamily="2" charset="-122"/>
              </a:rPr>
            </a:br>
            <a:r>
              <a:rPr lang="en-US" altLang="zh-CN" sz="4000" b="1" dirty="0" smtClean="0">
                <a:latin typeface="宋体" panose="02010600030101010101" pitchFamily="2" charset="-122"/>
              </a:rPr>
              <a:t>1</a:t>
            </a:r>
            <a:r>
              <a:rPr lang="zh-CN" altLang="en-US" sz="4000" b="1" dirty="0" smtClean="0">
                <a:latin typeface="宋体" panose="02010600030101010101" pitchFamily="2" charset="-122"/>
              </a:rPr>
              <a:t>、长方形对边相等。      （    ）</a:t>
            </a:r>
            <a:br>
              <a:rPr lang="zh-CN" altLang="en-US" sz="4000" b="1" dirty="0" smtClean="0">
                <a:latin typeface="宋体" panose="02010600030101010101" pitchFamily="2" charset="-122"/>
              </a:rPr>
            </a:br>
            <a:r>
              <a:rPr lang="en-US" altLang="zh-CN" sz="4000" b="1" dirty="0" smtClean="0">
                <a:latin typeface="宋体" panose="02010600030101010101" pitchFamily="2" charset="-122"/>
              </a:rPr>
              <a:t>2</a:t>
            </a:r>
            <a:r>
              <a:rPr lang="zh-CN" altLang="en-US" sz="4000" b="1" dirty="0" smtClean="0">
                <a:latin typeface="宋体" panose="02010600030101010101" pitchFamily="2" charset="-122"/>
              </a:rPr>
              <a:t>、四边相等的四边形一定是正方形。</a:t>
            </a:r>
            <a:br>
              <a:rPr lang="zh-CN" altLang="en-US" sz="4000" b="1" dirty="0" smtClean="0">
                <a:latin typeface="宋体" panose="02010600030101010101" pitchFamily="2" charset="-122"/>
              </a:rPr>
            </a:br>
            <a:r>
              <a:rPr lang="zh-CN" altLang="en-US" sz="4000" b="1" dirty="0" smtClean="0">
                <a:latin typeface="宋体" panose="02010600030101010101" pitchFamily="2" charset="-122"/>
              </a:rPr>
              <a:t>                         （    ）</a:t>
            </a:r>
            <a:br>
              <a:rPr lang="zh-CN" altLang="en-US" sz="4000" b="1" dirty="0" smtClean="0">
                <a:latin typeface="宋体" panose="02010600030101010101" pitchFamily="2" charset="-122"/>
              </a:rPr>
            </a:br>
            <a:r>
              <a:rPr lang="en-US" altLang="zh-CN" sz="4000" b="1" dirty="0" smtClean="0">
                <a:latin typeface="宋体" panose="02010600030101010101" pitchFamily="2" charset="-122"/>
              </a:rPr>
              <a:t>3</a:t>
            </a:r>
            <a:r>
              <a:rPr lang="zh-CN" altLang="en-US" sz="4000" b="1" dirty="0" smtClean="0">
                <a:latin typeface="宋体" panose="02010600030101010101" pitchFamily="2" charset="-122"/>
              </a:rPr>
              <a:t>、正方形是特殊的长方形。（    ）</a:t>
            </a:r>
            <a:endParaRPr lang="zh-CN" altLang="en-US" sz="4000" b="1" dirty="0" smtClean="0">
              <a:latin typeface="宋体" panose="02010600030101010101" pitchFamily="2" charset="-122"/>
            </a:endParaRP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7716838" y="3306763"/>
            <a:ext cx="79375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4800" b="1">
                <a:solidFill>
                  <a:srgbClr val="FF3300"/>
                </a:solidFill>
                <a:latin typeface="宋体" panose="02010600030101010101" pitchFamily="2" charset="-122"/>
              </a:rPr>
              <a:t>×</a:t>
            </a:r>
            <a:endParaRPr lang="en-US" altLang="zh-CN" sz="4800" b="1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7662863" y="1889125"/>
            <a:ext cx="88106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5400" b="1">
                <a:solidFill>
                  <a:srgbClr val="FF3300"/>
                </a:solidFill>
                <a:latin typeface="宋体" panose="02010600030101010101" pitchFamily="2" charset="-122"/>
              </a:rPr>
              <a:t>√</a:t>
            </a:r>
            <a:endParaRPr lang="en-US" altLang="zh-CN" sz="5400" b="1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7596188" y="3860800"/>
            <a:ext cx="88106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5400" b="1">
                <a:solidFill>
                  <a:srgbClr val="FF3300"/>
                </a:solidFill>
                <a:latin typeface="宋体" panose="02010600030101010101" pitchFamily="2" charset="-122"/>
              </a:rPr>
              <a:t>√</a:t>
            </a:r>
            <a:endParaRPr lang="en-US" altLang="zh-CN" sz="5400" b="1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/>
      <p:bldP spid="18436" grpId="0" bldLvl="0"/>
      <p:bldP spid="18437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"/>
          <p:cNvSpPr txBox="1">
            <a:spLocks noChangeArrowheads="1"/>
          </p:cNvSpPr>
          <p:nvPr/>
        </p:nvSpPr>
        <p:spPr bwMode="auto">
          <a:xfrm>
            <a:off x="214313" y="501650"/>
            <a:ext cx="62865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找出下面物体中的平行四边形。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59" name="图片 2" descr="QQ截图20150203155931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71500" y="1000125"/>
            <a:ext cx="3132138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图片 4" descr="QQ截图2015020315595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4975" y="3071813"/>
            <a:ext cx="2359025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图片 5" descr="QQ截图2015020315593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143000"/>
            <a:ext cx="3641725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8"/>
          <p:cNvGrpSpPr/>
          <p:nvPr/>
        </p:nvGrpSpPr>
        <p:grpSpPr bwMode="auto">
          <a:xfrm>
            <a:off x="214313" y="3357563"/>
            <a:ext cx="5929312" cy="2286000"/>
            <a:chOff x="214282" y="3143248"/>
            <a:chExt cx="5929322" cy="2286016"/>
          </a:xfrm>
        </p:grpSpPr>
        <p:pic>
          <p:nvPicPr>
            <p:cNvPr id="19463" name="图片 6" descr="小兔子1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14282" y="3286124"/>
              <a:ext cx="1424196" cy="2143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云形标注 7"/>
            <p:cNvSpPr/>
            <p:nvPr/>
          </p:nvSpPr>
          <p:spPr bwMode="auto">
            <a:xfrm>
              <a:off x="1571596" y="3143248"/>
              <a:ext cx="4572008" cy="1357321"/>
            </a:xfrm>
            <a:prstGeom prst="cloudCallout">
              <a:avLst>
                <a:gd name="adj1" fmla="val -54104"/>
                <a:gd name="adj2" fmla="val 31186"/>
              </a:avLst>
            </a:prstGeom>
            <a:solidFill>
              <a:srgbClr val="FFFF6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这些物体有什么共同特点？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9465" name="TextBox 10"/>
          <p:cNvSpPr txBox="1">
            <a:spLocks noChangeArrowheads="1"/>
          </p:cNvSpPr>
          <p:nvPr/>
        </p:nvSpPr>
        <p:spPr bwMode="auto">
          <a:xfrm>
            <a:off x="1214438" y="3048000"/>
            <a:ext cx="1428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伸缩门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66" name="TextBox 11"/>
          <p:cNvSpPr txBox="1">
            <a:spLocks noChangeArrowheads="1"/>
          </p:cNvSpPr>
          <p:nvPr/>
        </p:nvSpPr>
        <p:spPr bwMode="auto">
          <a:xfrm>
            <a:off x="5715000" y="2714625"/>
            <a:ext cx="1428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扩缩尺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67" name="TextBox 12"/>
          <p:cNvSpPr txBox="1">
            <a:spLocks noChangeArrowheads="1"/>
          </p:cNvSpPr>
          <p:nvPr/>
        </p:nvSpPr>
        <p:spPr bwMode="auto">
          <a:xfrm>
            <a:off x="7286625" y="5072063"/>
            <a:ext cx="1428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升降机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14"/>
          <p:cNvGrpSpPr/>
          <p:nvPr/>
        </p:nvGrpSpPr>
        <p:grpSpPr bwMode="auto">
          <a:xfrm>
            <a:off x="1357313" y="4786313"/>
            <a:ext cx="6000750" cy="1785937"/>
            <a:chOff x="1357290" y="4714884"/>
            <a:chExt cx="6000760" cy="1785950"/>
          </a:xfrm>
        </p:grpSpPr>
        <p:pic>
          <p:nvPicPr>
            <p:cNvPr id="19469" name="图片 9" descr="小男孩2.pn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357290" y="4786322"/>
              <a:ext cx="1311602" cy="1714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云形标注 13"/>
            <p:cNvSpPr/>
            <p:nvPr/>
          </p:nvSpPr>
          <p:spPr bwMode="auto">
            <a:xfrm>
              <a:off x="2786042" y="4714884"/>
              <a:ext cx="4572008" cy="1357322"/>
            </a:xfrm>
            <a:prstGeom prst="cloudCallout">
              <a:avLst>
                <a:gd name="adj1" fmla="val -54104"/>
                <a:gd name="adj2" fmla="val 31186"/>
              </a:avLst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这些物体都是可以变形的</a:t>
              </a:r>
              <a:r>
                <a:rPr lang="en-US" altLang="zh-CN" sz="2800" b="1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……</a:t>
              </a:r>
              <a:endParaRPr lang="zh-CN" altLang="en-US" sz="2800" b="1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3"/>
          <p:cNvGrpSpPr/>
          <p:nvPr/>
        </p:nvGrpSpPr>
        <p:grpSpPr bwMode="auto">
          <a:xfrm>
            <a:off x="1692275" y="1268413"/>
            <a:ext cx="6643688" cy="1857375"/>
            <a:chOff x="2143108" y="500042"/>
            <a:chExt cx="6643734" cy="1857388"/>
          </a:xfrm>
        </p:grpSpPr>
        <p:pic>
          <p:nvPicPr>
            <p:cNvPr id="20483" name="图片 1" descr="小青蛙2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000892" y="571480"/>
              <a:ext cx="1785950" cy="1785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云形标注 2"/>
            <p:cNvSpPr/>
            <p:nvPr/>
          </p:nvSpPr>
          <p:spPr bwMode="auto">
            <a:xfrm>
              <a:off x="2143108" y="500042"/>
              <a:ext cx="4572032" cy="1214445"/>
            </a:xfrm>
            <a:prstGeom prst="cloudCallout">
              <a:avLst>
                <a:gd name="adj1" fmla="val 60735"/>
                <a:gd name="adj2" fmla="val 23900"/>
              </a:avLst>
            </a:prstGeom>
            <a:solidFill>
              <a:srgbClr val="FFFF6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平行四边形具有不稳定性。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3"/>
          <p:cNvSpPr txBox="1">
            <a:spLocks noChangeArrowheads="1"/>
          </p:cNvSpPr>
          <p:nvPr/>
        </p:nvSpPr>
        <p:spPr bwMode="auto">
          <a:xfrm>
            <a:off x="214313" y="644525"/>
            <a:ext cx="85725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小组合作，总结正方形、长方形和平行四边形的特征。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57188" y="2016125"/>
          <a:ext cx="8429626" cy="2787649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928688"/>
                <a:gridCol w="2643188"/>
                <a:gridCol w="2295804"/>
                <a:gridCol w="2561946"/>
              </a:tblGrid>
              <a:tr h="898985">
                <a:tc>
                  <a:txBody>
                    <a:bodyPr/>
                    <a:lstStyle/>
                    <a:p>
                      <a:pPr algn="ctr"/>
                      <a:endParaRPr lang="zh-CN" altLang="en-US" sz="2800" b="1" dirty="0"/>
                    </a:p>
                  </a:txBody>
                  <a:tcPr marL="91439" marR="91439" marT="45709" marB="4570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/>
                        <a:t>正方形</a:t>
                      </a:r>
                      <a:endParaRPr lang="zh-CN" altLang="en-US" sz="2800" b="1" dirty="0"/>
                    </a:p>
                  </a:txBody>
                  <a:tcPr marL="91439" marR="91439" marT="45709" marB="4570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/>
                        <a:t>长方形</a:t>
                      </a:r>
                      <a:endParaRPr lang="zh-CN" altLang="en-US" sz="2800" b="1" dirty="0"/>
                    </a:p>
                  </a:txBody>
                  <a:tcPr marL="91439" marR="91439" marT="45709" marB="4570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/>
                        <a:t>平行四边形</a:t>
                      </a:r>
                      <a:endParaRPr lang="zh-CN" altLang="en-US" sz="2800" b="1" dirty="0"/>
                    </a:p>
                  </a:txBody>
                  <a:tcPr marL="91439" marR="91439" marT="45709" marB="45709">
                    <a:noFill/>
                  </a:tcPr>
                </a:tc>
              </a:tr>
              <a:tr h="98967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/>
                        <a:t>边</a:t>
                      </a:r>
                      <a:endParaRPr lang="zh-CN" altLang="en-US" sz="2800" b="1" dirty="0"/>
                    </a:p>
                  </a:txBody>
                  <a:tcPr marL="91439" marR="91439" marT="45709" marB="4570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/>
                    </a:p>
                  </a:txBody>
                  <a:tcPr marL="91439" marR="91439" marT="45709" marB="4570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/>
                    </a:p>
                  </a:txBody>
                  <a:tcPr marL="91439" marR="91439" marT="45709" marB="4570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/>
                    </a:p>
                  </a:txBody>
                  <a:tcPr marL="91439" marR="91439" marT="45709" marB="45709">
                    <a:noFill/>
                  </a:tcPr>
                </a:tc>
              </a:tr>
              <a:tr h="898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/>
                        <a:t>角</a:t>
                      </a:r>
                      <a:endParaRPr lang="zh-CN" altLang="en-US" sz="2800" b="1" dirty="0"/>
                    </a:p>
                  </a:txBody>
                  <a:tcPr marL="91439" marR="91439" marT="45709" marB="4570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/>
                    </a:p>
                  </a:txBody>
                  <a:tcPr marL="91439" marR="91439" marT="45709" marB="4570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/>
                    </a:p>
                  </a:txBody>
                  <a:tcPr marL="91439" marR="91439" marT="45709" marB="4570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/>
                    </a:p>
                  </a:txBody>
                  <a:tcPr marL="91439" marR="91439" marT="45709" marB="45709">
                    <a:noFill/>
                  </a:tcPr>
                </a:tc>
              </a:tr>
            </a:tbl>
          </a:graphicData>
        </a:graphic>
      </p:graphicFrame>
      <p:sp>
        <p:nvSpPr>
          <p:cNvPr id="21529" name="TextBox 3"/>
          <p:cNvSpPr txBox="1">
            <a:spLocks noChangeArrowheads="1"/>
          </p:cNvSpPr>
          <p:nvPr/>
        </p:nvSpPr>
        <p:spPr bwMode="auto">
          <a:xfrm>
            <a:off x="1357313" y="2976563"/>
            <a:ext cx="2500312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四条边都相等，且对边平行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30" name="TextBox 4"/>
          <p:cNvSpPr txBox="1">
            <a:spLocks noChangeArrowheads="1"/>
          </p:cNvSpPr>
          <p:nvPr/>
        </p:nvSpPr>
        <p:spPr bwMode="auto">
          <a:xfrm>
            <a:off x="4071938" y="2976563"/>
            <a:ext cx="207168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对边平行且相等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31" name="TextBox 5"/>
          <p:cNvSpPr txBox="1">
            <a:spLocks noChangeArrowheads="1"/>
          </p:cNvSpPr>
          <p:nvPr/>
        </p:nvSpPr>
        <p:spPr bwMode="auto">
          <a:xfrm>
            <a:off x="6500813" y="2905125"/>
            <a:ext cx="2071687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对边平行且相等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32" name="TextBox 6"/>
          <p:cNvSpPr txBox="1">
            <a:spLocks noChangeArrowheads="1"/>
          </p:cNvSpPr>
          <p:nvPr/>
        </p:nvSpPr>
        <p:spPr bwMode="auto">
          <a:xfrm>
            <a:off x="1285875" y="4119563"/>
            <a:ext cx="2857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四个角均是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90°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33" name="TextBox 7"/>
          <p:cNvSpPr txBox="1">
            <a:spLocks noChangeArrowheads="1"/>
          </p:cNvSpPr>
          <p:nvPr/>
        </p:nvSpPr>
        <p:spPr bwMode="auto">
          <a:xfrm>
            <a:off x="3857625" y="4119563"/>
            <a:ext cx="2857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四个角均是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90°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34" name="TextBox 8"/>
          <p:cNvSpPr txBox="1">
            <a:spLocks noChangeArrowheads="1"/>
          </p:cNvSpPr>
          <p:nvPr/>
        </p:nvSpPr>
        <p:spPr bwMode="auto">
          <a:xfrm>
            <a:off x="6500813" y="3905250"/>
            <a:ext cx="22860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两组对角分别相等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35" name="TextBox 3"/>
          <p:cNvSpPr txBox="1">
            <a:spLocks noChangeArrowheads="1"/>
          </p:cNvSpPr>
          <p:nvPr/>
        </p:nvSpPr>
        <p:spPr bwMode="auto">
          <a:xfrm>
            <a:off x="214313" y="5216525"/>
            <a:ext cx="85725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议一议：正方形、长方形和平行四边形有什么关系？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1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1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1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1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29" grpId="0"/>
      <p:bldP spid="21530" grpId="0"/>
      <p:bldP spid="21531" grpId="0"/>
      <p:bldP spid="21532" grpId="0"/>
      <p:bldP spid="21533" grpId="0"/>
      <p:bldP spid="21534" grpId="0"/>
      <p:bldP spid="215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8"/>
          <p:cNvGrpSpPr/>
          <p:nvPr/>
        </p:nvGrpSpPr>
        <p:grpSpPr bwMode="auto">
          <a:xfrm>
            <a:off x="1857375" y="1146175"/>
            <a:ext cx="5857875" cy="2286000"/>
            <a:chOff x="2000232" y="571480"/>
            <a:chExt cx="5857916" cy="2286016"/>
          </a:xfrm>
        </p:grpSpPr>
        <p:grpSp>
          <p:nvGrpSpPr>
            <p:cNvPr id="22531" name="组合 4"/>
            <p:cNvGrpSpPr/>
            <p:nvPr/>
          </p:nvGrpSpPr>
          <p:grpSpPr bwMode="auto">
            <a:xfrm>
              <a:off x="2000232" y="571480"/>
              <a:ext cx="5857916" cy="2286016"/>
              <a:chOff x="1571604" y="642918"/>
              <a:chExt cx="5857916" cy="2286016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1571604" y="642918"/>
                <a:ext cx="5857916" cy="2286016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3000364" y="1357298"/>
                <a:ext cx="4214843" cy="1143008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/>
              </a:p>
            </p:txBody>
          </p:sp>
          <p:sp>
            <p:nvSpPr>
              <p:cNvPr id="2" name="椭圆 1"/>
              <p:cNvSpPr/>
              <p:nvPr/>
            </p:nvSpPr>
            <p:spPr>
              <a:xfrm>
                <a:off x="4714876" y="1643050"/>
                <a:ext cx="1857388" cy="571504"/>
              </a:xfrm>
              <a:prstGeom prst="ellipse">
                <a:avLst/>
              </a:prstGeom>
              <a:solidFill>
                <a:srgbClr val="FFFF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/>
              </a:p>
            </p:txBody>
          </p:sp>
        </p:grpSp>
        <p:sp>
          <p:nvSpPr>
            <p:cNvPr id="22535" name="TextBox 5"/>
            <p:cNvSpPr txBox="1">
              <a:spLocks noChangeArrowheads="1"/>
            </p:cNvSpPr>
            <p:nvPr/>
          </p:nvSpPr>
          <p:spPr bwMode="auto">
            <a:xfrm>
              <a:off x="5429256" y="1571612"/>
              <a:ext cx="135732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正方形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536" name="TextBox 6"/>
            <p:cNvSpPr txBox="1">
              <a:spLocks noChangeArrowheads="1"/>
            </p:cNvSpPr>
            <p:nvPr/>
          </p:nvSpPr>
          <p:spPr bwMode="auto">
            <a:xfrm>
              <a:off x="3857620" y="1571612"/>
              <a:ext cx="135732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长方形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537" name="TextBox 7"/>
            <p:cNvSpPr txBox="1">
              <a:spLocks noChangeArrowheads="1"/>
            </p:cNvSpPr>
            <p:nvPr/>
          </p:nvSpPr>
          <p:spPr bwMode="auto">
            <a:xfrm>
              <a:off x="2928926" y="785794"/>
              <a:ext cx="24288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平行四边形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组合 11"/>
          <p:cNvGrpSpPr/>
          <p:nvPr/>
        </p:nvGrpSpPr>
        <p:grpSpPr bwMode="auto">
          <a:xfrm>
            <a:off x="1320800" y="3717925"/>
            <a:ext cx="7251700" cy="2076450"/>
            <a:chOff x="1463971" y="3143248"/>
            <a:chExt cx="7251433" cy="2077197"/>
          </a:xfrm>
        </p:grpSpPr>
        <p:pic>
          <p:nvPicPr>
            <p:cNvPr id="22539" name="图片 9" descr="小兔子6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215206" y="3143248"/>
              <a:ext cx="1500198" cy="2077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云形标注 10"/>
            <p:cNvSpPr/>
            <p:nvPr/>
          </p:nvSpPr>
          <p:spPr bwMode="auto">
            <a:xfrm>
              <a:off x="1463971" y="3643491"/>
              <a:ext cx="5498898" cy="1429264"/>
            </a:xfrm>
            <a:prstGeom prst="cloudCallout">
              <a:avLst>
                <a:gd name="adj1" fmla="val 56020"/>
                <a:gd name="adj2" fmla="val -29445"/>
              </a:avLst>
            </a:prstGeom>
            <a:solidFill>
              <a:srgbClr val="FFFF6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正方形和长方形都是特殊的平行四边形。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08000" y="619125"/>
            <a:ext cx="8636000" cy="6597650"/>
          </a:xfrm>
          <a:noFill/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 smtClean="0"/>
              <a:t>判断：</a:t>
            </a:r>
            <a:endParaRPr lang="zh-CN" altLang="en-US" sz="3600" b="1" dirty="0" smtClean="0"/>
          </a:p>
          <a:p>
            <a:pPr>
              <a:buFont typeface="Arial" panose="020B0604020202020204" pitchFamily="34" charset="0"/>
              <a:buNone/>
            </a:pPr>
            <a:r>
              <a:rPr lang="zh-CN" altLang="en-US" b="1" dirty="0" smtClean="0"/>
              <a:t>１．四边形是由四条线段围成的图形。</a:t>
            </a:r>
            <a:endParaRPr lang="zh-CN" altLang="en-US" b="1" dirty="0" smtClean="0"/>
          </a:p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 smtClean="0"/>
              <a:t>                                                              （　）</a:t>
            </a:r>
            <a:endParaRPr lang="zh-CN" altLang="en-US" sz="3600" b="1" dirty="0" smtClean="0"/>
          </a:p>
          <a:p>
            <a:pPr>
              <a:buFont typeface="Arial" panose="020B0604020202020204" pitchFamily="34" charset="0"/>
              <a:buNone/>
            </a:pPr>
            <a:r>
              <a:rPr lang="zh-CN" altLang="en-US" b="1" dirty="0" smtClean="0"/>
              <a:t>２．正方形和平行四边形的四条边都相等</a:t>
            </a:r>
            <a:r>
              <a:rPr lang="zh-CN" altLang="en-US" sz="3600" b="1" dirty="0" smtClean="0"/>
              <a:t>。</a:t>
            </a:r>
            <a:endParaRPr lang="zh-CN" altLang="en-US" sz="3600" b="1" dirty="0" smtClean="0"/>
          </a:p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 smtClean="0"/>
              <a:t>                                                              （　）</a:t>
            </a:r>
            <a:endParaRPr lang="zh-CN" altLang="en-US" sz="3600" b="1" dirty="0" smtClean="0"/>
          </a:p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 smtClean="0"/>
              <a:t>３．平行四边形容易变形。         （　）</a:t>
            </a:r>
            <a:endParaRPr lang="zh-CN" altLang="en-US" sz="3600" b="1" dirty="0" smtClean="0"/>
          </a:p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 smtClean="0"/>
              <a:t>４．三角形容易变形 。                 （　）</a:t>
            </a:r>
            <a:endParaRPr lang="zh-CN" altLang="en-US" sz="3600" b="1" dirty="0" smtClean="0"/>
          </a:p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 smtClean="0"/>
              <a:t>５．平行四边形的四个角不一定是直角。</a:t>
            </a:r>
            <a:endParaRPr lang="zh-CN" altLang="en-US" sz="3600" b="1" dirty="0" smtClean="0"/>
          </a:p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 smtClean="0"/>
              <a:t>                                                               （　</a:t>
            </a:r>
            <a:r>
              <a:rPr lang="zh-CN" altLang="en-US" sz="3600" b="1" dirty="0" smtClean="0"/>
              <a:t>）</a:t>
            </a:r>
            <a:endParaRPr lang="zh-CN" altLang="en-US" sz="3600" b="1" dirty="0" smtClean="0"/>
          </a:p>
        </p:txBody>
      </p:sp>
      <p:sp>
        <p:nvSpPr>
          <p:cNvPr id="23555" name="Text Box 4"/>
          <p:cNvSpPr txBox="1">
            <a:spLocks noChangeArrowheads="1"/>
          </p:cNvSpPr>
          <p:nvPr/>
        </p:nvSpPr>
        <p:spPr bwMode="auto">
          <a:xfrm rot="840000">
            <a:off x="7454900" y="1746250"/>
            <a:ext cx="7143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5400">
                <a:solidFill>
                  <a:srgbClr val="FF0000"/>
                </a:solidFill>
              </a:rPr>
              <a:t>√</a:t>
            </a:r>
            <a:endParaRPr lang="en-US" altLang="zh-CN" sz="5400">
              <a:solidFill>
                <a:srgbClr val="FF0000"/>
              </a:solidFill>
            </a:endParaRPr>
          </a:p>
        </p:txBody>
      </p:sp>
      <p:sp>
        <p:nvSpPr>
          <p:cNvPr id="23556" name="Text Box 5"/>
          <p:cNvSpPr txBox="1">
            <a:spLocks noChangeArrowheads="1"/>
          </p:cNvSpPr>
          <p:nvPr/>
        </p:nvSpPr>
        <p:spPr bwMode="auto">
          <a:xfrm>
            <a:off x="7389813" y="3059113"/>
            <a:ext cx="796925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4800" b="1">
                <a:solidFill>
                  <a:srgbClr val="FF0000"/>
                </a:solidFill>
              </a:rPr>
              <a:t>×</a:t>
            </a:r>
            <a:endParaRPr lang="en-US" altLang="zh-CN" sz="4800" b="1">
              <a:solidFill>
                <a:srgbClr val="FF0000"/>
              </a:solidFill>
            </a:endParaRPr>
          </a:p>
        </p:txBody>
      </p:sp>
      <p:sp>
        <p:nvSpPr>
          <p:cNvPr id="23557" name="Text Box 9"/>
          <p:cNvSpPr txBox="1">
            <a:spLocks noChangeArrowheads="1"/>
          </p:cNvSpPr>
          <p:nvPr/>
        </p:nvSpPr>
        <p:spPr bwMode="auto">
          <a:xfrm rot="1080000">
            <a:off x="7448550" y="3736975"/>
            <a:ext cx="560388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en-US" sz="5400">
                <a:solidFill>
                  <a:srgbClr val="FF0000"/>
                </a:solidFill>
              </a:rPr>
              <a:t>√</a:t>
            </a:r>
            <a:endParaRPr lang="en-US" altLang="en-US" sz="5400">
              <a:solidFill>
                <a:srgbClr val="FF0000"/>
              </a:solidFill>
            </a:endParaRPr>
          </a:p>
        </p:txBody>
      </p:sp>
      <p:sp>
        <p:nvSpPr>
          <p:cNvPr id="23558" name="Text Box 11"/>
          <p:cNvSpPr txBox="1">
            <a:spLocks noChangeArrowheads="1"/>
          </p:cNvSpPr>
          <p:nvPr/>
        </p:nvSpPr>
        <p:spPr bwMode="auto">
          <a:xfrm>
            <a:off x="7440613" y="4381500"/>
            <a:ext cx="79692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4800" b="1">
                <a:solidFill>
                  <a:srgbClr val="FF0000"/>
                </a:solidFill>
              </a:rPr>
              <a:t>×</a:t>
            </a:r>
            <a:endParaRPr lang="en-US" altLang="zh-CN" sz="4800" b="1">
              <a:solidFill>
                <a:srgbClr val="FF0000"/>
              </a:solidFill>
            </a:endParaRPr>
          </a:p>
        </p:txBody>
      </p:sp>
      <p:sp>
        <p:nvSpPr>
          <p:cNvPr id="23559" name="Text Box 12"/>
          <p:cNvSpPr txBox="1">
            <a:spLocks noChangeArrowheads="1"/>
          </p:cNvSpPr>
          <p:nvPr/>
        </p:nvSpPr>
        <p:spPr bwMode="auto">
          <a:xfrm rot="720000">
            <a:off x="7550150" y="5711825"/>
            <a:ext cx="560388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5400">
                <a:solidFill>
                  <a:srgbClr val="FF0000"/>
                </a:solidFill>
              </a:rPr>
              <a:t>√</a:t>
            </a:r>
            <a:endParaRPr lang="en-US" altLang="zh-CN" sz="5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blinds dir="vert"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6" grpId="0"/>
      <p:bldP spid="23557" grpId="0"/>
      <p:bldP spid="23558" grpId="0"/>
      <p:bldP spid="23559" grpId="0"/>
    </p:bldLst>
  </p:timing>
</p:sld>
</file>

<file path=ppt/tags/tag1.xml><?xml version="1.0" encoding="utf-8"?>
<p:tagLst xmlns:p="http://schemas.openxmlformats.org/presentationml/2006/main">
  <p:tag name="KSO_WPP_MARK_KEY" val="5a35ab3e-8389-4940-8f30-47e9fa483ab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1654</Words>
  <Application>WPS 演示</Application>
  <PresentationFormat>全屏显示(4:3)</PresentationFormat>
  <Paragraphs>138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Calibri</vt:lpstr>
      <vt:lpstr>黑体</vt:lpstr>
      <vt:lpstr>微软雅黑</vt:lpstr>
      <vt:lpstr>Comic Sans MS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  1、长方形对边相等。      （    ） 2、四边相等的四边形一定是正方形。                          （    ） 3、正方形是特殊的长方形。（    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</cp:revision>
  <dcterms:created xsi:type="dcterms:W3CDTF">2017-01-21T06:37:00Z</dcterms:created>
  <dcterms:modified xsi:type="dcterms:W3CDTF">2023-02-08T06:58:13Z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53B1E90FDBF24C2E84F9BA9034C74DBC</vt:lpwstr>
  </property>
  <property fmtid="{D5CDD505-2E9C-101B-9397-08002B2CF9AE}" pid="3" name="KSOProductBuildVer">
    <vt:lpwstr>2052-11.1.0.13703</vt:lpwstr>
  </property>
</Properties>
</file>