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6"/>
  </p:notesMasterIdLst>
  <p:sldIdLst>
    <p:sldId id="532" r:id="rId3"/>
    <p:sldId id="510" r:id="rId4"/>
    <p:sldId id="472" r:id="rId5"/>
    <p:sldId id="531" r:id="rId7"/>
    <p:sldId id="514" r:id="rId8"/>
    <p:sldId id="518" r:id="rId9"/>
    <p:sldId id="502" r:id="rId10"/>
    <p:sldId id="507" r:id="rId11"/>
    <p:sldId id="533" r:id="rId12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16"/>
    </p:embeddedFont>
    <p:embeddedFont>
      <p:font typeface="微软雅黑" panose="020B0503020204020204" pitchFamily="34" charset="-122"/>
      <p:regular r:id="rId17"/>
    </p:embeddedFont>
    <p:embeddedFont>
      <p:font typeface="华文楷体" panose="02010600040101010101" pitchFamily="2" charset="-122"/>
      <p:regular r:id="rId18"/>
    </p:embeddedFont>
    <p:embeddedFont>
      <p:font typeface="楷体" panose="02010609060101010101" pitchFamily="49" charset="-122"/>
      <p:regular r:id="rId19"/>
    </p:embeddedFont>
    <p:embeddedFont>
      <p:font typeface="幼圆" panose="02010509060101010101" pitchFamily="49" charset="-122"/>
      <p:regular r:id="rId20"/>
    </p:embeddedFont>
    <p:embeddedFont>
      <p:font typeface="Calibri" panose="020F0502020204030204" pitchFamily="34" charset="0"/>
      <p:regular r:id="rId21"/>
      <p:bold r:id="rId22"/>
      <p:italic r:id="rId23"/>
      <p:boldItalic r:id="rId24"/>
    </p:embeddedFont>
  </p:embeddedFontLst>
  <p:custDataLst>
    <p:tags r:id="rId25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619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9900"/>
    <a:srgbClr val="FF0000"/>
    <a:srgbClr val="FF9933"/>
    <a:srgbClr val="AFF22A"/>
    <a:srgbClr val="FFFFFF"/>
    <a:srgbClr val="CC9900"/>
    <a:srgbClr val="FF6600"/>
    <a:srgbClr val="0070C0"/>
    <a:srgbClr val="FF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 varScale="1">
        <p:scale>
          <a:sx n="154" d="100"/>
          <a:sy n="154" d="100"/>
        </p:scale>
        <p:origin x="-384" y="-84"/>
      </p:cViewPr>
      <p:guideLst>
        <p:guide orient="horz" pos="2159"/>
        <p:guide pos="3840"/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font" Target="fonts/font9.fntdata"/><Relationship Id="rId23" Type="http://schemas.openxmlformats.org/officeDocument/2006/relationships/font" Target="fonts/font8.fntdata"/><Relationship Id="rId22" Type="http://schemas.openxmlformats.org/officeDocument/2006/relationships/font" Target="fonts/font7.fntdata"/><Relationship Id="rId21" Type="http://schemas.openxmlformats.org/officeDocument/2006/relationships/font" Target="fonts/font6.fntdata"/><Relationship Id="rId20" Type="http://schemas.openxmlformats.org/officeDocument/2006/relationships/font" Target="fonts/font5.fntdata"/><Relationship Id="rId2" Type="http://schemas.openxmlformats.org/officeDocument/2006/relationships/theme" Target="theme/theme1.xml"/><Relationship Id="rId19" Type="http://schemas.openxmlformats.org/officeDocument/2006/relationships/font" Target="fonts/font4.fntdata"/><Relationship Id="rId18" Type="http://schemas.openxmlformats.org/officeDocument/2006/relationships/font" Target="fonts/font3.fntdata"/><Relationship Id="rId17" Type="http://schemas.openxmlformats.org/officeDocument/2006/relationships/font" Target="fonts/font2.fntdata"/><Relationship Id="rId16" Type="http://schemas.openxmlformats.org/officeDocument/2006/relationships/font" Target="fonts/font1.fntdata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2088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多边形的认识 组合图形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6.xml"/><Relationship Id="rId5" Type="http://schemas.openxmlformats.org/officeDocument/2006/relationships/slide" Target="slide9.xml"/><Relationship Id="rId4" Type="http://schemas.openxmlformats.org/officeDocument/2006/relationships/slide" Target="slide8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slide" Target="slide4.xml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1" Type="http://schemas.openxmlformats.org/officeDocument/2006/relationships/slideLayout" Target="../slideLayouts/slideLayout2.xml"/><Relationship Id="rId10" Type="http://schemas.openxmlformats.org/officeDocument/2006/relationships/slide" Target="slide1.xml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2.xml"/><Relationship Id="rId7" Type="http://schemas.openxmlformats.org/officeDocument/2006/relationships/slide" Target="slide1.xml"/><Relationship Id="rId6" Type="http://schemas.openxmlformats.org/officeDocument/2006/relationships/image" Target="../media/image11.png"/><Relationship Id="rId5" Type="http://schemas.openxmlformats.org/officeDocument/2006/relationships/slide" Target="slide4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image" Target="../media/image11.png"/><Relationship Id="rId3" Type="http://schemas.openxmlformats.org/officeDocument/2006/relationships/slide" Target="slide4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slide" Target="slide1.xml"/><Relationship Id="rId4" Type="http://schemas.openxmlformats.org/officeDocument/2006/relationships/image" Target="../media/image11.png"/><Relationship Id="rId3" Type="http://schemas.openxmlformats.org/officeDocument/2006/relationships/slide" Target="slide4.xml"/><Relationship Id="rId2" Type="http://schemas.openxmlformats.org/officeDocument/2006/relationships/image" Target="../media/image18.png"/><Relationship Id="rId1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11.png"/><Relationship Id="rId3" Type="http://schemas.openxmlformats.org/officeDocument/2006/relationships/slide" Target="slide4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slide" Target="slide1.xml"/><Relationship Id="rId3" Type="http://schemas.openxmlformats.org/officeDocument/2006/relationships/image" Target="../media/image11.png"/><Relationship Id="rId2" Type="http://schemas.openxmlformats.org/officeDocument/2006/relationships/slide" Target="slide4.xml"/><Relationship Id="rId1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11.png"/><Relationship Id="rId3" Type="http://schemas.openxmlformats.org/officeDocument/2006/relationships/slide" Target="slide4.xml"/><Relationship Id="rId2" Type="http://schemas.openxmlformats.org/officeDocument/2006/relationships/image" Target="../media/image24.png"/><Relationship Id="rId1" Type="http://schemas.openxmlformats.org/officeDocument/2006/relationships/image" Target="../media/image23.emf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slide" Target="slide1.xml"/><Relationship Id="rId4" Type="http://schemas.openxmlformats.org/officeDocument/2006/relationships/image" Target="../media/image11.png"/><Relationship Id="rId3" Type="http://schemas.openxmlformats.org/officeDocument/2006/relationships/slide" Target="slide4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kumimoji="1"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kumimoji="1" lang="zh-CN" altLang="en-US" sz="1800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914400"/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冀教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四年级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1435155"/>
            <a:ext cx="9144000" cy="900246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 defTabSz="914400"/>
            <a:r>
              <a:rPr lang="zh-CN" altLang="en-US" sz="5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组合图形</a:t>
            </a:r>
            <a:endParaRPr lang="zh-CN" altLang="en-US" sz="5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31790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/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/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/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/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06658" y="649054"/>
            <a:ext cx="2292935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914400"/>
            <a:r>
              <a:rPr lang="zh-CN" altLang="en-US" sz="2800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多边形的认识</a:t>
            </a:r>
            <a:endParaRPr lang="zh-CN" altLang="en-US" sz="2800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/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en-US" altLang="zh-CN" sz="3500" b="1" dirty="0" smtClean="0">
                  <a:solidFill>
                    <a:srgbClr val="0050AA"/>
                  </a:solidFill>
                  <a:latin typeface="宋体" panose="02010600030101010101" pitchFamily="2" charset="-122"/>
                </a:rPr>
                <a:t>4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644288" y="2931790"/>
            <a:ext cx="3840859" cy="1269970"/>
            <a:chOff x="4644288" y="2931790"/>
            <a:chExt cx="3840859" cy="1269970"/>
          </a:xfrm>
        </p:grpSpPr>
        <p:pic>
          <p:nvPicPr>
            <p:cNvPr id="20" name="Picture 6" descr="E:\课件专用人物图\30.jpg"/>
            <p:cNvPicPr>
              <a:picLocks noChangeAspect="1" noChangeArrowheads="1"/>
            </p:cNvPicPr>
            <p:nvPr/>
          </p:nvPicPr>
          <p:blipFill rotWithShape="1">
            <a:blip r:embed="rId1" cstate="email"/>
            <a:srcRect l="2675" t="10492" r="12874" b="21745"/>
            <a:stretch>
              <a:fillRect/>
            </a:stretch>
          </p:blipFill>
          <p:spPr bwMode="auto">
            <a:xfrm>
              <a:off x="6588224" y="2931790"/>
              <a:ext cx="1896923" cy="12699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圆角矩形标注 4"/>
            <p:cNvSpPr/>
            <p:nvPr/>
          </p:nvSpPr>
          <p:spPr>
            <a:xfrm>
              <a:off x="4644288" y="3111894"/>
              <a:ext cx="2520000" cy="756000"/>
            </a:xfrm>
            <a:prstGeom prst="wedgeRoundRectCallout">
              <a:avLst>
                <a:gd name="adj1" fmla="val 60137"/>
                <a:gd name="adj2" fmla="val 22040"/>
                <a:gd name="adj3" fmla="val 16667"/>
              </a:avLst>
            </a:prstGeom>
            <a:solidFill>
              <a:schemeClr val="bg1"/>
            </a:solidFill>
            <a:ln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这些都是简单的</a:t>
              </a:r>
              <a:r>
                <a:rPr lang="zh-CN" altLang="en-US" sz="24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、</a:t>
              </a:r>
              <a:endPara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24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基本</a:t>
              </a:r>
              <a:r>
                <a: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的</a:t>
              </a:r>
              <a:r>
                <a:rPr lang="zh-CN" altLang="en-US" sz="24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图形。</a:t>
              </a:r>
              <a:endPara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9" name="Picture 23" descr="BU{R2JXQ5KHNQI%VE%%NF9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39753" y="1203598"/>
            <a:ext cx="1209675" cy="1162050"/>
          </a:xfrm>
          <a:prstGeom prst="rect">
            <a:avLst/>
          </a:prstGeom>
          <a:noFill/>
        </p:spPr>
      </p:pic>
      <p:pic>
        <p:nvPicPr>
          <p:cNvPr id="21" name="Picture 24" descr="CFKHIK15(UNP4AO7XM@6]G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4753" y="1251223"/>
            <a:ext cx="1000125" cy="1114425"/>
          </a:xfrm>
          <a:prstGeom prst="rect">
            <a:avLst/>
          </a:prstGeom>
          <a:noFill/>
        </p:spPr>
      </p:pic>
      <p:pic>
        <p:nvPicPr>
          <p:cNvPr id="22" name="Picture 25" descr="ZLJ%J7R4P[YZ@6H))`3FV7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5322" y="2898737"/>
            <a:ext cx="1571625" cy="1104900"/>
          </a:xfrm>
          <a:prstGeom prst="rect">
            <a:avLst/>
          </a:prstGeom>
          <a:noFill/>
        </p:spPr>
      </p:pic>
      <p:pic>
        <p:nvPicPr>
          <p:cNvPr id="23" name="Picture 26" descr="0)Y@H1Y0BS73ZB4Q`O`A0H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67044" y="1213426"/>
            <a:ext cx="1819275" cy="933450"/>
          </a:xfrm>
          <a:prstGeom prst="rect">
            <a:avLst/>
          </a:prstGeom>
          <a:noFill/>
        </p:spPr>
      </p:pic>
      <p:pic>
        <p:nvPicPr>
          <p:cNvPr id="24" name="Picture 27" descr="BE7H047D9ES2P502O1058PY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7192" y="2898737"/>
            <a:ext cx="1390650" cy="1143000"/>
          </a:xfrm>
          <a:prstGeom prst="rect">
            <a:avLst/>
          </a:prstGeom>
          <a:noFill/>
        </p:spPr>
      </p:pic>
      <p:sp>
        <p:nvSpPr>
          <p:cNvPr id="26" name="Text Box 28"/>
          <p:cNvSpPr txBox="1">
            <a:spLocks noChangeArrowheads="1"/>
          </p:cNvSpPr>
          <p:nvPr/>
        </p:nvSpPr>
        <p:spPr bwMode="auto">
          <a:xfrm>
            <a:off x="2571873" y="541356"/>
            <a:ext cx="4304383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你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还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认识这些图形吗？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 Box 29"/>
          <p:cNvSpPr txBox="1">
            <a:spLocks noChangeArrowheads="1"/>
          </p:cNvSpPr>
          <p:nvPr/>
        </p:nvSpPr>
        <p:spPr bwMode="auto">
          <a:xfrm>
            <a:off x="1815079" y="2286625"/>
            <a:ext cx="1112805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三角形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 Box 30"/>
          <p:cNvSpPr txBox="1">
            <a:spLocks noChangeArrowheads="1"/>
          </p:cNvSpPr>
          <p:nvPr/>
        </p:nvSpPr>
        <p:spPr bwMode="auto">
          <a:xfrm>
            <a:off x="3612650" y="2283718"/>
            <a:ext cx="1112805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正方形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 Box 31"/>
          <p:cNvSpPr txBox="1">
            <a:spLocks noChangeArrowheads="1"/>
          </p:cNvSpPr>
          <p:nvPr/>
        </p:nvSpPr>
        <p:spPr bwMode="auto">
          <a:xfrm>
            <a:off x="5576740" y="2348711"/>
            <a:ext cx="1731564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平行四边形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 Box 32"/>
          <p:cNvSpPr txBox="1">
            <a:spLocks noChangeArrowheads="1"/>
          </p:cNvSpPr>
          <p:nvPr/>
        </p:nvSpPr>
        <p:spPr bwMode="auto">
          <a:xfrm>
            <a:off x="1019330" y="3982293"/>
            <a:ext cx="803425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梯形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 Box 33"/>
          <p:cNvSpPr txBox="1">
            <a:spLocks noChangeArrowheads="1"/>
          </p:cNvSpPr>
          <p:nvPr/>
        </p:nvSpPr>
        <p:spPr bwMode="auto">
          <a:xfrm>
            <a:off x="2786845" y="3944676"/>
            <a:ext cx="1112805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长方形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34" name="组合 3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5" name="图片 34">
              <a:hlinkClick r:id="rId8" action="ppaction://hlinksldjump"/>
            </p:cNvPr>
            <p:cNvPicPr>
              <a:picLocks noChangeAspect="1"/>
            </p:cNvPicPr>
            <p:nvPr/>
          </p:nvPicPr>
          <p:blipFill>
            <a:blip r:embed="rId9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6" name="文本框 26">
              <a:hlinkClick r:id="rId10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476262" y="1027926"/>
            <a:ext cx="1166673" cy="1064551"/>
            <a:chOff x="670145" y="1457273"/>
            <a:chExt cx="1555361" cy="1419401"/>
          </a:xfrm>
        </p:grpSpPr>
        <p:pic>
          <p:nvPicPr>
            <p:cNvPr id="22" name="图片 21" descr="28Z58PICt4r.jpg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矩形 22"/>
            <p:cNvSpPr/>
            <p:nvPr/>
          </p:nvSpPr>
          <p:spPr>
            <a:xfrm>
              <a:off x="921335" y="2322677"/>
              <a:ext cx="964241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例  </a:t>
              </a:r>
              <a:r>
                <a:rPr lang="en-US" altLang="zh-CN" sz="21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1</a:t>
              </a:r>
              <a:endParaRPr lang="zh-CN" altLang="en-US" sz="2100" dirty="0"/>
            </a:p>
          </p:txBody>
        </p:sp>
      </p:grpSp>
      <p:sp>
        <p:nvSpPr>
          <p:cNvPr id="24" name="矩形 1"/>
          <p:cNvSpPr>
            <a:spLocks noChangeArrowheads="1"/>
          </p:cNvSpPr>
          <p:nvPr/>
        </p:nvSpPr>
        <p:spPr bwMode="auto">
          <a:xfrm>
            <a:off x="1763688" y="1122879"/>
            <a:ext cx="527687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从下面的国旗中找图形。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25" name="Picture 2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876400" y="1709266"/>
            <a:ext cx="1811337" cy="120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矩形 1"/>
          <p:cNvSpPr>
            <a:spLocks noChangeArrowheads="1"/>
          </p:cNvSpPr>
          <p:nvPr/>
        </p:nvSpPr>
        <p:spPr bwMode="auto">
          <a:xfrm>
            <a:off x="1862782" y="2901876"/>
            <a:ext cx="19891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俄罗斯国旗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7" name="文本框 31"/>
          <p:cNvSpPr txBox="1">
            <a:spLocks noChangeArrowheads="1"/>
          </p:cNvSpPr>
          <p:nvPr/>
        </p:nvSpPr>
        <p:spPr bwMode="auto">
          <a:xfrm>
            <a:off x="1131606" y="3365450"/>
            <a:ext cx="3336409" cy="9787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三个长方形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组成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白色、蓝色、红色）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8" name="Picture 2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496967" y="1707654"/>
            <a:ext cx="1811337" cy="120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矩形 1"/>
          <p:cNvSpPr>
            <a:spLocks noChangeArrowheads="1"/>
          </p:cNvSpPr>
          <p:nvPr/>
        </p:nvSpPr>
        <p:spPr bwMode="auto">
          <a:xfrm>
            <a:off x="5821635" y="2900264"/>
            <a:ext cx="19907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捷克国旗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0" name="文本框 31"/>
          <p:cNvSpPr txBox="1">
            <a:spLocks noChangeArrowheads="1"/>
          </p:cNvSpPr>
          <p:nvPr/>
        </p:nvSpPr>
        <p:spPr bwMode="auto">
          <a:xfrm>
            <a:off x="4755257" y="3363838"/>
            <a:ext cx="4065215" cy="9787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一个三角形（蓝色）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两个直角梯形（白色、红色）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1" name="图片 30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2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1"/>
          <p:cNvSpPr>
            <a:spLocks noChangeArrowheads="1"/>
          </p:cNvSpPr>
          <p:nvPr/>
        </p:nvSpPr>
        <p:spPr bwMode="auto">
          <a:xfrm>
            <a:off x="1885928" y="339502"/>
            <a:ext cx="48463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从下面的国旗中找图形。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17" name="Picture 2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76400" y="1059582"/>
            <a:ext cx="1811338" cy="120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矩形 1"/>
          <p:cNvSpPr>
            <a:spLocks noChangeArrowheads="1"/>
          </p:cNvSpPr>
          <p:nvPr/>
        </p:nvSpPr>
        <p:spPr bwMode="auto">
          <a:xfrm>
            <a:off x="1587500" y="2168873"/>
            <a:ext cx="19891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巴西国旗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9" name="文本框 31"/>
          <p:cNvSpPr txBox="1">
            <a:spLocks noChangeArrowheads="1"/>
          </p:cNvSpPr>
          <p:nvPr/>
        </p:nvSpPr>
        <p:spPr bwMode="auto">
          <a:xfrm>
            <a:off x="1026316" y="2723317"/>
            <a:ext cx="3408363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球（蓝色）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平行四边形（黄色）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长方形（绿色）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1" name="Picture 2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480050" y="1093911"/>
            <a:ext cx="1812925" cy="105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矩形 1"/>
          <p:cNvSpPr>
            <a:spLocks noChangeArrowheads="1"/>
          </p:cNvSpPr>
          <p:nvPr/>
        </p:nvSpPr>
        <p:spPr bwMode="auto">
          <a:xfrm>
            <a:off x="5391150" y="2139702"/>
            <a:ext cx="19907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科威特国旗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3" name="文本框 31"/>
          <p:cNvSpPr txBox="1">
            <a:spLocks noChangeArrowheads="1"/>
          </p:cNvSpPr>
          <p:nvPr/>
        </p:nvSpPr>
        <p:spPr bwMode="auto">
          <a:xfrm>
            <a:off x="4882318" y="2667565"/>
            <a:ext cx="3938154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梯形（黑色）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长方形（白色）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两个梯形（绿色、红色）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3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95536" y="411510"/>
            <a:ext cx="1166673" cy="1064551"/>
            <a:chOff x="670145" y="1457273"/>
            <a:chExt cx="1555361" cy="1419401"/>
          </a:xfrm>
        </p:grpSpPr>
        <p:pic>
          <p:nvPicPr>
            <p:cNvPr id="11" name="图片 10" descr="28Z58PICt4r.jpg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矩形 11"/>
            <p:cNvSpPr/>
            <p:nvPr/>
          </p:nvSpPr>
          <p:spPr>
            <a:xfrm>
              <a:off x="921335" y="2322677"/>
              <a:ext cx="964241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ea typeface="微软雅黑" panose="020B0503020204020204" pitchFamily="34" charset="-122"/>
                </a:rPr>
                <a:t>例  </a:t>
              </a:r>
              <a:r>
                <a:rPr lang="en-US" altLang="zh-CN" sz="2100" b="1" dirty="0" smtClean="0">
                  <a:ea typeface="微软雅黑" panose="020B0503020204020204" pitchFamily="34" charset="-122"/>
                </a:rPr>
                <a:t>2</a:t>
              </a:r>
              <a:endParaRPr lang="zh-CN" altLang="en-US" sz="2100" dirty="0"/>
            </a:p>
          </p:txBody>
        </p:sp>
      </p:grpSp>
      <p:pic>
        <p:nvPicPr>
          <p:cNvPr id="14" name="Picture 6" descr="少先队队旗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78056" y="1562788"/>
            <a:ext cx="2517263" cy="1803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Line 18"/>
          <p:cNvSpPr>
            <a:spLocks noChangeShapeType="1"/>
          </p:cNvSpPr>
          <p:nvPr/>
        </p:nvSpPr>
        <p:spPr bwMode="auto">
          <a:xfrm flipH="1">
            <a:off x="2308572" y="2464413"/>
            <a:ext cx="4711700" cy="0"/>
          </a:xfrm>
          <a:prstGeom prst="line">
            <a:avLst/>
          </a:prstGeom>
          <a:noFill/>
          <a:ln w="38100">
            <a:solidFill>
              <a:srgbClr val="FFFF00"/>
            </a:solidFill>
            <a:prstDash val="dash"/>
            <a:round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楷体" panose="02010609060101010101" pitchFamily="49" charset="-122"/>
            </a:endParaRPr>
          </a:p>
        </p:txBody>
      </p:sp>
      <p:sp>
        <p:nvSpPr>
          <p:cNvPr id="16" name="文本框 16"/>
          <p:cNvSpPr txBox="1">
            <a:spLocks noChangeArrowheads="1"/>
          </p:cNvSpPr>
          <p:nvPr/>
        </p:nvSpPr>
        <p:spPr bwMode="auto">
          <a:xfrm>
            <a:off x="1547664" y="411510"/>
            <a:ext cx="8283751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说一说：少先队队旗可以看作是由</a:t>
            </a:r>
            <a:r>
              <a:rPr lang="zh-CN" altLang="en-US" sz="3200" b="1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哪些</a:t>
            </a:r>
            <a:endParaRPr lang="en-US" altLang="zh-CN" sz="3200" b="1" dirty="0" smtClean="0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r>
              <a:rPr lang="zh-CN" altLang="en-US" sz="3200" b="1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图形</a:t>
            </a:r>
            <a:r>
              <a:rPr lang="zh-CN" altLang="en-US" sz="32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组合而成的？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323528" y="1563638"/>
            <a:ext cx="2520280" cy="830997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、把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它看成两个梯形组合而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成。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8" name="Line 22"/>
          <p:cNvSpPr>
            <a:spLocks noChangeShapeType="1"/>
          </p:cNvSpPr>
          <p:nvPr/>
        </p:nvSpPr>
        <p:spPr bwMode="auto">
          <a:xfrm flipH="1" flipV="1">
            <a:off x="4222105" y="1491630"/>
            <a:ext cx="884633" cy="1209381"/>
          </a:xfrm>
          <a:prstGeom prst="line">
            <a:avLst/>
          </a:prstGeom>
          <a:noFill/>
          <a:ln w="57150">
            <a:solidFill>
              <a:sysClr val="windowText" lastClr="000000"/>
            </a:solidFill>
            <a:prstDash val="dash"/>
            <a:round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楷体" panose="02010609060101010101" pitchFamily="49" charset="-122"/>
            </a:endParaRPr>
          </a:p>
        </p:txBody>
      </p:sp>
      <p:sp>
        <p:nvSpPr>
          <p:cNvPr id="19" name="Text Box 23"/>
          <p:cNvSpPr txBox="1">
            <a:spLocks noChangeArrowheads="1"/>
          </p:cNvSpPr>
          <p:nvPr/>
        </p:nvSpPr>
        <p:spPr bwMode="auto">
          <a:xfrm>
            <a:off x="5796136" y="2499742"/>
            <a:ext cx="2880320" cy="830997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、可以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分成一个梯形和一个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三角形。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235713" y="3194508"/>
            <a:ext cx="4272391" cy="1537482"/>
            <a:chOff x="1235713" y="3194508"/>
            <a:chExt cx="4272391" cy="1537482"/>
          </a:xfrm>
        </p:grpSpPr>
        <p:sp>
          <p:nvSpPr>
            <p:cNvPr id="20" name="Text Box 24"/>
            <p:cNvSpPr txBox="1">
              <a:spLocks noChangeArrowheads="1"/>
            </p:cNvSpPr>
            <p:nvPr/>
          </p:nvSpPr>
          <p:spPr bwMode="auto">
            <a:xfrm>
              <a:off x="2672829" y="3645148"/>
              <a:ext cx="2835275" cy="510778"/>
            </a:xfrm>
            <a:prstGeom prst="wedgeRoundRectCallout">
              <a:avLst>
                <a:gd name="adj1" fmla="val -67674"/>
                <a:gd name="adj2" fmla="val -37666"/>
                <a:gd name="adj3" fmla="val 16667"/>
              </a:avLst>
            </a:prstGeom>
            <a:noFill/>
            <a:ln w="9525">
              <a:solidFill>
                <a:srgbClr val="00B0F0"/>
              </a:solidFill>
              <a:miter lim="800000"/>
            </a:ln>
            <a:effectLst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还有其他的方法吗？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1235713" y="3194508"/>
              <a:ext cx="1072859" cy="153748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18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36"/>
          <p:cNvSpPr txBox="1">
            <a:spLocks noChangeArrowheads="1"/>
          </p:cNvSpPr>
          <p:nvPr/>
        </p:nvSpPr>
        <p:spPr bwMode="auto">
          <a:xfrm>
            <a:off x="827382" y="906855"/>
            <a:ext cx="669694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将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下面各图形分割成你学过的图形。</a:t>
            </a:r>
            <a:endParaRPr lang="en-US" altLang="zh-TW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71600" y="1563638"/>
            <a:ext cx="7437097" cy="1316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5" name="直接连接符 14"/>
          <p:cNvCxnSpPr/>
          <p:nvPr/>
        </p:nvCxnSpPr>
        <p:spPr>
          <a:xfrm>
            <a:off x="1331640" y="2067694"/>
            <a:ext cx="1224136" cy="0"/>
          </a:xfrm>
          <a:prstGeom prst="line">
            <a:avLst/>
          </a:prstGeom>
          <a:noFill/>
          <a:ln w="28575" cap="flat" cmpd="sng" algn="ctr">
            <a:solidFill>
              <a:srgbClr val="FF0000"/>
            </a:solidFill>
            <a:prstDash val="dash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16" name="直接连接符 15"/>
          <p:cNvCxnSpPr/>
          <p:nvPr/>
        </p:nvCxnSpPr>
        <p:spPr>
          <a:xfrm>
            <a:off x="7092280" y="2067694"/>
            <a:ext cx="576064" cy="0"/>
          </a:xfrm>
          <a:prstGeom prst="line">
            <a:avLst/>
          </a:prstGeom>
          <a:noFill/>
          <a:ln w="28575" cap="flat" cmpd="sng" algn="ctr">
            <a:solidFill>
              <a:srgbClr val="FF0000"/>
            </a:solidFill>
            <a:prstDash val="dash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17" name="直接连接符 16"/>
          <p:cNvCxnSpPr/>
          <p:nvPr/>
        </p:nvCxnSpPr>
        <p:spPr>
          <a:xfrm>
            <a:off x="4067944" y="1779662"/>
            <a:ext cx="0" cy="814829"/>
          </a:xfrm>
          <a:prstGeom prst="line">
            <a:avLst/>
          </a:prstGeom>
          <a:noFill/>
          <a:ln w="28575" cap="flat" cmpd="sng" algn="ctr">
            <a:solidFill>
              <a:srgbClr val="FF0000"/>
            </a:solidFill>
            <a:prstDash val="dash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18" name="直接连接符 17"/>
          <p:cNvCxnSpPr/>
          <p:nvPr/>
        </p:nvCxnSpPr>
        <p:spPr>
          <a:xfrm>
            <a:off x="4716016" y="1995686"/>
            <a:ext cx="0" cy="408431"/>
          </a:xfrm>
          <a:prstGeom prst="line">
            <a:avLst/>
          </a:prstGeom>
          <a:noFill/>
          <a:ln w="28575" cap="flat" cmpd="sng" algn="ctr">
            <a:solidFill>
              <a:srgbClr val="FF0000"/>
            </a:solidFill>
            <a:prstDash val="dash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pic>
        <p:nvPicPr>
          <p:cNvPr id="19" name="图片 1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2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827584" y="2931790"/>
            <a:ext cx="7581314" cy="13701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第一个图形分割成一个直角梯形和一个长方形。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第二个图形分割成一个三角形和两个长方形。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第三个图形分割成一个平行四边形和一个梯形。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323527" y="322659"/>
            <a:ext cx="8352929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atinLnBrk="1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将正方形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沿虚线剪开后，可分别拼成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E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FG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H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四个图形。其中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与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对应，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与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对应，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与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对应，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与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对应。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4644008" y="632033"/>
            <a:ext cx="1897063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G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7384482" y="555526"/>
            <a:ext cx="456209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E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2026766" y="987574"/>
            <a:ext cx="457002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F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4669999" y="1020673"/>
            <a:ext cx="67292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H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" name="Picture 11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19672" y="1779662"/>
            <a:ext cx="5813845" cy="2431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9" name="文本框 19"/>
          <p:cNvSpPr txBox="1">
            <a:spLocks noChangeArrowheads="1"/>
          </p:cNvSpPr>
          <p:nvPr/>
        </p:nvSpPr>
        <p:spPr bwMode="auto">
          <a:xfrm>
            <a:off x="1259632" y="2355726"/>
            <a:ext cx="6673811" cy="6093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多边形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可以截取为基础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图形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1259632" y="3003798"/>
            <a:ext cx="6673811" cy="6093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如何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截取多边形，截取后各部分名称。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87824" y="1563638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44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p="http://schemas.openxmlformats.org/presentationml/2006/main">
  <p:tag name="KSO_WPP_MARK_KEY" val="9dcf50b5-d9c4-420e-83bd-567ab31c0cb2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538</Words>
  <Application>WPS 演示</Application>
  <PresentationFormat>全屏显示(16:9)</PresentationFormat>
  <Paragraphs>123</Paragraphs>
  <Slides>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3" baseType="lpstr">
      <vt:lpstr>Arial</vt:lpstr>
      <vt:lpstr>宋体</vt:lpstr>
      <vt:lpstr>Wingdings</vt:lpstr>
      <vt:lpstr>黑体</vt:lpstr>
      <vt:lpstr>微软雅黑</vt:lpstr>
      <vt:lpstr>华文楷体</vt:lpstr>
      <vt:lpstr>楷体</vt:lpstr>
      <vt:lpstr>幼圆</vt:lpstr>
      <vt:lpstr>Times New Roman</vt:lpstr>
      <vt:lpstr>Calibri</vt:lpstr>
      <vt:lpstr>等线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dcterms:created xsi:type="dcterms:W3CDTF">2017-03-17T02:28:00Z</dcterms:created>
  <dcterms:modified xsi:type="dcterms:W3CDTF">2023-02-08T06:59:51Z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BA02C447CB3E41B79F7C25A7B8427CED</vt:lpwstr>
  </property>
</Properties>
</file>