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2"/>
  </p:handoutMasterIdLst>
  <p:sldIdLst>
    <p:sldId id="275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FB50CD2-3D11-4B13-B4B4-411EFF15C67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6B177D3-B27F-4476-A102-AE0582A622A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D42CE-2949-4591-B2E4-6394B49CD9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F773F-30C7-4988-AFE7-7E6DCBB937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F773F-30C7-4988-AFE7-7E6DCBB937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wmf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771800" y="2708920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8738" y="1340768"/>
            <a:ext cx="629126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分数的意义和性质</a:t>
            </a:r>
            <a:endParaRPr lang="zh-CN" altLang="en-US" sz="35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06250" y="2708920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分数与除法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8"/>
          <p:cNvSpPr>
            <a:spLocks noChangeArrowheads="1"/>
          </p:cNvSpPr>
          <p:nvPr/>
        </p:nvSpPr>
        <p:spPr bwMode="auto">
          <a:xfrm>
            <a:off x="322263" y="1484313"/>
            <a:ext cx="8675687" cy="122396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4579" name="Text Box 6"/>
          <p:cNvSpPr txBox="1">
            <a:spLocks noChangeArrowheads="1"/>
          </p:cNvSpPr>
          <p:nvPr/>
        </p:nvSpPr>
        <p:spPr bwMode="auto">
          <a:xfrm>
            <a:off x="468313" y="1700213"/>
            <a:ext cx="84597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分数与除法之间有哪些联系？</a:t>
            </a:r>
            <a:r>
              <a:rPr lang="zh-CN" altLang="en-US" sz="4000" b="1" dirty="0">
                <a:latin typeface="宋体" panose="02010600030101010101" pitchFamily="2" charset="-122"/>
              </a:rPr>
              <a:t> 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15100" y="3933825"/>
            <a:ext cx="18700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Oval 9"/>
          <p:cNvSpPr>
            <a:spLocks noChangeArrowheads="1"/>
          </p:cNvSpPr>
          <p:nvPr/>
        </p:nvSpPr>
        <p:spPr bwMode="auto">
          <a:xfrm>
            <a:off x="6084888" y="2997200"/>
            <a:ext cx="647700" cy="2159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4582" name="Oval 10"/>
          <p:cNvSpPr>
            <a:spLocks noChangeArrowheads="1"/>
          </p:cNvSpPr>
          <p:nvPr/>
        </p:nvSpPr>
        <p:spPr bwMode="auto">
          <a:xfrm>
            <a:off x="6588125" y="3357563"/>
            <a:ext cx="504825" cy="142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1042988" y="692150"/>
            <a:ext cx="6985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分数与除法之间的联系</a:t>
            </a:r>
            <a:endParaRPr lang="zh-CN" altLang="en-US" sz="4000" b="1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900113" y="1700213"/>
            <a:ext cx="73453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两个正整数相除，它们的商可以用分数表示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5604" name="Text Box 16"/>
          <p:cNvSpPr txBox="1">
            <a:spLocks noChangeArrowheads="1"/>
          </p:cNvSpPr>
          <p:nvPr/>
        </p:nvSpPr>
        <p:spPr bwMode="auto">
          <a:xfrm>
            <a:off x="827088" y="4724400"/>
            <a:ext cx="73453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反过来，分数是否能看作是两个正整数相除呢？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25605" name="Picture 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2924175"/>
            <a:ext cx="5113337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3712" y="836712"/>
            <a:ext cx="6624637" cy="755650"/>
          </a:xfrm>
          <a:noFill/>
        </p:spPr>
        <p:txBody>
          <a:bodyPr/>
          <a:lstStyle/>
          <a:p>
            <a:r>
              <a:rPr lang="zh-CN" altLang="en-US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分数与除法的联系与区别</a:t>
            </a:r>
            <a:endParaRPr lang="zh-CN" altLang="en-US" b="1" dirty="0" smtClean="0">
              <a:solidFill>
                <a:srgbClr val="66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64515" name="Group 3"/>
          <p:cNvGraphicFramePr>
            <a:graphicFrameLocks noGrp="1"/>
          </p:cNvGraphicFramePr>
          <p:nvPr>
            <p:ph idx="4294967295"/>
          </p:nvPr>
        </p:nvGraphicFramePr>
        <p:xfrm>
          <a:off x="531440" y="2347913"/>
          <a:ext cx="8001000" cy="3779838"/>
        </p:xfrm>
        <a:graphic>
          <a:graphicData uri="http://schemas.openxmlformats.org/drawingml/2006/table">
            <a:tbl>
              <a:tblPr/>
              <a:tblGrid>
                <a:gridCol w="909637"/>
                <a:gridCol w="1511300"/>
                <a:gridCol w="1500188"/>
                <a:gridCol w="1206500"/>
                <a:gridCol w="2873375"/>
              </a:tblGrid>
              <a:tr h="935038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联系</a:t>
                      </a: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区别</a:t>
                      </a: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被除数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除号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除数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1835150" y="5083175"/>
            <a:ext cx="1150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分子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3132138" y="4867275"/>
            <a:ext cx="11509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分数线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4500563" y="5156200"/>
            <a:ext cx="11509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分母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5867400" y="3643313"/>
            <a:ext cx="24495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是一种运算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5795963" y="4857750"/>
            <a:ext cx="28082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是一种数，也可看做两数相除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6656" name="Picture 3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763588"/>
            <a:ext cx="10191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1" grpId="0"/>
      <p:bldP spid="26652" grpId="0"/>
      <p:bldP spid="26653" grpId="0"/>
      <p:bldP spid="26654" grpId="0"/>
      <p:bldP spid="266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20675" y="1473200"/>
            <a:ext cx="8540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</a:rPr>
              <a:t>１、用图下面的分数表示图中红色部分与整体的关系，对不对？为什么？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619125" y="3144838"/>
            <a:ext cx="990600" cy="990600"/>
          </a:xfrm>
          <a:prstGeom prst="rtTriangl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rot="10800000">
            <a:off x="619125" y="3144838"/>
            <a:ext cx="990600" cy="990600"/>
          </a:xfrm>
          <a:prstGeom prst="rtTriangl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66763" y="4745038"/>
            <a:ext cx="6223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12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695325" y="5359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50825" y="5740400"/>
            <a:ext cx="1752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  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07988" y="5740400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>
            <a:off x="2295525" y="2763838"/>
            <a:ext cx="1600200" cy="1828800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>
            <a:off x="2524125" y="2763838"/>
            <a:ext cx="1143000" cy="1295400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2752725" y="2763838"/>
            <a:ext cx="685800" cy="762000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2819400" y="4749800"/>
            <a:ext cx="5715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13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2600325" y="53594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1990725" y="5740400"/>
            <a:ext cx="236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 　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4429125" y="2840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4429125" y="3983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4429125" y="3602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5267325" y="4364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4429125" y="3221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429125" y="4364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5267325" y="3983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5267325" y="3602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5267325" y="3221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5267325" y="2840038"/>
            <a:ext cx="838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4930775" y="4697413"/>
            <a:ext cx="73818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>
            <a:off x="4886325" y="53594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4448175" y="5740400"/>
            <a:ext cx="1803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   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038725" y="5740400"/>
            <a:ext cx="438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7472363" y="4787900"/>
            <a:ext cx="7381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6414" name="Line 30"/>
          <p:cNvSpPr>
            <a:spLocks noChangeShapeType="1"/>
          </p:cNvSpPr>
          <p:nvPr/>
        </p:nvSpPr>
        <p:spPr bwMode="auto">
          <a:xfrm>
            <a:off x="7400925" y="5354638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6867525" y="5740400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　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172325" y="57404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2600325" y="57404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682" name="Picture 34" descr="未命名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61" t="31500" r="59535" b="27721"/>
          <a:stretch>
            <a:fillRect/>
          </a:stretch>
        </p:blipFill>
        <p:spPr bwMode="auto">
          <a:xfrm>
            <a:off x="6985000" y="2687638"/>
            <a:ext cx="19256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3" name="Oval 35"/>
          <p:cNvSpPr>
            <a:spLocks noChangeArrowheads="1"/>
          </p:cNvSpPr>
          <p:nvPr/>
        </p:nvSpPr>
        <p:spPr bwMode="auto">
          <a:xfrm>
            <a:off x="7096125" y="2763838"/>
            <a:ext cx="1676400" cy="1752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684" name="Text Box 36"/>
          <p:cNvSpPr txBox="1">
            <a:spLocks noChangeArrowheads="1"/>
          </p:cNvSpPr>
          <p:nvPr/>
        </p:nvSpPr>
        <p:spPr bwMode="auto">
          <a:xfrm>
            <a:off x="500063" y="547688"/>
            <a:ext cx="25209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练一练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85" name="Text Box 25"/>
          <p:cNvSpPr txBox="1">
            <a:spLocks noChangeArrowheads="1"/>
          </p:cNvSpPr>
          <p:nvPr/>
        </p:nvSpPr>
        <p:spPr bwMode="auto">
          <a:xfrm>
            <a:off x="4937125" y="5257800"/>
            <a:ext cx="738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10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7686" name="Text Box 29"/>
          <p:cNvSpPr txBox="1">
            <a:spLocks noChangeArrowheads="1"/>
          </p:cNvSpPr>
          <p:nvPr/>
        </p:nvSpPr>
        <p:spPr bwMode="auto">
          <a:xfrm>
            <a:off x="7478713" y="5287963"/>
            <a:ext cx="7381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5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76" grpId="0"/>
      <p:bldP spid="27680" grpId="0"/>
      <p:bldP spid="276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idx="4294967295"/>
          </p:nvPr>
        </p:nvSpPr>
        <p:spPr>
          <a:xfrm>
            <a:off x="0" y="620713"/>
            <a:ext cx="8229600" cy="1108075"/>
          </a:xfrm>
          <a:noFill/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4000" b="1" dirty="0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000" b="1" dirty="0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、下图中，黑色轿车占全部轿车的几分之几？</a:t>
            </a:r>
            <a:endParaRPr lang="zh-CN" altLang="en-US" sz="4000" b="1" dirty="0" smtClean="0">
              <a:solidFill>
                <a:schemeClr val="fol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Rectangle 14"/>
          <p:cNvSpPr>
            <a:spLocks noChangeArrowheads="1"/>
          </p:cNvSpPr>
          <p:nvPr/>
        </p:nvSpPr>
        <p:spPr bwMode="auto">
          <a:xfrm>
            <a:off x="0" y="32337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28676" name="Rectangle 15"/>
          <p:cNvSpPr>
            <a:spLocks noChangeArrowheads="1"/>
          </p:cNvSpPr>
          <p:nvPr/>
        </p:nvSpPr>
        <p:spPr bwMode="auto">
          <a:xfrm>
            <a:off x="0" y="32337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Times New Roman" panose="02020603050405020304" pitchFamily="18" charset="0"/>
            </a:endParaRPr>
          </a:p>
        </p:txBody>
      </p:sp>
      <p:pic>
        <p:nvPicPr>
          <p:cNvPr id="28677" name="Picture 16" descr="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2852738"/>
            <a:ext cx="4681537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3429000"/>
            <a:ext cx="1728787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0"/>
          <p:cNvSpPr txBox="1">
            <a:spLocks noChangeArrowheads="1"/>
          </p:cNvSpPr>
          <p:nvPr/>
        </p:nvSpPr>
        <p:spPr bwMode="auto">
          <a:xfrm>
            <a:off x="323850" y="566738"/>
            <a:ext cx="7064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folHlink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4000" b="1" dirty="0">
                <a:solidFill>
                  <a:schemeClr val="folHlink"/>
                </a:solidFill>
                <a:latin typeface="Times New Roman" panose="02020603050405020304" pitchFamily="18" charset="0"/>
              </a:rPr>
              <a:t>、用分数表示下列除法的商：</a:t>
            </a:r>
            <a:endParaRPr lang="zh-CN" altLang="en-US" sz="4000" b="1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Text Box 11"/>
          <p:cNvSpPr txBox="1">
            <a:spLocks noChangeArrowheads="1"/>
          </p:cNvSpPr>
          <p:nvPr/>
        </p:nvSpPr>
        <p:spPr bwMode="auto">
          <a:xfrm>
            <a:off x="0" y="1957388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）</a:t>
            </a:r>
            <a:r>
              <a:rPr lang="en-US" altLang="zh-CN" sz="3600" b="1" dirty="0">
                <a:latin typeface="Times New Roman" panose="02020603050405020304" pitchFamily="18" charset="0"/>
              </a:rPr>
              <a:t>2÷5=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9700" name="Text Box 12"/>
          <p:cNvSpPr txBox="1">
            <a:spLocks noChangeArrowheads="1"/>
          </p:cNvSpPr>
          <p:nvPr/>
        </p:nvSpPr>
        <p:spPr bwMode="auto">
          <a:xfrm>
            <a:off x="2209800" y="1576388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9701" name="Text Box 13"/>
          <p:cNvSpPr txBox="1">
            <a:spLocks noChangeArrowheads="1"/>
          </p:cNvSpPr>
          <p:nvPr/>
        </p:nvSpPr>
        <p:spPr bwMode="auto">
          <a:xfrm>
            <a:off x="2133600" y="2185988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5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8438" name="Line 14"/>
          <p:cNvSpPr>
            <a:spLocks noChangeShapeType="1"/>
          </p:cNvSpPr>
          <p:nvPr/>
        </p:nvSpPr>
        <p:spPr bwMode="auto">
          <a:xfrm>
            <a:off x="2514600" y="2262188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703" name="Text Box 15"/>
          <p:cNvSpPr txBox="1">
            <a:spLocks noChangeArrowheads="1"/>
          </p:cNvSpPr>
          <p:nvPr/>
        </p:nvSpPr>
        <p:spPr bwMode="auto">
          <a:xfrm>
            <a:off x="4038600" y="1957388"/>
            <a:ext cx="365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</a:rPr>
              <a:t>10÷3=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9704" name="Text Box 16"/>
          <p:cNvSpPr txBox="1">
            <a:spLocks noChangeArrowheads="1"/>
          </p:cNvSpPr>
          <p:nvPr/>
        </p:nvSpPr>
        <p:spPr bwMode="auto">
          <a:xfrm>
            <a:off x="7315200" y="1576388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10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9705" name="Text Box 17"/>
          <p:cNvSpPr txBox="1">
            <a:spLocks noChangeArrowheads="1"/>
          </p:cNvSpPr>
          <p:nvPr/>
        </p:nvSpPr>
        <p:spPr bwMode="auto">
          <a:xfrm>
            <a:off x="6629400" y="2262188"/>
            <a:ext cx="2209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</a:t>
            </a:r>
            <a:r>
              <a:rPr lang="zh-CN" altLang="en-US" sz="3600" b="1">
                <a:latin typeface="Times New Roman" panose="02020603050405020304" pitchFamily="18" charset="0"/>
              </a:rPr>
              <a:t>（ 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8442" name="Line 18"/>
          <p:cNvSpPr>
            <a:spLocks noChangeShapeType="1"/>
          </p:cNvSpPr>
          <p:nvPr/>
        </p:nvSpPr>
        <p:spPr bwMode="auto">
          <a:xfrm>
            <a:off x="7391400" y="2262188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707" name="Text Box 19"/>
          <p:cNvSpPr txBox="1">
            <a:spLocks noChangeArrowheads="1"/>
          </p:cNvSpPr>
          <p:nvPr/>
        </p:nvSpPr>
        <p:spPr bwMode="auto">
          <a:xfrm>
            <a:off x="-533400" y="3100388"/>
            <a:ext cx="3581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</a:rPr>
              <a:t>8÷4=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9708" name="Text Box 20"/>
          <p:cNvSpPr txBox="1">
            <a:spLocks noChangeArrowheads="1"/>
          </p:cNvSpPr>
          <p:nvPr/>
        </p:nvSpPr>
        <p:spPr bwMode="auto">
          <a:xfrm>
            <a:off x="1371600" y="2786063"/>
            <a:ext cx="342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</a:t>
            </a:r>
            <a:r>
              <a:rPr lang="zh-CN" altLang="en-US" sz="3600" b="1">
                <a:latin typeface="Times New Roman" panose="02020603050405020304" pitchFamily="18" charset="0"/>
              </a:rPr>
              <a:t>（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9709" name="Rectangle 21"/>
          <p:cNvSpPr>
            <a:spLocks noChangeArrowheads="1"/>
          </p:cNvSpPr>
          <p:nvPr/>
        </p:nvSpPr>
        <p:spPr bwMode="auto">
          <a:xfrm>
            <a:off x="2209800" y="3328988"/>
            <a:ext cx="16875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</a:t>
            </a:r>
            <a:r>
              <a:rPr lang="zh-CN" altLang="en-US" sz="3600" b="1">
                <a:latin typeface="Times New Roman" panose="02020603050405020304" pitchFamily="18" charset="0"/>
              </a:rPr>
              <a:t>（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8446" name="Line 22"/>
          <p:cNvSpPr>
            <a:spLocks noChangeShapeType="1"/>
          </p:cNvSpPr>
          <p:nvPr/>
        </p:nvSpPr>
        <p:spPr bwMode="auto">
          <a:xfrm>
            <a:off x="2590800" y="3328988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711" name="Text Box 27"/>
          <p:cNvSpPr txBox="1">
            <a:spLocks noChangeArrowheads="1"/>
          </p:cNvSpPr>
          <p:nvPr/>
        </p:nvSpPr>
        <p:spPr bwMode="auto">
          <a:xfrm>
            <a:off x="-609600" y="4395788"/>
            <a:ext cx="548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5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</a:rPr>
              <a:t>9÷1=</a:t>
            </a:r>
            <a:r>
              <a:rPr lang="zh-CN" altLang="en-US" sz="3600" b="1">
                <a:latin typeface="Times New Roman" panose="02020603050405020304" pitchFamily="18" charset="0"/>
              </a:rPr>
              <a:t>（     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9712" name="Text Box 28"/>
          <p:cNvSpPr txBox="1">
            <a:spLocks noChangeArrowheads="1"/>
          </p:cNvSpPr>
          <p:nvPr/>
        </p:nvSpPr>
        <p:spPr bwMode="auto">
          <a:xfrm>
            <a:off x="3779838" y="3162300"/>
            <a:ext cx="6019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</a:rPr>
              <a:t>13÷15=</a:t>
            </a:r>
            <a:r>
              <a:rPr lang="zh-CN" altLang="en-US" sz="3600" b="1">
                <a:latin typeface="Times New Roman" panose="02020603050405020304" pitchFamily="18" charset="0"/>
              </a:rPr>
              <a:t>（     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9713" name="Text Box 29"/>
          <p:cNvSpPr txBox="1">
            <a:spLocks noChangeArrowheads="1"/>
          </p:cNvSpPr>
          <p:nvPr/>
        </p:nvSpPr>
        <p:spPr bwMode="auto">
          <a:xfrm>
            <a:off x="-304800" y="5538788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6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</a:rPr>
              <a:t>a÷b=</a:t>
            </a:r>
            <a:r>
              <a:rPr lang="zh-CN" altLang="en-US" sz="3600" b="1">
                <a:latin typeface="Times New Roman" panose="02020603050405020304" pitchFamily="18" charset="0"/>
              </a:rPr>
              <a:t>（        ）（</a:t>
            </a:r>
            <a:r>
              <a:rPr lang="en-US" altLang="zh-CN" sz="3600" b="1">
                <a:latin typeface="Times New Roman" panose="02020603050405020304" pitchFamily="18" charset="0"/>
              </a:rPr>
              <a:t>a</a:t>
            </a:r>
            <a:r>
              <a:rPr lang="zh-CN" altLang="en-US" sz="3600" b="1">
                <a:latin typeface="Times New Roman" panose="02020603050405020304" pitchFamily="18" charset="0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</a:rPr>
              <a:t>b</a:t>
            </a:r>
            <a:r>
              <a:rPr lang="zh-CN" altLang="en-US" sz="3600" b="1">
                <a:latin typeface="Times New Roman" panose="02020603050405020304" pitchFamily="18" charset="0"/>
              </a:rPr>
              <a:t>都是正整数）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9714" name="Text Box 30"/>
          <p:cNvSpPr txBox="1">
            <a:spLocks noChangeArrowheads="1"/>
          </p:cNvSpPr>
          <p:nvPr/>
        </p:nvSpPr>
        <p:spPr bwMode="auto">
          <a:xfrm>
            <a:off x="2747963" y="1576388"/>
            <a:ext cx="685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15" name="Text Box 31"/>
          <p:cNvSpPr txBox="1">
            <a:spLocks noChangeArrowheads="1"/>
          </p:cNvSpPr>
          <p:nvPr/>
        </p:nvSpPr>
        <p:spPr bwMode="auto">
          <a:xfrm>
            <a:off x="7391400" y="2262188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16" name="Text Box 32"/>
          <p:cNvSpPr txBox="1">
            <a:spLocks noChangeArrowheads="1"/>
          </p:cNvSpPr>
          <p:nvPr/>
        </p:nvSpPr>
        <p:spPr bwMode="auto">
          <a:xfrm>
            <a:off x="2590800" y="2786063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17" name="Text Box 33"/>
          <p:cNvSpPr txBox="1">
            <a:spLocks noChangeArrowheads="1"/>
          </p:cNvSpPr>
          <p:nvPr/>
        </p:nvSpPr>
        <p:spPr bwMode="auto">
          <a:xfrm>
            <a:off x="2509838" y="3328988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40"/>
          <p:cNvGrpSpPr/>
          <p:nvPr/>
        </p:nvGrpSpPr>
        <p:grpSpPr bwMode="auto">
          <a:xfrm>
            <a:off x="7513638" y="2781300"/>
            <a:ext cx="1143000" cy="1327150"/>
            <a:chOff x="4800" y="2784"/>
            <a:chExt cx="720" cy="836"/>
          </a:xfrm>
        </p:grpSpPr>
        <p:sp>
          <p:nvSpPr>
            <p:cNvPr id="18460" name="Text Box 41"/>
            <p:cNvSpPr txBox="1">
              <a:spLocks noChangeArrowheads="1"/>
            </p:cNvSpPr>
            <p:nvPr/>
          </p:nvSpPr>
          <p:spPr bwMode="auto">
            <a:xfrm>
              <a:off x="4800" y="2784"/>
              <a:ext cx="720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13</a:t>
              </a:r>
              <a:endPara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8461" name="Text Box 42"/>
            <p:cNvSpPr txBox="1">
              <a:spLocks noChangeArrowheads="1"/>
            </p:cNvSpPr>
            <p:nvPr/>
          </p:nvSpPr>
          <p:spPr bwMode="auto">
            <a:xfrm>
              <a:off x="4848" y="3216"/>
              <a:ext cx="672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15</a:t>
              </a:r>
              <a:endPara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8462" name="Line 43"/>
            <p:cNvSpPr>
              <a:spLocks noChangeShapeType="1"/>
            </p:cNvSpPr>
            <p:nvPr/>
          </p:nvSpPr>
          <p:spPr bwMode="auto">
            <a:xfrm>
              <a:off x="4944" y="3216"/>
              <a:ext cx="52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44"/>
          <p:cNvGrpSpPr/>
          <p:nvPr/>
        </p:nvGrpSpPr>
        <p:grpSpPr bwMode="auto">
          <a:xfrm>
            <a:off x="2590800" y="5157788"/>
            <a:ext cx="1295400" cy="1371600"/>
            <a:chOff x="1632" y="3456"/>
            <a:chExt cx="816" cy="864"/>
          </a:xfrm>
        </p:grpSpPr>
        <p:sp>
          <p:nvSpPr>
            <p:cNvPr id="29723" name="Text Box 45"/>
            <p:cNvSpPr txBox="1">
              <a:spLocks noChangeArrowheads="1"/>
            </p:cNvSpPr>
            <p:nvPr/>
          </p:nvSpPr>
          <p:spPr bwMode="auto">
            <a:xfrm>
              <a:off x="1632" y="3456"/>
              <a:ext cx="81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24" name="Text Box 46"/>
            <p:cNvSpPr txBox="1">
              <a:spLocks noChangeArrowheads="1"/>
            </p:cNvSpPr>
            <p:nvPr/>
          </p:nvSpPr>
          <p:spPr bwMode="auto">
            <a:xfrm>
              <a:off x="1824" y="3916"/>
              <a:ext cx="4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Line 47"/>
            <p:cNvSpPr>
              <a:spLocks noChangeShapeType="1"/>
            </p:cNvSpPr>
            <p:nvPr/>
          </p:nvSpPr>
          <p:spPr bwMode="auto">
            <a:xfrm>
              <a:off x="1776" y="3888"/>
              <a:ext cx="57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9726" name="Text Box 50"/>
          <p:cNvSpPr txBox="1">
            <a:spLocks noChangeArrowheads="1"/>
          </p:cNvSpPr>
          <p:nvPr/>
        </p:nvSpPr>
        <p:spPr bwMode="auto">
          <a:xfrm>
            <a:off x="2771775" y="4365625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/>
      <p:bldP spid="29715" grpId="0"/>
      <p:bldP spid="29716" grpId="0"/>
      <p:bldP spid="29717" grpId="0"/>
      <p:bldP spid="297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600075" y="1981200"/>
            <a:ext cx="838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  <a:latin typeface="Times New Roman" panose="02020603050405020304" pitchFamily="18" charset="0"/>
              </a:rPr>
              <a:t>   </a:t>
            </a:r>
            <a:endParaRPr lang="en-US" altLang="zh-CN" sz="4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107950" y="347663"/>
            <a:ext cx="8848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folHlink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4000" b="1">
                <a:solidFill>
                  <a:schemeClr val="folHlink"/>
                </a:solidFill>
                <a:latin typeface="Times New Roman" panose="02020603050405020304" pitchFamily="18" charset="0"/>
              </a:rPr>
              <a:t>、把下列分数写成两个数相除的式子</a:t>
            </a:r>
            <a:r>
              <a:rPr lang="en-US" altLang="zh-CN" sz="4000" b="1">
                <a:solidFill>
                  <a:schemeClr val="folHlink"/>
                </a:solidFill>
                <a:latin typeface="Times New Roman" panose="02020603050405020304" pitchFamily="18" charset="0"/>
              </a:rPr>
              <a:t>:</a:t>
            </a:r>
            <a:endParaRPr lang="en-US" altLang="zh-CN" sz="4000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-304800" y="1524000"/>
            <a:ext cx="15636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25" name="Text Box 9"/>
          <p:cNvSpPr txBox="1">
            <a:spLocks noChangeArrowheads="1"/>
          </p:cNvSpPr>
          <p:nvPr/>
        </p:nvSpPr>
        <p:spPr bwMode="auto">
          <a:xfrm>
            <a:off x="866775" y="1285875"/>
            <a:ext cx="511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34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9462" name="Line 10"/>
          <p:cNvSpPr>
            <a:spLocks noChangeShapeType="1"/>
          </p:cNvSpPr>
          <p:nvPr/>
        </p:nvSpPr>
        <p:spPr bwMode="auto">
          <a:xfrm>
            <a:off x="762000" y="1828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27" name="Text Box 11"/>
          <p:cNvSpPr txBox="1">
            <a:spLocks noChangeArrowheads="1"/>
          </p:cNvSpPr>
          <p:nvPr/>
        </p:nvSpPr>
        <p:spPr bwMode="auto">
          <a:xfrm>
            <a:off x="1143000" y="1524000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＝３</a:t>
            </a:r>
            <a:r>
              <a:rPr lang="en-US" altLang="zh-CN" sz="3600" b="1">
                <a:latin typeface="Times New Roman" panose="02020603050405020304" pitchFamily="18" charset="0"/>
              </a:rPr>
              <a:t>÷</a:t>
            </a:r>
            <a:r>
              <a:rPr lang="zh-CN" altLang="en-US" sz="3600" b="1">
                <a:latin typeface="Times New Roman" panose="02020603050405020304" pitchFamily="18" charset="0"/>
              </a:rPr>
              <a:t>（　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28" name="Text Box 12"/>
          <p:cNvSpPr txBox="1">
            <a:spLocks noChangeArrowheads="1"/>
          </p:cNvSpPr>
          <p:nvPr/>
        </p:nvSpPr>
        <p:spPr bwMode="auto">
          <a:xfrm>
            <a:off x="3200400" y="1524000"/>
            <a:ext cx="3581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29" name="Text Box 13"/>
          <p:cNvSpPr txBox="1">
            <a:spLocks noChangeArrowheads="1"/>
          </p:cNvSpPr>
          <p:nvPr/>
        </p:nvSpPr>
        <p:spPr bwMode="auto">
          <a:xfrm>
            <a:off x="5557838" y="1273175"/>
            <a:ext cx="5238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92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9466" name="Line 14"/>
          <p:cNvSpPr>
            <a:spLocks noChangeShapeType="1"/>
          </p:cNvSpPr>
          <p:nvPr/>
        </p:nvSpPr>
        <p:spPr bwMode="auto">
          <a:xfrm>
            <a:off x="5562600" y="1828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31" name="Text Box 15"/>
          <p:cNvSpPr txBox="1">
            <a:spLocks noChangeArrowheads="1"/>
          </p:cNvSpPr>
          <p:nvPr/>
        </p:nvSpPr>
        <p:spPr bwMode="auto">
          <a:xfrm>
            <a:off x="5572125" y="1524000"/>
            <a:ext cx="3810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＝（　）</a:t>
            </a:r>
            <a:r>
              <a:rPr lang="en-US" altLang="zh-CN" sz="3600" b="1">
                <a:latin typeface="Times New Roman" panose="02020603050405020304" pitchFamily="18" charset="0"/>
              </a:rPr>
              <a:t>÷2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32" name="Text Box 16"/>
          <p:cNvSpPr txBox="1">
            <a:spLocks noChangeArrowheads="1"/>
          </p:cNvSpPr>
          <p:nvPr/>
        </p:nvSpPr>
        <p:spPr bwMode="auto">
          <a:xfrm>
            <a:off x="-238125" y="2895600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33" name="Text Box 17"/>
          <p:cNvSpPr txBox="1">
            <a:spLocks noChangeArrowheads="1"/>
          </p:cNvSpPr>
          <p:nvPr/>
        </p:nvSpPr>
        <p:spPr bwMode="auto">
          <a:xfrm>
            <a:off x="900113" y="2644775"/>
            <a:ext cx="738187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7 11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9470" name="Line 18"/>
          <p:cNvSpPr>
            <a:spLocks noChangeShapeType="1"/>
          </p:cNvSpPr>
          <p:nvPr/>
        </p:nvSpPr>
        <p:spPr bwMode="auto">
          <a:xfrm>
            <a:off x="904875" y="3200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35" name="Text Box 19"/>
          <p:cNvSpPr txBox="1">
            <a:spLocks noChangeArrowheads="1"/>
          </p:cNvSpPr>
          <p:nvPr/>
        </p:nvSpPr>
        <p:spPr bwMode="auto">
          <a:xfrm>
            <a:off x="1114425" y="2895600"/>
            <a:ext cx="4114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＝（  ）</a:t>
            </a:r>
            <a:r>
              <a:rPr lang="en-US" altLang="zh-CN" sz="3600" b="1">
                <a:latin typeface="Times New Roman" panose="02020603050405020304" pitchFamily="18" charset="0"/>
              </a:rPr>
              <a:t>÷</a:t>
            </a:r>
            <a:r>
              <a:rPr lang="zh-CN" altLang="en-US" sz="3600" b="1">
                <a:latin typeface="Times New Roman" panose="02020603050405020304" pitchFamily="18" charset="0"/>
              </a:rPr>
              <a:t>（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36" name="Text Box 20"/>
          <p:cNvSpPr txBox="1">
            <a:spLocks noChangeArrowheads="1"/>
          </p:cNvSpPr>
          <p:nvPr/>
        </p:nvSpPr>
        <p:spPr bwMode="auto">
          <a:xfrm>
            <a:off x="3059113" y="2895600"/>
            <a:ext cx="3962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37" name="Text Box 21"/>
          <p:cNvSpPr txBox="1">
            <a:spLocks noChangeArrowheads="1"/>
          </p:cNvSpPr>
          <p:nvPr/>
        </p:nvSpPr>
        <p:spPr bwMode="auto">
          <a:xfrm>
            <a:off x="5573713" y="2654300"/>
            <a:ext cx="7381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105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9474" name="Line 22"/>
          <p:cNvSpPr>
            <a:spLocks noChangeShapeType="1"/>
          </p:cNvSpPr>
          <p:nvPr/>
        </p:nvSpPr>
        <p:spPr bwMode="auto">
          <a:xfrm>
            <a:off x="5578475" y="32004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39" name="Text Box 23"/>
          <p:cNvSpPr txBox="1">
            <a:spLocks noChangeArrowheads="1"/>
          </p:cNvSpPr>
          <p:nvPr/>
        </p:nvSpPr>
        <p:spPr bwMode="auto">
          <a:xfrm>
            <a:off x="5794375" y="2819400"/>
            <a:ext cx="365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＝（　　　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40" name="Text Box 24"/>
          <p:cNvSpPr txBox="1">
            <a:spLocks noChangeArrowheads="1"/>
          </p:cNvSpPr>
          <p:nvPr/>
        </p:nvSpPr>
        <p:spPr bwMode="auto">
          <a:xfrm>
            <a:off x="-182563" y="4267200"/>
            <a:ext cx="1905001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5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41" name="Text Box 25"/>
          <p:cNvSpPr txBox="1">
            <a:spLocks noChangeArrowheads="1"/>
          </p:cNvSpPr>
          <p:nvPr/>
        </p:nvSpPr>
        <p:spPr bwMode="auto">
          <a:xfrm>
            <a:off x="1390650" y="3970338"/>
            <a:ext cx="600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2" name="Text Box 27"/>
          <p:cNvSpPr txBox="1">
            <a:spLocks noChangeArrowheads="1"/>
          </p:cNvSpPr>
          <p:nvPr/>
        </p:nvSpPr>
        <p:spPr bwMode="auto">
          <a:xfrm>
            <a:off x="2027238" y="4267200"/>
            <a:ext cx="3276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=</a:t>
            </a:r>
            <a:r>
              <a:rPr lang="zh-CN" altLang="en-US" sz="3600" b="1">
                <a:latin typeface="Times New Roman" panose="02020603050405020304" pitchFamily="18" charset="0"/>
              </a:rPr>
              <a:t>（              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43" name="Text Box 32"/>
          <p:cNvSpPr txBox="1">
            <a:spLocks noChangeArrowheads="1"/>
          </p:cNvSpPr>
          <p:nvPr/>
        </p:nvSpPr>
        <p:spPr bwMode="auto">
          <a:xfrm>
            <a:off x="-398463" y="5562600"/>
            <a:ext cx="2209801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6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44" name="Text Box 33"/>
          <p:cNvSpPr txBox="1">
            <a:spLocks noChangeArrowheads="1"/>
          </p:cNvSpPr>
          <p:nvPr/>
        </p:nvSpPr>
        <p:spPr bwMode="auto">
          <a:xfrm>
            <a:off x="1049338" y="5257800"/>
            <a:ext cx="106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5" name="Text Box 34"/>
          <p:cNvSpPr txBox="1">
            <a:spLocks noChangeArrowheads="1"/>
          </p:cNvSpPr>
          <p:nvPr/>
        </p:nvSpPr>
        <p:spPr bwMode="auto">
          <a:xfrm>
            <a:off x="1049338" y="5867400"/>
            <a:ext cx="106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2" name="Line 35"/>
          <p:cNvSpPr>
            <a:spLocks noChangeShapeType="1"/>
          </p:cNvSpPr>
          <p:nvPr/>
        </p:nvSpPr>
        <p:spPr bwMode="auto">
          <a:xfrm>
            <a:off x="1201738" y="5943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47" name="Text Box 36"/>
          <p:cNvSpPr txBox="1">
            <a:spLocks noChangeArrowheads="1"/>
          </p:cNvSpPr>
          <p:nvPr/>
        </p:nvSpPr>
        <p:spPr bwMode="auto">
          <a:xfrm>
            <a:off x="1735138" y="5638800"/>
            <a:ext cx="731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=</a:t>
            </a:r>
            <a:r>
              <a:rPr lang="zh-CN" altLang="en-US" sz="3600" b="1">
                <a:latin typeface="Times New Roman" panose="02020603050405020304" pitchFamily="18" charset="0"/>
              </a:rPr>
              <a:t>（                ）（</a:t>
            </a:r>
            <a:r>
              <a:rPr lang="en-US" altLang="zh-CN" sz="3600" b="1">
                <a:latin typeface="Times New Roman" panose="02020603050405020304" pitchFamily="18" charset="0"/>
              </a:rPr>
              <a:t>a</a:t>
            </a:r>
            <a:r>
              <a:rPr lang="zh-CN" altLang="en-US" sz="3600" b="1">
                <a:latin typeface="Times New Roman" panose="02020603050405020304" pitchFamily="18" charset="0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</a:rPr>
              <a:t>b</a:t>
            </a:r>
            <a:r>
              <a:rPr lang="zh-CN" altLang="en-US" sz="3600" b="1">
                <a:latin typeface="Times New Roman" panose="02020603050405020304" pitchFamily="18" charset="0"/>
              </a:rPr>
              <a:t>是正整数）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48" name="Text Box 37"/>
          <p:cNvSpPr txBox="1">
            <a:spLocks noChangeArrowheads="1"/>
          </p:cNvSpPr>
          <p:nvPr/>
        </p:nvSpPr>
        <p:spPr bwMode="auto">
          <a:xfrm>
            <a:off x="2971800" y="15240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４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49" name="Text Box 38"/>
          <p:cNvSpPr txBox="1">
            <a:spLocks noChangeArrowheads="1"/>
          </p:cNvSpPr>
          <p:nvPr/>
        </p:nvSpPr>
        <p:spPr bwMode="auto">
          <a:xfrm>
            <a:off x="6858000" y="152400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0" name="Text Box 39"/>
          <p:cNvSpPr txBox="1">
            <a:spLocks noChangeArrowheads="1"/>
          </p:cNvSpPr>
          <p:nvPr/>
        </p:nvSpPr>
        <p:spPr bwMode="auto">
          <a:xfrm>
            <a:off x="2051050" y="28956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1" name="Text Box 40"/>
          <p:cNvSpPr txBox="1">
            <a:spLocks noChangeArrowheads="1"/>
          </p:cNvSpPr>
          <p:nvPr/>
        </p:nvSpPr>
        <p:spPr bwMode="auto">
          <a:xfrm>
            <a:off x="3652838" y="28956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2" name="Text Box 41"/>
          <p:cNvSpPr txBox="1">
            <a:spLocks noChangeArrowheads="1"/>
          </p:cNvSpPr>
          <p:nvPr/>
        </p:nvSpPr>
        <p:spPr bwMode="auto">
          <a:xfrm>
            <a:off x="6659563" y="2819400"/>
            <a:ext cx="236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10÷5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3" name="Text Box 42"/>
          <p:cNvSpPr txBox="1">
            <a:spLocks noChangeArrowheads="1"/>
          </p:cNvSpPr>
          <p:nvPr/>
        </p:nvSpPr>
        <p:spPr bwMode="auto">
          <a:xfrm>
            <a:off x="2873375" y="4267200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4÷1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4" name="Text Box 44"/>
          <p:cNvSpPr txBox="1">
            <a:spLocks noChangeArrowheads="1"/>
          </p:cNvSpPr>
          <p:nvPr/>
        </p:nvSpPr>
        <p:spPr bwMode="auto">
          <a:xfrm>
            <a:off x="2573338" y="5638800"/>
            <a:ext cx="1981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a÷b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Line 18"/>
          <p:cNvSpPr>
            <a:spLocks noChangeShapeType="1"/>
          </p:cNvSpPr>
          <p:nvPr/>
        </p:nvSpPr>
        <p:spPr bwMode="auto">
          <a:xfrm>
            <a:off x="1265238" y="45593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8" grpId="0"/>
      <p:bldP spid="30749" grpId="0"/>
      <p:bldP spid="30750" grpId="0"/>
      <p:bldP spid="30751" grpId="0"/>
      <p:bldP spid="30752" grpId="0"/>
      <p:bldP spid="30753" grpId="0"/>
      <p:bldP spid="307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8"/>
          <p:cNvSpPr txBox="1">
            <a:spLocks noChangeArrowheads="1"/>
          </p:cNvSpPr>
          <p:nvPr/>
        </p:nvSpPr>
        <p:spPr bwMode="auto">
          <a:xfrm>
            <a:off x="2625725" y="1341438"/>
            <a:ext cx="3714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chemeClr val="accent2"/>
                </a:solidFill>
                <a:ea typeface="黑体" panose="02010609060101010101" pitchFamily="49" charset="-122"/>
              </a:rPr>
              <a:t>自主评价</a:t>
            </a:r>
            <a:endParaRPr lang="zh-CN" altLang="en-US" sz="5400" b="1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31747" name="Rectangle 9"/>
          <p:cNvSpPr>
            <a:spLocks noChangeArrowheads="1"/>
          </p:cNvSpPr>
          <p:nvPr/>
        </p:nvSpPr>
        <p:spPr bwMode="auto">
          <a:xfrm>
            <a:off x="827088" y="2995613"/>
            <a:ext cx="6696075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   </a:t>
            </a:r>
            <a:r>
              <a:rPr lang="zh-CN" altLang="en-US" sz="4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这节课你有什么收获与体会呢</a:t>
            </a:r>
            <a:r>
              <a:rPr lang="zh-CN" altLang="en-US" sz="48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？ </a:t>
            </a:r>
            <a:endParaRPr lang="zh-CN" altLang="en-US" sz="4800" b="1" dirty="0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3644900"/>
            <a:ext cx="8001000" cy="2397125"/>
          </a:xfrm>
          <a:noFill/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当把一个总体平均分成若干份之后，其中的</a:t>
            </a: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份或若干份可以用什么表示？</a:t>
            </a:r>
            <a:endParaRPr lang="zh-CN" alt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Picture 4" descr="11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906463"/>
            <a:ext cx="881063" cy="1223962"/>
          </a:xfrm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547813" y="692150"/>
            <a:ext cx="24479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想一想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9" name="Picture 6" descr="HWOCRTEMP_ROC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052513"/>
            <a:ext cx="3457575" cy="2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31788"/>
            <a:ext cx="8686800" cy="1143000"/>
          </a:xfrm>
          <a:noFill/>
        </p:spPr>
        <p:txBody>
          <a:bodyPr/>
          <a:lstStyle/>
          <a:p>
            <a:r>
              <a:rPr lang="zh-CN" altLang="en-US" sz="3600" b="1" dirty="0" smtClean="0">
                <a:latin typeface="Times New Roman" panose="02020603050405020304" pitchFamily="18" charset="0"/>
                <a:ea typeface="楷体_GB2312" pitchFamily="49" charset="-122"/>
              </a:rPr>
              <a:t>用分数来表示下列涂色部分与整体的关系</a:t>
            </a:r>
            <a:endParaRPr lang="zh-CN" altLang="en-US" sz="3600" b="1" dirty="0" smtClean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7411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1412875"/>
            <a:ext cx="5616575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214688"/>
            <a:ext cx="2736850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927350"/>
            <a:ext cx="34559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23"/>
          <p:cNvSpPr txBox="1">
            <a:spLocks noChangeArrowheads="1"/>
          </p:cNvSpPr>
          <p:nvPr/>
        </p:nvSpPr>
        <p:spPr bwMode="auto">
          <a:xfrm>
            <a:off x="2986088" y="2636838"/>
            <a:ext cx="2365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）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5" name="Text Box 24"/>
          <p:cNvSpPr txBox="1">
            <a:spLocks noChangeArrowheads="1"/>
          </p:cNvSpPr>
          <p:nvPr/>
        </p:nvSpPr>
        <p:spPr bwMode="auto">
          <a:xfrm>
            <a:off x="660400" y="5375275"/>
            <a:ext cx="2365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）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6" name="Text Box 25"/>
          <p:cNvSpPr txBox="1">
            <a:spLocks noChangeArrowheads="1"/>
          </p:cNvSpPr>
          <p:nvPr/>
        </p:nvSpPr>
        <p:spPr bwMode="auto">
          <a:xfrm>
            <a:off x="5195888" y="5446713"/>
            <a:ext cx="2365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）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42" name="Picture 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2205038"/>
            <a:ext cx="81121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75" y="4941888"/>
            <a:ext cx="8445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4" name="Picture 2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8688" y="4941888"/>
            <a:ext cx="8445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53288" y="5097463"/>
            <a:ext cx="158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12775" y="692150"/>
            <a:ext cx="578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在括号内填入适当的数：</a:t>
            </a:r>
            <a:endParaRPr lang="zh-CN" altLang="en-US" sz="4000" b="1" dirty="0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17500" y="1924050"/>
            <a:ext cx="2708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18" charset="0"/>
              </a:rPr>
              <a:t>　　　（</a:t>
            </a:r>
            <a:r>
              <a:rPr lang="en-US" altLang="zh-CN" sz="3600" b="1" dirty="0">
                <a:solidFill>
                  <a:srgbClr val="3366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17500" y="2932113"/>
            <a:ext cx="2708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18" charset="0"/>
              </a:rPr>
              <a:t>　　　（</a:t>
            </a:r>
            <a:r>
              <a:rPr lang="en-US" altLang="zh-CN" sz="3600" b="1" dirty="0">
                <a:solidFill>
                  <a:srgbClr val="3366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41300" y="3867150"/>
            <a:ext cx="282098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6600"/>
                </a:solidFill>
                <a:latin typeface="Times New Roman" panose="02020603050405020304" pitchFamily="18" charset="0"/>
              </a:rPr>
              <a:t>　　　 （</a:t>
            </a:r>
            <a:r>
              <a:rPr lang="en-US" altLang="zh-CN" sz="3600" b="1">
                <a:solidFill>
                  <a:srgbClr val="3366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3366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927100" y="4803775"/>
            <a:ext cx="21304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3366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600" b="1">
                <a:solidFill>
                  <a:srgbClr val="3366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3366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3366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832100" y="1679575"/>
            <a:ext cx="7381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５６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2836863" y="22891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3294063" y="2001838"/>
            <a:ext cx="312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是</a:t>
            </a:r>
            <a:r>
              <a:rPr lang="en-US" altLang="zh-CN" sz="3600" b="1" dirty="0">
                <a:latin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</a:rPr>
              <a:t>　　</a:t>
            </a:r>
            <a:r>
              <a:rPr lang="en-US" altLang="zh-CN" sz="3600" b="1" dirty="0">
                <a:latin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</a:rPr>
              <a:t>个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6184900" y="1541463"/>
            <a:ext cx="7381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１６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6265863" y="228917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2755900" y="2708275"/>
            <a:ext cx="738188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11</a:t>
            </a:r>
            <a:r>
              <a:rPr lang="zh-CN" altLang="en-US" sz="3600">
                <a:latin typeface="Times New Roman" panose="02020603050405020304" pitchFamily="18" charset="0"/>
              </a:rPr>
              <a:t>９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2836863" y="32797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3141663" y="2997200"/>
            <a:ext cx="350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是（        ）个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6184900" y="2349500"/>
            <a:ext cx="7381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１９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6265863" y="32035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1389063" y="3960813"/>
            <a:ext cx="3810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３个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3898900" y="3584575"/>
            <a:ext cx="7381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１５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3903663" y="4194175"/>
            <a:ext cx="685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4284663" y="3867150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是（　　）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1165225" y="4803775"/>
            <a:ext cx="4267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８个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3898900" y="4437063"/>
            <a:ext cx="7381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１７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3979863" y="5108575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3979863" y="4724400"/>
            <a:ext cx="3810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是（　　）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4264025" y="2062163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4056063" y="3000375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5680075" y="3584575"/>
            <a:ext cx="738188" cy="1295400"/>
            <a:chOff x="3759" y="2112"/>
            <a:chExt cx="465" cy="816"/>
          </a:xfrm>
        </p:grpSpPr>
        <p:sp>
          <p:nvSpPr>
            <p:cNvPr id="9248" name="Text Box 29"/>
            <p:cNvSpPr txBox="1">
              <a:spLocks noChangeArrowheads="1"/>
            </p:cNvSpPr>
            <p:nvPr/>
          </p:nvSpPr>
          <p:spPr bwMode="auto">
            <a:xfrm>
              <a:off x="3759" y="2112"/>
              <a:ext cx="465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３５</a:t>
              </a:r>
              <a:endPara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249" name="Line 30"/>
            <p:cNvSpPr>
              <a:spLocks noChangeShapeType="1"/>
            </p:cNvSpPr>
            <p:nvPr/>
          </p:nvSpPr>
          <p:spPr bwMode="auto">
            <a:xfrm>
              <a:off x="3804" y="2496"/>
              <a:ext cx="42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31"/>
          <p:cNvGrpSpPr/>
          <p:nvPr/>
        </p:nvGrpSpPr>
        <p:grpSpPr bwMode="auto">
          <a:xfrm>
            <a:off x="5757863" y="4349750"/>
            <a:ext cx="731837" cy="1600200"/>
            <a:chOff x="3569" y="2592"/>
            <a:chExt cx="655" cy="1008"/>
          </a:xfrm>
        </p:grpSpPr>
        <p:sp>
          <p:nvSpPr>
            <p:cNvPr id="9246" name="Text Box 32"/>
            <p:cNvSpPr txBox="1">
              <a:spLocks noChangeArrowheads="1"/>
            </p:cNvSpPr>
            <p:nvPr/>
          </p:nvSpPr>
          <p:spPr bwMode="auto">
            <a:xfrm>
              <a:off x="3569" y="2592"/>
              <a:ext cx="655" cy="10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８７</a:t>
              </a:r>
              <a:endPara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247" name="Line 33"/>
            <p:cNvSpPr>
              <a:spLocks noChangeShapeType="1"/>
            </p:cNvSpPr>
            <p:nvPr/>
          </p:nvSpPr>
          <p:spPr bwMode="auto">
            <a:xfrm>
              <a:off x="3649" y="3072"/>
              <a:ext cx="57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16547" y="227647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8" grpId="0"/>
      <p:bldP spid="184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357188" y="573088"/>
            <a:ext cx="85010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个月饼平均分给</a:t>
            </a:r>
            <a:r>
              <a:rPr lang="en-US" altLang="zh-CN" sz="3200" b="1" dirty="0"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</a:rPr>
              <a:t>个小朋友，每人能分得几个？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9459" name="组合 5"/>
          <p:cNvGrpSpPr/>
          <p:nvPr/>
        </p:nvGrpSpPr>
        <p:grpSpPr bwMode="auto">
          <a:xfrm>
            <a:off x="571500" y="1441450"/>
            <a:ext cx="7500938" cy="3571875"/>
            <a:chOff x="571473" y="1000744"/>
            <a:chExt cx="7501305" cy="3571264"/>
          </a:xfrm>
        </p:grpSpPr>
        <p:pic>
          <p:nvPicPr>
            <p:cNvPr id="19460" name="图片 2" descr="QQ截图20150204184141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214546" y="2214554"/>
              <a:ext cx="5006672" cy="235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云形标注 3"/>
            <p:cNvSpPr/>
            <p:nvPr/>
          </p:nvSpPr>
          <p:spPr bwMode="auto">
            <a:xfrm>
              <a:off x="571473" y="1072170"/>
              <a:ext cx="3357727" cy="1071379"/>
            </a:xfrm>
            <a:prstGeom prst="cloudCallout">
              <a:avLst>
                <a:gd name="adj1" fmla="val 14173"/>
                <a:gd name="adj2" fmla="val 70640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每人分半个多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" name="云形标注 4"/>
            <p:cNvSpPr/>
            <p:nvPr/>
          </p:nvSpPr>
          <p:spPr bwMode="auto">
            <a:xfrm>
              <a:off x="4715051" y="1000744"/>
              <a:ext cx="3357727" cy="1071380"/>
            </a:xfrm>
            <a:prstGeom prst="cloudCallout">
              <a:avLst>
                <a:gd name="adj1" fmla="val -15257"/>
                <a:gd name="adj2" fmla="val 76145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不够每人分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个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8"/>
          <p:cNvGrpSpPr/>
          <p:nvPr/>
        </p:nvGrpSpPr>
        <p:grpSpPr bwMode="auto">
          <a:xfrm>
            <a:off x="714375" y="4737100"/>
            <a:ext cx="8094663" cy="1666875"/>
            <a:chOff x="714348" y="4522453"/>
            <a:chExt cx="8095233" cy="1667108"/>
          </a:xfrm>
        </p:grpSpPr>
        <p:pic>
          <p:nvPicPr>
            <p:cNvPr id="19464" name="图片 6" descr="小兔子3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501440" y="4522453"/>
              <a:ext cx="1308141" cy="166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云形标注 7"/>
            <p:cNvSpPr/>
            <p:nvPr/>
          </p:nvSpPr>
          <p:spPr bwMode="auto">
            <a:xfrm>
              <a:off x="714348" y="4928910"/>
              <a:ext cx="6501271" cy="1071713"/>
            </a:xfrm>
            <a:prstGeom prst="cloudCallout">
              <a:avLst>
                <a:gd name="adj1" fmla="val 52968"/>
                <a:gd name="adj2" fmla="val 23844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小组合作分一分，用算式表示分的结果。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3"/>
          <p:cNvGrpSpPr/>
          <p:nvPr/>
        </p:nvGrpSpPr>
        <p:grpSpPr bwMode="auto">
          <a:xfrm>
            <a:off x="246063" y="776288"/>
            <a:ext cx="9582150" cy="2428875"/>
            <a:chOff x="214282" y="357166"/>
            <a:chExt cx="9582854" cy="2428892"/>
          </a:xfrm>
        </p:grpSpPr>
        <p:pic>
          <p:nvPicPr>
            <p:cNvPr id="20483" name="图片 1" descr="小女孩6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282" y="1000108"/>
              <a:ext cx="1795983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484" name="组合 12"/>
            <p:cNvGrpSpPr/>
            <p:nvPr/>
          </p:nvGrpSpPr>
          <p:grpSpPr bwMode="auto">
            <a:xfrm>
              <a:off x="2214546" y="357166"/>
              <a:ext cx="7582590" cy="2000264"/>
              <a:chOff x="2214546" y="357166"/>
              <a:chExt cx="7582590" cy="2000264"/>
            </a:xfrm>
          </p:grpSpPr>
          <p:sp>
            <p:nvSpPr>
              <p:cNvPr id="3" name="云形标注 2"/>
              <p:cNvSpPr/>
              <p:nvPr/>
            </p:nvSpPr>
            <p:spPr bwMode="auto">
              <a:xfrm>
                <a:off x="2214679" y="357166"/>
                <a:ext cx="6501290" cy="2000264"/>
              </a:xfrm>
              <a:prstGeom prst="cloudCallout">
                <a:avLst>
                  <a:gd name="adj1" fmla="val -58878"/>
                  <a:gd name="adj2" fmla="val 24926"/>
                </a:avLst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TextBox 3"/>
              <p:cNvSpPr txBox="1">
                <a:spLocks noChangeArrowheads="1"/>
              </p:cNvSpPr>
              <p:nvPr/>
            </p:nvSpPr>
            <p:spPr bwMode="auto">
              <a:xfrm>
                <a:off x="2656036" y="858820"/>
                <a:ext cx="7141100" cy="9382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可以把每个月饼平均分成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块，每人</a:t>
                </a:r>
                <a:endPara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>
                  <a:defRPr/>
                </a:pPr>
                <a:r>
                  <a:rPr lang="zh-CN" altLang="en-US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块，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个       就是      。</a:t>
                </a:r>
                <a:endPara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7" name="组合 24"/>
              <p:cNvGrpSpPr/>
              <p:nvPr/>
            </p:nvGrpSpPr>
            <p:grpSpPr bwMode="auto">
              <a:xfrm>
                <a:off x="4500562" y="1215057"/>
                <a:ext cx="642941" cy="887888"/>
                <a:chOff x="3714734" y="3545701"/>
                <a:chExt cx="642955" cy="887555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>
                  <a:off x="3715019" y="3986229"/>
                  <a:ext cx="357221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8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15287"/>
                  <a:ext cx="642943" cy="5179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en-US" altLang="zh-CN" sz="28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9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545701"/>
                  <a:ext cx="428628" cy="5179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en-US" altLang="zh-CN" sz="28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491" name="组合 24"/>
              <p:cNvGrpSpPr/>
              <p:nvPr/>
            </p:nvGrpSpPr>
            <p:grpSpPr bwMode="auto">
              <a:xfrm>
                <a:off x="5856931" y="1215057"/>
                <a:ext cx="644211" cy="887888"/>
                <a:chOff x="3785221" y="3545701"/>
                <a:chExt cx="644225" cy="887555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3786549" y="3986229"/>
                  <a:ext cx="357222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93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86503" y="3915287"/>
                  <a:ext cx="642943" cy="5179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en-US" altLang="zh-CN" sz="28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9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85221" y="3545701"/>
                  <a:ext cx="428637" cy="5179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endParaRPr lang="en-US" altLang="zh-CN" sz="28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9" name="组合 24"/>
          <p:cNvGrpSpPr/>
          <p:nvPr/>
        </p:nvGrpSpPr>
        <p:grpSpPr bwMode="auto">
          <a:xfrm>
            <a:off x="1428750" y="3216275"/>
            <a:ext cx="1236663" cy="2571750"/>
            <a:chOff x="1357290" y="2714620"/>
            <a:chExt cx="1236508" cy="2571768"/>
          </a:xfrm>
        </p:grpSpPr>
        <p:pic>
          <p:nvPicPr>
            <p:cNvPr id="20496" name="图片 14" descr="QQ截图2015020418415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57290" y="2714620"/>
              <a:ext cx="1236508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图片 15" descr="QQ截图2015020418415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57290" y="3571876"/>
              <a:ext cx="1236508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图片 16" descr="QQ截图2015020418415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57290" y="4500570"/>
              <a:ext cx="1236508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99" name="右箭头 17"/>
          <p:cNvSpPr>
            <a:spLocks noChangeArrowheads="1"/>
          </p:cNvSpPr>
          <p:nvPr/>
        </p:nvSpPr>
        <p:spPr bwMode="auto">
          <a:xfrm>
            <a:off x="2714625" y="4430713"/>
            <a:ext cx="357188" cy="142875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AC09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E46C0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00" name="左大括号 18"/>
          <p:cNvSpPr/>
          <p:nvPr/>
        </p:nvSpPr>
        <p:spPr bwMode="auto">
          <a:xfrm>
            <a:off x="3214688" y="3216275"/>
            <a:ext cx="500062" cy="2571750"/>
          </a:xfrm>
          <a:prstGeom prst="leftBrace">
            <a:avLst>
              <a:gd name="adj1" fmla="val 64357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11" name="组合 25"/>
          <p:cNvGrpSpPr/>
          <p:nvPr/>
        </p:nvGrpSpPr>
        <p:grpSpPr bwMode="auto">
          <a:xfrm>
            <a:off x="3857625" y="2930525"/>
            <a:ext cx="885825" cy="3143250"/>
            <a:chOff x="3786182" y="2428868"/>
            <a:chExt cx="885830" cy="3143272"/>
          </a:xfrm>
        </p:grpSpPr>
        <p:pic>
          <p:nvPicPr>
            <p:cNvPr id="20502" name="图片 19" descr="QQ截图2015020418420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86182" y="2428868"/>
              <a:ext cx="885830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3" name="图片 20" descr="QQ截图2015020418420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86182" y="3571876"/>
              <a:ext cx="885830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4" name="图片 21" descr="QQ截图2015020418420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86182" y="4857760"/>
              <a:ext cx="885830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05" name="左大括号 22"/>
          <p:cNvSpPr/>
          <p:nvPr/>
        </p:nvSpPr>
        <p:spPr bwMode="auto">
          <a:xfrm rot="10800000">
            <a:off x="4857750" y="3144838"/>
            <a:ext cx="500063" cy="2571750"/>
          </a:xfrm>
          <a:prstGeom prst="leftBrace">
            <a:avLst>
              <a:gd name="adj1" fmla="val 64357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rot="1080000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24" name="图片 23" descr="QQ截图2015020418420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4073525"/>
            <a:ext cx="130968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9" grpId="0" bldLvl="0"/>
      <p:bldP spid="20500" grpId="0" bldLvl="0"/>
      <p:bldP spid="20505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/>
          <p:nvPr/>
        </p:nvGrpSpPr>
        <p:grpSpPr bwMode="auto">
          <a:xfrm>
            <a:off x="1071563" y="714375"/>
            <a:ext cx="7616825" cy="1785938"/>
            <a:chOff x="1071538" y="714356"/>
            <a:chExt cx="7616769" cy="1785950"/>
          </a:xfrm>
        </p:grpSpPr>
        <p:pic>
          <p:nvPicPr>
            <p:cNvPr id="21507" name="图片 1" descr="QQ截图2015020418460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358082" y="714356"/>
              <a:ext cx="1330225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071538" y="714356"/>
              <a:ext cx="5500647" cy="1714512"/>
            </a:xfrm>
            <a:prstGeom prst="cloudCallout">
              <a:avLst>
                <a:gd name="adj1" fmla="val 65229"/>
                <a:gd name="adj2" fmla="val 5799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还可以把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个月饼重叠起来，把它平均分成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份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图片 4" descr="QQ截图201502041845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3214688"/>
            <a:ext cx="12223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右箭头 5"/>
          <p:cNvSpPr>
            <a:spLocks noChangeArrowheads="1"/>
          </p:cNvSpPr>
          <p:nvPr/>
        </p:nvSpPr>
        <p:spPr bwMode="auto">
          <a:xfrm>
            <a:off x="2647950" y="3643313"/>
            <a:ext cx="357188" cy="142875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AC09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E46C0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511" name="右箭头 7"/>
          <p:cNvSpPr>
            <a:spLocks noChangeArrowheads="1"/>
          </p:cNvSpPr>
          <p:nvPr/>
        </p:nvSpPr>
        <p:spPr bwMode="auto">
          <a:xfrm rot="-1800564">
            <a:off x="3727450" y="3163888"/>
            <a:ext cx="409575" cy="142875"/>
          </a:xfrm>
          <a:prstGeom prst="rightArrow">
            <a:avLst>
              <a:gd name="adj1" fmla="val 50000"/>
              <a:gd name="adj2" fmla="val 499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AC09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E46C0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图片 9" descr="QQ截图201502041842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1013" y="2643188"/>
            <a:ext cx="8858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QQ截图201502041842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1013" y="3357563"/>
            <a:ext cx="8858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QQ截图201502041842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1013" y="4071938"/>
            <a:ext cx="8858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QQ截图201502041845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5138" y="3286125"/>
            <a:ext cx="77311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6" name="右箭头 13"/>
          <p:cNvSpPr>
            <a:spLocks noChangeArrowheads="1"/>
          </p:cNvSpPr>
          <p:nvPr/>
        </p:nvSpPr>
        <p:spPr bwMode="auto">
          <a:xfrm>
            <a:off x="3790950" y="3643313"/>
            <a:ext cx="357188" cy="142875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AC09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E46C0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517" name="右箭头 14"/>
          <p:cNvSpPr>
            <a:spLocks noChangeArrowheads="1"/>
          </p:cNvSpPr>
          <p:nvPr/>
        </p:nvSpPr>
        <p:spPr bwMode="auto">
          <a:xfrm rot="2156205">
            <a:off x="3730625" y="4187825"/>
            <a:ext cx="409575" cy="142875"/>
          </a:xfrm>
          <a:prstGeom prst="rightArrow">
            <a:avLst>
              <a:gd name="adj1" fmla="val 50000"/>
              <a:gd name="adj2" fmla="val 499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AC09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E46C0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518" name="左大括号 15"/>
          <p:cNvSpPr/>
          <p:nvPr/>
        </p:nvSpPr>
        <p:spPr bwMode="auto">
          <a:xfrm rot="10800000">
            <a:off x="5148263" y="2857500"/>
            <a:ext cx="500062" cy="1785938"/>
          </a:xfrm>
          <a:prstGeom prst="leftBrace">
            <a:avLst>
              <a:gd name="adj1" fmla="val 64368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rot="1080000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7" name="图片 16" descr="QQ截图2015020418420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9763" y="3357563"/>
            <a:ext cx="130968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22"/>
          <p:cNvGrpSpPr/>
          <p:nvPr/>
        </p:nvGrpSpPr>
        <p:grpSpPr bwMode="auto">
          <a:xfrm>
            <a:off x="1219200" y="4830763"/>
            <a:ext cx="5572125" cy="1169987"/>
            <a:chOff x="357794" y="4830780"/>
            <a:chExt cx="5572164" cy="1169988"/>
          </a:xfrm>
        </p:grpSpPr>
        <p:sp>
          <p:nvSpPr>
            <p:cNvPr id="18" name="TextBox 3"/>
            <p:cNvSpPr txBox="1">
              <a:spLocks noChangeArrowheads="1"/>
            </p:cNvSpPr>
            <p:nvPr/>
          </p:nvSpPr>
          <p:spPr bwMode="auto">
            <a:xfrm>
              <a:off x="357794" y="5130817"/>
              <a:ext cx="5572164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写出算式：</a:t>
              </a:r>
              <a:r>
                <a:rPr lang="en-US" altLang="zh-CN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3÷4=    </a:t>
              </a:r>
              <a:r>
                <a:rPr lang="zh-CN" altLang="en-US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（个）</a:t>
              </a:r>
              <a:endPara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1522" name="组合 24"/>
            <p:cNvGrpSpPr/>
            <p:nvPr/>
          </p:nvGrpSpPr>
          <p:grpSpPr bwMode="auto">
            <a:xfrm>
              <a:off x="3500430" y="4830780"/>
              <a:ext cx="642937" cy="1169988"/>
              <a:chOff x="3714739" y="3402243"/>
              <a:chExt cx="642950" cy="1169548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715375" y="3986224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5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/>
      <p:bldP spid="21511" grpId="0" bldLvl="0"/>
      <p:bldP spid="21516" grpId="0" bldLvl="0"/>
      <p:bldP spid="21517" grpId="0" bldLvl="0"/>
      <p:bldP spid="2151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595313" y="604838"/>
            <a:ext cx="77327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）把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米长的彩带平均分成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份，每份是多少米？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22531" name="组合 14"/>
          <p:cNvGrpSpPr/>
          <p:nvPr/>
        </p:nvGrpSpPr>
        <p:grpSpPr bwMode="auto">
          <a:xfrm>
            <a:off x="857250" y="1716088"/>
            <a:ext cx="7358063" cy="1095375"/>
            <a:chOff x="928662" y="1500174"/>
            <a:chExt cx="7358114" cy="1094724"/>
          </a:xfrm>
        </p:grpSpPr>
        <p:pic>
          <p:nvPicPr>
            <p:cNvPr id="22532" name="图片 2" descr="QQ截图20150204191311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28662" y="1500174"/>
              <a:ext cx="7358114" cy="75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直接连接符 4"/>
            <p:cNvCxnSpPr/>
            <p:nvPr/>
          </p:nvCxnSpPr>
          <p:spPr>
            <a:xfrm rot="5400000">
              <a:off x="858146" y="2356121"/>
              <a:ext cx="428370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5400000">
              <a:off x="8001153" y="2356914"/>
              <a:ext cx="428370" cy="31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5357818" y="2356915"/>
              <a:ext cx="2857520" cy="158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rot="10800000">
              <a:off x="1071538" y="2356915"/>
              <a:ext cx="3143272" cy="158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4429124" y="2071334"/>
              <a:ext cx="928693" cy="5235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米</a:t>
              </a:r>
              <a:endParaRPr lang="zh-CN" altLang="en-US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142875" y="2930525"/>
            <a:ext cx="5357813" cy="1927225"/>
            <a:chOff x="285720" y="2714620"/>
            <a:chExt cx="5357850" cy="1928192"/>
          </a:xfrm>
        </p:grpSpPr>
        <p:pic>
          <p:nvPicPr>
            <p:cNvPr id="22539" name="图片 15" descr="QQ截图20150204143845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2928300"/>
              <a:ext cx="1358125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云形标注 16"/>
            <p:cNvSpPr/>
            <p:nvPr/>
          </p:nvSpPr>
          <p:spPr bwMode="auto">
            <a:xfrm>
              <a:off x="1643042" y="2714620"/>
              <a:ext cx="4000528" cy="929154"/>
            </a:xfrm>
            <a:prstGeom prst="cloudCallout">
              <a:avLst>
                <a:gd name="adj1" fmla="val -48931"/>
                <a:gd name="adj2" fmla="val 67676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每份是</a:t>
              </a:r>
              <a:r>
                <a:rPr lang="en-US" altLang="zh-CN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分米。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30"/>
          <p:cNvGrpSpPr/>
          <p:nvPr/>
        </p:nvGrpSpPr>
        <p:grpSpPr bwMode="auto">
          <a:xfrm>
            <a:off x="3286125" y="3502025"/>
            <a:ext cx="5572125" cy="1649413"/>
            <a:chOff x="3286116" y="3286124"/>
            <a:chExt cx="5572164" cy="1649812"/>
          </a:xfrm>
        </p:grpSpPr>
        <p:pic>
          <p:nvPicPr>
            <p:cNvPr id="22542" name="图片 18" descr="小男孩6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643834" y="3286124"/>
              <a:ext cx="1214446" cy="1649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43" name="组合 28"/>
            <p:cNvGrpSpPr/>
            <p:nvPr/>
          </p:nvGrpSpPr>
          <p:grpSpPr bwMode="auto">
            <a:xfrm>
              <a:off x="3286116" y="3643314"/>
              <a:ext cx="4000528" cy="1169988"/>
              <a:chOff x="3286116" y="3643314"/>
              <a:chExt cx="4000528" cy="1169988"/>
            </a:xfrm>
          </p:grpSpPr>
          <p:sp>
            <p:nvSpPr>
              <p:cNvPr id="20" name="云形标注 19"/>
              <p:cNvSpPr/>
              <p:nvPr/>
            </p:nvSpPr>
            <p:spPr bwMode="auto">
              <a:xfrm>
                <a:off x="3286116" y="3714852"/>
                <a:ext cx="4000528" cy="1000367"/>
              </a:xfrm>
              <a:prstGeom prst="cloudCallout">
                <a:avLst>
                  <a:gd name="adj1" fmla="val 60562"/>
                  <a:gd name="adj2" fmla="val 4266"/>
                </a:avLst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每份是     米。</a:t>
                </a:r>
                <a:endPara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2545" name="组合 24"/>
              <p:cNvGrpSpPr/>
              <p:nvPr/>
            </p:nvGrpSpPr>
            <p:grpSpPr bwMode="auto">
              <a:xfrm>
                <a:off x="5286380" y="3643314"/>
                <a:ext cx="642937" cy="1169988"/>
                <a:chOff x="3714739" y="3402243"/>
                <a:chExt cx="642950" cy="1169548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3714739" y="3986449"/>
                  <a:ext cx="357197" cy="15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254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54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1" name="组合 29"/>
          <p:cNvGrpSpPr/>
          <p:nvPr/>
        </p:nvGrpSpPr>
        <p:grpSpPr bwMode="auto">
          <a:xfrm>
            <a:off x="785813" y="4906963"/>
            <a:ext cx="7715250" cy="1563687"/>
            <a:chOff x="786422" y="4691383"/>
            <a:chExt cx="7714668" cy="1564257"/>
          </a:xfrm>
        </p:grpSpPr>
        <p:pic>
          <p:nvPicPr>
            <p:cNvPr id="22550" name="图片 25" descr="小兔子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86422" y="4691383"/>
              <a:ext cx="1039502" cy="156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云形标注 26"/>
            <p:cNvSpPr/>
            <p:nvPr/>
          </p:nvSpPr>
          <p:spPr bwMode="auto">
            <a:xfrm>
              <a:off x="2357928" y="4929595"/>
              <a:ext cx="6143162" cy="929026"/>
            </a:xfrm>
            <a:prstGeom prst="cloudCallout">
              <a:avLst>
                <a:gd name="adj1" fmla="val -56373"/>
                <a:gd name="adj2" fmla="val 18445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可以用除法算式表示。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6"/>
          <p:cNvGrpSpPr/>
          <p:nvPr/>
        </p:nvGrpSpPr>
        <p:grpSpPr bwMode="auto">
          <a:xfrm>
            <a:off x="3144838" y="617538"/>
            <a:ext cx="3286125" cy="1169987"/>
            <a:chOff x="2787004" y="142852"/>
            <a:chExt cx="3286148" cy="1169988"/>
          </a:xfrm>
        </p:grpSpPr>
        <p:sp>
          <p:nvSpPr>
            <p:cNvPr id="23555" name="TextBox 3"/>
            <p:cNvSpPr txBox="1">
              <a:spLocks noChangeArrowheads="1"/>
            </p:cNvSpPr>
            <p:nvPr/>
          </p:nvSpPr>
          <p:spPr bwMode="auto">
            <a:xfrm>
              <a:off x="2787004" y="455584"/>
              <a:ext cx="328614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1÷2=    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（米）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556" name="组合 24"/>
            <p:cNvGrpSpPr/>
            <p:nvPr/>
          </p:nvGrpSpPr>
          <p:grpSpPr bwMode="auto">
            <a:xfrm>
              <a:off x="3857625" y="142852"/>
              <a:ext cx="642937" cy="1169988"/>
              <a:chOff x="3714739" y="3402243"/>
              <a:chExt cx="642950" cy="116954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714100" y="3986224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55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5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3560" name="TextBox 3"/>
          <p:cNvSpPr txBox="1">
            <a:spLocks noChangeArrowheads="1"/>
          </p:cNvSpPr>
          <p:nvPr/>
        </p:nvSpPr>
        <p:spPr bwMode="auto">
          <a:xfrm>
            <a:off x="644525" y="1924050"/>
            <a:ext cx="78708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）把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米长的彩带平均分成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份，每份是多少米？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5" name="组合 10"/>
          <p:cNvGrpSpPr/>
          <p:nvPr/>
        </p:nvGrpSpPr>
        <p:grpSpPr bwMode="auto">
          <a:xfrm>
            <a:off x="285750" y="2932113"/>
            <a:ext cx="5072063" cy="3143250"/>
            <a:chOff x="214282" y="2214554"/>
            <a:chExt cx="5072098" cy="3143272"/>
          </a:xfrm>
        </p:grpSpPr>
        <p:pic>
          <p:nvPicPr>
            <p:cNvPr id="23562" name="图片 8" descr="小兔子11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282" y="3429000"/>
              <a:ext cx="1433150" cy="1928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云形标注 9"/>
            <p:cNvSpPr/>
            <p:nvPr/>
          </p:nvSpPr>
          <p:spPr bwMode="auto">
            <a:xfrm>
              <a:off x="2071670" y="2214554"/>
              <a:ext cx="3214710" cy="1785949"/>
            </a:xfrm>
            <a:prstGeom prst="cloudCallout">
              <a:avLst>
                <a:gd name="adj1" fmla="val -63255"/>
                <a:gd name="adj2" fmla="val 50652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自己试着列出除法算式。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 descr="QQ截图201502041929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3646488"/>
            <a:ext cx="32543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fd1e16af-1a9f-4b02-9844-a200c8b9485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1823</Words>
  <Application>WPS 演示</Application>
  <PresentationFormat>全屏显示(4:3)</PresentationFormat>
  <Paragraphs>311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用分数来表示下列涂色部分与整体的关系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分数与除法的联系与区别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2023-02-08T07:01:31Z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B5F89D1AFA5E48B291E605DF300B287A</vt:lpwstr>
  </property>
  <property fmtid="{D5CDD505-2E9C-101B-9397-08002B2CF9AE}" pid="3" name="KSOProductBuildVer">
    <vt:lpwstr>2052-11.1.0.13703</vt:lpwstr>
  </property>
</Properties>
</file>