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70" r:id="rId3"/>
    <p:sldId id="560" r:id="rId4"/>
    <p:sldId id="561" r:id="rId5"/>
    <p:sldId id="562" r:id="rId7"/>
    <p:sldId id="563" r:id="rId8"/>
    <p:sldId id="564" r:id="rId9"/>
    <p:sldId id="569" r:id="rId10"/>
    <p:sldId id="566" r:id="rId11"/>
    <p:sldId id="565" r:id="rId12"/>
    <p:sldId id="567" r:id="rId13"/>
    <p:sldId id="568" r:id="rId14"/>
    <p:sldId id="507" r:id="rId15"/>
    <p:sldId id="571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华文楷体" panose="02010600040101010101" pitchFamily="2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00"/>
    <a:srgbClr val="2E09B7"/>
    <a:srgbClr val="339933"/>
    <a:srgbClr val="0000FF"/>
    <a:srgbClr val="009900"/>
    <a:srgbClr val="FFCC66"/>
    <a:srgbClr val="FF9933"/>
    <a:srgbClr val="AFF22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90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7.wmf"/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34.wmf"/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7"/>
            <a:ext cx="4572000" cy="246499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分数的意义和性质 分数的基本性质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.bin"/><Relationship Id="rId8" Type="http://schemas.openxmlformats.org/officeDocument/2006/relationships/image" Target="../media/image29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26.wmf"/><Relationship Id="rId15" Type="http://schemas.openxmlformats.org/officeDocument/2006/relationships/vmlDrawing" Target="../drawings/vmlDrawing4.vml"/><Relationship Id="rId14" Type="http://schemas.openxmlformats.org/officeDocument/2006/relationships/slideLayout" Target="../slideLayouts/slideLayout2.xml"/><Relationship Id="rId13" Type="http://schemas.openxmlformats.org/officeDocument/2006/relationships/audio" Target="../media/audio1.wav"/><Relationship Id="rId12" Type="http://schemas.openxmlformats.org/officeDocument/2006/relationships/image" Target="../media/image8.png"/><Relationship Id="rId11" Type="http://schemas.openxmlformats.org/officeDocument/2006/relationships/slide" Target="slide1.xml"/><Relationship Id="rId10" Type="http://schemas.openxmlformats.org/officeDocument/2006/relationships/image" Target="../media/image30.wmf"/><Relationship Id="rId1" Type="http://schemas.openxmlformats.org/officeDocument/2006/relationships/oleObject" Target="../embeddings/oleObject12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34.wmf"/><Relationship Id="rId7" Type="http://schemas.openxmlformats.org/officeDocument/2006/relationships/oleObject" Target="../embeddings/oleObject20.bin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31.wmf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8.png"/><Relationship Id="rId1" Type="http://schemas.openxmlformats.org/officeDocument/2006/relationships/oleObject" Target="../embeddings/oleObject17.bin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6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5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4.emf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2.xml"/><Relationship Id="rId12" Type="http://schemas.openxmlformats.org/officeDocument/2006/relationships/audio" Target="../media/audio1.wav"/><Relationship Id="rId11" Type="http://schemas.openxmlformats.org/officeDocument/2006/relationships/image" Target="../media/image8.png"/><Relationship Id="rId10" Type="http://schemas.openxmlformats.org/officeDocument/2006/relationships/slide" Target="slide1.xml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22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9.wmf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2.xml"/><Relationship Id="rId12" Type="http://schemas.openxmlformats.org/officeDocument/2006/relationships/audio" Target="../media/audio2.wav"/><Relationship Id="rId11" Type="http://schemas.openxmlformats.org/officeDocument/2006/relationships/audio" Target="../media/audio1.wav"/><Relationship Id="rId10" Type="http://schemas.openxmlformats.org/officeDocument/2006/relationships/image" Target="../media/image8.png"/><Relationship Id="rId1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8.png"/><Relationship Id="rId7" Type="http://schemas.openxmlformats.org/officeDocument/2006/relationships/slide" Target="slide1.x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4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23.wmf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15" y="1563638"/>
            <a:ext cx="9135185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分数的基本性质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31790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691179"/>
            <a:ext cx="2600712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分数的意义和性质</a:t>
            </a:r>
            <a:endParaRPr lang="zh-CN" altLang="en-US" sz="2400" b="1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10271" y="130319"/>
            <a:ext cx="245057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7"/>
          <p:cNvSpPr>
            <a:spLocks noChangeArrowheads="1"/>
          </p:cNvSpPr>
          <p:nvPr/>
        </p:nvSpPr>
        <p:spPr bwMode="auto">
          <a:xfrm>
            <a:off x="1115617" y="1203598"/>
            <a:ext cx="18473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5364" name="Rectangle 8"/>
          <p:cNvSpPr>
            <a:spLocks noChangeArrowheads="1"/>
          </p:cNvSpPr>
          <p:nvPr/>
        </p:nvSpPr>
        <p:spPr bwMode="auto">
          <a:xfrm>
            <a:off x="1115616" y="1639366"/>
            <a:ext cx="112723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050" b="1">
                <a:latin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endParaRPr lang="en-US" sz="1050"/>
          </a:p>
        </p:txBody>
      </p:sp>
      <p:sp>
        <p:nvSpPr>
          <p:cNvPr id="15365" name="Rectangle 9"/>
          <p:cNvSpPr>
            <a:spLocks noChangeArrowheads="1"/>
          </p:cNvSpPr>
          <p:nvPr/>
        </p:nvSpPr>
        <p:spPr bwMode="auto">
          <a:xfrm>
            <a:off x="1115617" y="2060848"/>
            <a:ext cx="18473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5366" name="Rectangle 10"/>
          <p:cNvSpPr>
            <a:spLocks noChangeArrowheads="1"/>
          </p:cNvSpPr>
          <p:nvPr/>
        </p:nvSpPr>
        <p:spPr bwMode="auto">
          <a:xfrm>
            <a:off x="1115616" y="2482329"/>
            <a:ext cx="52129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050" b="1">
                <a:latin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endParaRPr lang="en-US" sz="1050"/>
          </a:p>
        </p:txBody>
      </p:sp>
      <p:graphicFrame>
        <p:nvGraphicFramePr>
          <p:cNvPr id="15368" name="Object 8"/>
          <p:cNvGraphicFramePr>
            <a:graphicFrameLocks noChangeAspect="1"/>
          </p:cNvGraphicFramePr>
          <p:nvPr/>
        </p:nvGraphicFramePr>
        <p:xfrm>
          <a:off x="1858566" y="1216255"/>
          <a:ext cx="1885950" cy="683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" r:id="rId1" imgW="1082675" imgH="394970" progId="Equation.3">
                  <p:embed/>
                </p:oleObj>
              </mc:Choice>
              <mc:Fallback>
                <p:oleObj name="" r:id="rId1" imgW="1082675" imgH="394970" progId="Equation.3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8566" y="1216255"/>
                        <a:ext cx="1885950" cy="6834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9" name="Object 9"/>
          <p:cNvGraphicFramePr>
            <a:graphicFrameLocks noChangeAspect="1"/>
          </p:cNvGraphicFramePr>
          <p:nvPr/>
        </p:nvGraphicFramePr>
        <p:xfrm>
          <a:off x="5058966" y="2073506"/>
          <a:ext cx="1543050" cy="716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4" name="" r:id="rId3" imgW="548005" imgH="394970" progId="Equation.3">
                  <p:embed/>
                </p:oleObj>
              </mc:Choice>
              <mc:Fallback>
                <p:oleObj name="" r:id="rId3" imgW="548005" imgH="394970" progId="Equation.3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8966" y="2073506"/>
                        <a:ext cx="1543050" cy="7167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58966" y="1216256"/>
          <a:ext cx="1771650" cy="697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5" name="" r:id="rId5" imgW="993775" imgH="394970" progId="Equation.3">
                  <p:embed/>
                </p:oleObj>
              </mc:Choice>
              <mc:Fallback>
                <p:oleObj name="" r:id="rId5" imgW="993775" imgH="394970" progId="Equation.3">
                  <p:embed/>
                  <p:pic>
                    <p:nvPicPr>
                      <p:cNvPr id="0" name="Pictur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8966" y="1216256"/>
                        <a:ext cx="1771650" cy="6977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1" name="Object 11"/>
          <p:cNvGraphicFramePr>
            <a:graphicFrameLocks noChangeAspect="1"/>
          </p:cNvGraphicFramePr>
          <p:nvPr/>
        </p:nvGraphicFramePr>
        <p:xfrm>
          <a:off x="1915716" y="3216506"/>
          <a:ext cx="1657350" cy="792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6" name="" r:id="rId7" imgW="624205" imgH="394970" progId="Equation.3">
                  <p:embed/>
                </p:oleObj>
              </mc:Choice>
              <mc:Fallback>
                <p:oleObj name="" r:id="rId7" imgW="624205" imgH="394970" progId="Equation.3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5716" y="3216506"/>
                        <a:ext cx="1657350" cy="7929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2" name="Object 12"/>
          <p:cNvGraphicFramePr>
            <a:graphicFrameLocks noChangeAspect="1"/>
          </p:cNvGraphicFramePr>
          <p:nvPr/>
        </p:nvGraphicFramePr>
        <p:xfrm>
          <a:off x="1801416" y="2073505"/>
          <a:ext cx="1885950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7" name="" r:id="rId9" imgW="942975" imgH="394970" progId="Equation.3">
                  <p:embed/>
                </p:oleObj>
              </mc:Choice>
              <mc:Fallback>
                <p:oleObj name="" r:id="rId9" imgW="942975" imgH="394970" progId="Equation.3">
                  <p:embed/>
                  <p:pic>
                    <p:nvPicPr>
                      <p:cNvPr id="0" name="Picture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1416" y="2073505"/>
                        <a:ext cx="1885950" cy="781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3" name="Rectangle 25"/>
          <p:cNvSpPr>
            <a:spLocks noChangeArrowheads="1"/>
          </p:cNvSpPr>
          <p:nvPr/>
        </p:nvSpPr>
        <p:spPr bwMode="auto">
          <a:xfrm>
            <a:off x="1331640" y="1413097"/>
            <a:ext cx="7024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sz="1600" b="1">
                <a:latin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1600" b="1"/>
          </a:p>
        </p:txBody>
      </p:sp>
      <p:sp>
        <p:nvSpPr>
          <p:cNvPr id="15374" name="Rectangle 26"/>
          <p:cNvSpPr>
            <a:spLocks noChangeArrowheads="1"/>
          </p:cNvSpPr>
          <p:nvPr/>
        </p:nvSpPr>
        <p:spPr bwMode="auto">
          <a:xfrm>
            <a:off x="3915966" y="2231740"/>
            <a:ext cx="1439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050">
                <a:latin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1800" b="1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sz="1800" b="1">
                <a:latin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800" b="1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1800" b="1"/>
          </a:p>
        </p:txBody>
      </p:sp>
      <p:sp>
        <p:nvSpPr>
          <p:cNvPr id="15375" name="Rectangle 27"/>
          <p:cNvSpPr>
            <a:spLocks noChangeArrowheads="1"/>
          </p:cNvSpPr>
          <p:nvPr/>
        </p:nvSpPr>
        <p:spPr bwMode="auto">
          <a:xfrm>
            <a:off x="4544616" y="1431640"/>
            <a:ext cx="7665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sz="1800" b="1">
                <a:latin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800" b="1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1800" b="1"/>
          </a:p>
        </p:txBody>
      </p:sp>
      <p:sp>
        <p:nvSpPr>
          <p:cNvPr id="15376" name="Rectangle 28"/>
          <p:cNvSpPr>
            <a:spLocks noChangeArrowheads="1"/>
          </p:cNvSpPr>
          <p:nvPr/>
        </p:nvSpPr>
        <p:spPr bwMode="auto">
          <a:xfrm>
            <a:off x="35496" y="3435846"/>
            <a:ext cx="20537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1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sz="1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1800" b="1" dirty="0"/>
          </a:p>
        </p:txBody>
      </p:sp>
      <p:sp>
        <p:nvSpPr>
          <p:cNvPr id="15377" name="Rectangle 29"/>
          <p:cNvSpPr>
            <a:spLocks noChangeArrowheads="1"/>
          </p:cNvSpPr>
          <p:nvPr/>
        </p:nvSpPr>
        <p:spPr bwMode="auto">
          <a:xfrm>
            <a:off x="1287066" y="2288890"/>
            <a:ext cx="7665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sz="1800" b="1">
                <a:latin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800" b="1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1800" b="1"/>
          </a:p>
        </p:txBody>
      </p:sp>
      <p:sp>
        <p:nvSpPr>
          <p:cNvPr id="15378" name="Text Box 30"/>
          <p:cNvSpPr txBox="1">
            <a:spLocks noChangeArrowheads="1"/>
          </p:cNvSpPr>
          <p:nvPr/>
        </p:nvSpPr>
        <p:spPr bwMode="auto">
          <a:xfrm>
            <a:off x="6944916" y="1444855"/>
            <a:ext cx="6286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</a:rPr>
              <a:t>×</a:t>
            </a:r>
            <a:endParaRPr lang="en-US" sz="2100" b="1">
              <a:solidFill>
                <a:srgbClr val="FF0000"/>
              </a:solidFill>
            </a:endParaRPr>
          </a:p>
        </p:txBody>
      </p:sp>
      <p:sp>
        <p:nvSpPr>
          <p:cNvPr id="15379" name="Rectangle 32"/>
          <p:cNvSpPr>
            <a:spLocks noChangeArrowheads="1"/>
          </p:cNvSpPr>
          <p:nvPr/>
        </p:nvSpPr>
        <p:spPr bwMode="auto">
          <a:xfrm>
            <a:off x="3744516" y="2318774"/>
            <a:ext cx="4555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</a:rPr>
              <a:t>×</a:t>
            </a:r>
            <a:endParaRPr lang="en-US" sz="2100" b="1">
              <a:solidFill>
                <a:srgbClr val="FF0000"/>
              </a:solidFill>
            </a:endParaRPr>
          </a:p>
        </p:txBody>
      </p:sp>
      <p:sp>
        <p:nvSpPr>
          <p:cNvPr id="15380" name="Rectangle 33"/>
          <p:cNvSpPr>
            <a:spLocks noChangeArrowheads="1"/>
          </p:cNvSpPr>
          <p:nvPr/>
        </p:nvSpPr>
        <p:spPr bwMode="auto">
          <a:xfrm>
            <a:off x="6944916" y="2302105"/>
            <a:ext cx="4555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</a:rPr>
              <a:t>×</a:t>
            </a:r>
            <a:endParaRPr lang="en-US" sz="2100" b="1">
              <a:solidFill>
                <a:srgbClr val="FF0000"/>
              </a:solidFill>
            </a:endParaRPr>
          </a:p>
        </p:txBody>
      </p:sp>
      <p:sp>
        <p:nvSpPr>
          <p:cNvPr id="15381" name="Rectangle 35"/>
          <p:cNvSpPr>
            <a:spLocks noChangeArrowheads="1"/>
          </p:cNvSpPr>
          <p:nvPr/>
        </p:nvSpPr>
        <p:spPr bwMode="auto">
          <a:xfrm>
            <a:off x="3801666" y="1307934"/>
            <a:ext cx="352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</a:rPr>
              <a:t>√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15382" name="Rectangle 36"/>
          <p:cNvSpPr>
            <a:spLocks noChangeArrowheads="1"/>
          </p:cNvSpPr>
          <p:nvPr/>
        </p:nvSpPr>
        <p:spPr bwMode="auto">
          <a:xfrm>
            <a:off x="3744516" y="3387955"/>
            <a:ext cx="4572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100" b="1">
                <a:solidFill>
                  <a:srgbClr val="FF0000"/>
                </a:solidFill>
              </a:rPr>
              <a:t>×</a:t>
            </a:r>
            <a:endParaRPr lang="en-US" sz="2100" b="1">
              <a:solidFill>
                <a:srgbClr val="FF0000"/>
              </a:solidFill>
            </a:endParaRPr>
          </a:p>
        </p:txBody>
      </p:sp>
      <p:sp>
        <p:nvSpPr>
          <p:cNvPr id="29" name="TextBox 1"/>
          <p:cNvSpPr txBox="1"/>
          <p:nvPr/>
        </p:nvSpPr>
        <p:spPr>
          <a:xfrm>
            <a:off x="326669" y="339502"/>
            <a:ext cx="4317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下列各题是否正确。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1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8" grpId="0" autoUpdateAnimBg="0"/>
      <p:bldP spid="15379" grpId="0" autoUpdateAnimBg="0"/>
      <p:bldP spid="15380" grpId="0" autoUpdateAnimBg="0"/>
      <p:bldP spid="1538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5152057" y="1347614"/>
            <a:ext cx="3309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96" name="Group 12"/>
          <p:cNvGrpSpPr/>
          <p:nvPr/>
        </p:nvGrpSpPr>
        <p:grpSpPr bwMode="auto">
          <a:xfrm>
            <a:off x="2883917" y="1347615"/>
            <a:ext cx="2652713" cy="992740"/>
            <a:chOff x="0" y="0"/>
            <a:chExt cx="5570" cy="2084"/>
          </a:xfrm>
        </p:grpSpPr>
        <p:sp>
          <p:nvSpPr>
            <p:cNvPr id="16397" name="Text Box 13"/>
            <p:cNvSpPr txBox="1">
              <a:spLocks noChangeArrowheads="1"/>
            </p:cNvSpPr>
            <p:nvPr/>
          </p:nvSpPr>
          <p:spPr bwMode="auto">
            <a:xfrm>
              <a:off x="4043" y="600"/>
              <a:ext cx="600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398" name="Group 14"/>
            <p:cNvGrpSpPr/>
            <p:nvPr/>
          </p:nvGrpSpPr>
          <p:grpSpPr bwMode="auto">
            <a:xfrm>
              <a:off x="0" y="0"/>
              <a:ext cx="5570" cy="2084"/>
              <a:chOff x="0" y="0"/>
              <a:chExt cx="5570" cy="2084"/>
            </a:xfrm>
          </p:grpSpPr>
          <p:graphicFrame>
            <p:nvGraphicFramePr>
              <p:cNvPr id="16399" name="Object 15"/>
              <p:cNvGraphicFramePr>
                <a:graphicFrameLocks noChangeAspect="1"/>
              </p:cNvGraphicFramePr>
              <p:nvPr/>
            </p:nvGraphicFramePr>
            <p:xfrm>
              <a:off x="0" y="32"/>
              <a:ext cx="1485" cy="198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150" name="" r:id="rId1" imgW="255270" imgH="395605" progId="Equation.3">
                      <p:embed/>
                    </p:oleObj>
                  </mc:Choice>
                  <mc:Fallback>
                    <p:oleObj name="" r:id="rId1" imgW="255270" imgH="395605" progId="Equation.3">
                      <p:embed/>
                      <p:pic>
                        <p:nvPicPr>
                          <p:cNvPr id="0" name="Picture 2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32"/>
                            <a:ext cx="1485" cy="198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6400" name="Text Box 16"/>
              <p:cNvSpPr txBox="1">
                <a:spLocks noChangeArrowheads="1"/>
              </p:cNvSpPr>
              <p:nvPr/>
            </p:nvSpPr>
            <p:spPr bwMode="auto">
              <a:xfrm>
                <a:off x="1403" y="0"/>
                <a:ext cx="3127" cy="20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/>
                <a:r>
                  <a:rPr lang="zh-CN" altLang="en-US" sz="1050" b="1">
                    <a:latin typeface="楷体" panose="02010609060101010101" pitchFamily="49" charset="-122"/>
                    <a:ea typeface="楷体" panose="02010609060101010101" pitchFamily="49" charset="-122"/>
                  </a:rPr>
                  <a:t>——————</a:t>
                </a: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/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01" name="Oval 17"/>
              <p:cNvSpPr>
                <a:spLocks noChangeArrowheads="1"/>
              </p:cNvSpPr>
              <p:nvPr/>
            </p:nvSpPr>
            <p:spPr bwMode="auto">
              <a:xfrm>
                <a:off x="2003" y="120"/>
                <a:ext cx="720" cy="720"/>
              </a:xfrm>
              <a:prstGeom prst="ellipse">
                <a:avLst/>
              </a:prstGeom>
              <a:noFill/>
              <a:ln w="2857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02" name="Oval 18"/>
              <p:cNvSpPr>
                <a:spLocks noChangeArrowheads="1"/>
              </p:cNvSpPr>
              <p:nvPr/>
            </p:nvSpPr>
            <p:spPr bwMode="auto">
              <a:xfrm>
                <a:off x="2003" y="1320"/>
                <a:ext cx="720" cy="720"/>
              </a:xfrm>
              <a:prstGeom prst="ellipse">
                <a:avLst/>
              </a:prstGeom>
              <a:noFill/>
              <a:ln w="2857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03" name="Rectangle 19"/>
              <p:cNvSpPr>
                <a:spLocks noChangeArrowheads="1"/>
              </p:cNvSpPr>
              <p:nvPr/>
            </p:nvSpPr>
            <p:spPr bwMode="auto">
              <a:xfrm>
                <a:off x="2843" y="120"/>
                <a:ext cx="720" cy="720"/>
              </a:xfrm>
              <a:prstGeom prst="rect">
                <a:avLst/>
              </a:prstGeom>
              <a:noFill/>
              <a:ln w="28575" cmpd="sng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04" name="Rectangle 20"/>
              <p:cNvSpPr>
                <a:spLocks noChangeArrowheads="1"/>
              </p:cNvSpPr>
              <p:nvPr/>
            </p:nvSpPr>
            <p:spPr bwMode="auto">
              <a:xfrm>
                <a:off x="2843" y="1320"/>
                <a:ext cx="720" cy="720"/>
              </a:xfrm>
              <a:prstGeom prst="rect">
                <a:avLst/>
              </a:prstGeom>
              <a:noFill/>
              <a:ln w="28575" cmpd="sng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aphicFrame>
            <p:nvGraphicFramePr>
              <p:cNvPr id="16405" name="Object 21"/>
              <p:cNvGraphicFramePr>
                <a:graphicFrameLocks noChangeAspect="1"/>
              </p:cNvGraphicFramePr>
              <p:nvPr/>
            </p:nvGraphicFramePr>
            <p:xfrm>
              <a:off x="4643" y="120"/>
              <a:ext cx="927" cy="18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151" name="" r:id="rId3" imgW="205105" imgH="396875" progId="Equation.3">
                      <p:embed/>
                    </p:oleObj>
                  </mc:Choice>
                  <mc:Fallback>
                    <p:oleObj name="" r:id="rId3" imgW="205105" imgH="396875" progId="Equation.3">
                      <p:embed/>
                      <p:pic>
                        <p:nvPicPr>
                          <p:cNvPr id="0" name="Picture 2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43" y="120"/>
                            <a:ext cx="927" cy="18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6406" name="Rectangle 22"/>
              <p:cNvSpPr>
                <a:spLocks noChangeArrowheads="1"/>
              </p:cNvSpPr>
              <p:nvPr/>
            </p:nvSpPr>
            <p:spPr bwMode="auto">
              <a:xfrm>
                <a:off x="4763" y="120"/>
                <a:ext cx="720" cy="720"/>
              </a:xfrm>
              <a:prstGeom prst="rect">
                <a:avLst/>
              </a:prstGeom>
              <a:noFill/>
              <a:ln w="28575" cmpd="sng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6407" name="Group 23"/>
          <p:cNvGrpSpPr/>
          <p:nvPr/>
        </p:nvGrpSpPr>
        <p:grpSpPr bwMode="auto">
          <a:xfrm>
            <a:off x="3837607" y="1347614"/>
            <a:ext cx="730330" cy="461428"/>
            <a:chOff x="0" y="0"/>
            <a:chExt cx="1533" cy="968"/>
          </a:xfrm>
        </p:grpSpPr>
        <p:sp>
          <p:nvSpPr>
            <p:cNvPr id="16408" name="Text Box 24"/>
            <p:cNvSpPr txBox="1">
              <a:spLocks noChangeArrowheads="1"/>
            </p:cNvSpPr>
            <p:nvPr/>
          </p:nvSpPr>
          <p:spPr bwMode="auto">
            <a:xfrm>
              <a:off x="840" y="0"/>
              <a:ext cx="693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409" name="Text Box 25"/>
            <p:cNvSpPr txBox="1">
              <a:spLocks noChangeArrowheads="1"/>
            </p:cNvSpPr>
            <p:nvPr/>
          </p:nvSpPr>
          <p:spPr bwMode="auto">
            <a:xfrm>
              <a:off x="0" y="0"/>
              <a:ext cx="595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X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410" name="Group 26"/>
          <p:cNvGrpSpPr/>
          <p:nvPr/>
        </p:nvGrpSpPr>
        <p:grpSpPr bwMode="auto">
          <a:xfrm>
            <a:off x="3837607" y="1919114"/>
            <a:ext cx="730330" cy="461428"/>
            <a:chOff x="0" y="0"/>
            <a:chExt cx="1533" cy="968"/>
          </a:xfrm>
        </p:grpSpPr>
        <p:sp>
          <p:nvSpPr>
            <p:cNvPr id="16411" name="Text Box 27"/>
            <p:cNvSpPr txBox="1">
              <a:spLocks noChangeArrowheads="1"/>
            </p:cNvSpPr>
            <p:nvPr/>
          </p:nvSpPr>
          <p:spPr bwMode="auto">
            <a:xfrm>
              <a:off x="840" y="0"/>
              <a:ext cx="693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412" name="Text Box 28"/>
            <p:cNvSpPr txBox="1">
              <a:spLocks noChangeArrowheads="1"/>
            </p:cNvSpPr>
            <p:nvPr/>
          </p:nvSpPr>
          <p:spPr bwMode="auto">
            <a:xfrm>
              <a:off x="0" y="0"/>
              <a:ext cx="595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X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413" name="Group 29"/>
          <p:cNvGrpSpPr/>
          <p:nvPr/>
        </p:nvGrpSpPr>
        <p:grpSpPr bwMode="auto">
          <a:xfrm>
            <a:off x="3951907" y="2776364"/>
            <a:ext cx="730330" cy="461740"/>
            <a:chOff x="0" y="0"/>
            <a:chExt cx="1533" cy="969"/>
          </a:xfrm>
        </p:grpSpPr>
        <p:sp>
          <p:nvSpPr>
            <p:cNvPr id="16414" name="Text Box 30"/>
            <p:cNvSpPr txBox="1">
              <a:spLocks noChangeArrowheads="1"/>
            </p:cNvSpPr>
            <p:nvPr/>
          </p:nvSpPr>
          <p:spPr bwMode="auto">
            <a:xfrm>
              <a:off x="840" y="0"/>
              <a:ext cx="693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415" name="Text Box 31"/>
            <p:cNvSpPr txBox="1">
              <a:spLocks noChangeArrowheads="1"/>
            </p:cNvSpPr>
            <p:nvPr/>
          </p:nvSpPr>
          <p:spPr bwMode="auto">
            <a:xfrm>
              <a:off x="0" y="0"/>
              <a:ext cx="1034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416" name="Group 32"/>
          <p:cNvGrpSpPr/>
          <p:nvPr/>
        </p:nvGrpSpPr>
        <p:grpSpPr bwMode="auto">
          <a:xfrm>
            <a:off x="3951907" y="3347864"/>
            <a:ext cx="730330" cy="461740"/>
            <a:chOff x="0" y="0"/>
            <a:chExt cx="1533" cy="969"/>
          </a:xfrm>
        </p:grpSpPr>
        <p:sp>
          <p:nvSpPr>
            <p:cNvPr id="16417" name="Text Box 33"/>
            <p:cNvSpPr txBox="1">
              <a:spLocks noChangeArrowheads="1"/>
            </p:cNvSpPr>
            <p:nvPr/>
          </p:nvSpPr>
          <p:spPr bwMode="auto">
            <a:xfrm>
              <a:off x="0" y="0"/>
              <a:ext cx="1034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418" name="Text Box 34"/>
            <p:cNvSpPr txBox="1">
              <a:spLocks noChangeArrowheads="1"/>
            </p:cNvSpPr>
            <p:nvPr/>
          </p:nvSpPr>
          <p:spPr bwMode="auto">
            <a:xfrm>
              <a:off x="840" y="0"/>
              <a:ext cx="693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10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419" name="Text Box 35"/>
          <p:cNvSpPr txBox="1">
            <a:spLocks noChangeArrowheads="1"/>
          </p:cNvSpPr>
          <p:nvPr/>
        </p:nvSpPr>
        <p:spPr bwMode="auto">
          <a:xfrm>
            <a:off x="5266357" y="2719214"/>
            <a:ext cx="3309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420" name="Group 36"/>
          <p:cNvGrpSpPr/>
          <p:nvPr/>
        </p:nvGrpSpPr>
        <p:grpSpPr bwMode="auto">
          <a:xfrm>
            <a:off x="2866057" y="2719215"/>
            <a:ext cx="2786063" cy="1049635"/>
            <a:chOff x="0" y="0"/>
            <a:chExt cx="5850" cy="2201"/>
          </a:xfrm>
        </p:grpSpPr>
        <p:grpSp>
          <p:nvGrpSpPr>
            <p:cNvPr id="16421" name="Group 37"/>
            <p:cNvGrpSpPr/>
            <p:nvPr/>
          </p:nvGrpSpPr>
          <p:grpSpPr bwMode="auto">
            <a:xfrm>
              <a:off x="0" y="120"/>
              <a:ext cx="5760" cy="2081"/>
              <a:chOff x="0" y="0"/>
              <a:chExt cx="5760" cy="2081"/>
            </a:xfrm>
          </p:grpSpPr>
          <p:sp>
            <p:nvSpPr>
              <p:cNvPr id="16422" name="Oval 38"/>
              <p:cNvSpPr>
                <a:spLocks noChangeArrowheads="1"/>
              </p:cNvSpPr>
              <p:nvPr/>
            </p:nvSpPr>
            <p:spPr bwMode="auto">
              <a:xfrm>
                <a:off x="2280" y="120"/>
                <a:ext cx="720" cy="720"/>
              </a:xfrm>
              <a:prstGeom prst="ellipse">
                <a:avLst/>
              </a:prstGeom>
              <a:noFill/>
              <a:ln w="2857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23" name="Text Box 39"/>
              <p:cNvSpPr txBox="1">
                <a:spLocks noChangeArrowheads="1"/>
              </p:cNvSpPr>
              <p:nvPr/>
            </p:nvSpPr>
            <p:spPr bwMode="auto">
              <a:xfrm>
                <a:off x="4080" y="600"/>
                <a:ext cx="600" cy="9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aphicFrame>
            <p:nvGraphicFramePr>
              <p:cNvPr id="16424" name="Object 40"/>
              <p:cNvGraphicFramePr>
                <a:graphicFrameLocks noChangeAspect="1"/>
              </p:cNvGraphicFramePr>
              <p:nvPr/>
            </p:nvGraphicFramePr>
            <p:xfrm>
              <a:off x="0" y="0"/>
              <a:ext cx="1559" cy="204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152" name="" r:id="rId5" imgW="345440" imgH="396240" progId="Equation.3">
                      <p:embed/>
                    </p:oleObj>
                  </mc:Choice>
                  <mc:Fallback>
                    <p:oleObj name="" r:id="rId5" imgW="345440" imgH="396240" progId="Equation.3">
                      <p:embed/>
                      <p:pic>
                        <p:nvPicPr>
                          <p:cNvPr id="0" name="Picture 2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0"/>
                            <a:ext cx="1559" cy="2047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6425" name="Text Box 41"/>
              <p:cNvSpPr txBox="1">
                <a:spLocks noChangeArrowheads="1"/>
              </p:cNvSpPr>
              <p:nvPr/>
            </p:nvSpPr>
            <p:spPr bwMode="auto">
              <a:xfrm>
                <a:off x="1320" y="0"/>
                <a:ext cx="3127" cy="2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/>
                <a:r>
                  <a:rPr lang="zh-CN" altLang="en-US" sz="1050" b="1">
                    <a:latin typeface="楷体" panose="02010609060101010101" pitchFamily="49" charset="-122"/>
                    <a:ea typeface="楷体" panose="02010609060101010101" pitchFamily="49" charset="-122"/>
                  </a:rPr>
                  <a:t>——————</a:t>
                </a: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/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24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26" name="Rectangle 42"/>
              <p:cNvSpPr>
                <a:spLocks noChangeArrowheads="1"/>
              </p:cNvSpPr>
              <p:nvPr/>
            </p:nvSpPr>
            <p:spPr bwMode="auto">
              <a:xfrm>
                <a:off x="3120" y="120"/>
                <a:ext cx="720" cy="720"/>
              </a:xfrm>
              <a:prstGeom prst="rect">
                <a:avLst/>
              </a:prstGeom>
              <a:noFill/>
              <a:ln w="28575" cmpd="sng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27" name="Rectangle 43"/>
              <p:cNvSpPr>
                <a:spLocks noChangeArrowheads="1"/>
              </p:cNvSpPr>
              <p:nvPr/>
            </p:nvSpPr>
            <p:spPr bwMode="auto">
              <a:xfrm>
                <a:off x="3120" y="1320"/>
                <a:ext cx="720" cy="720"/>
              </a:xfrm>
              <a:prstGeom prst="rect">
                <a:avLst/>
              </a:prstGeom>
              <a:noFill/>
              <a:ln w="28575" cmpd="sng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28" name="Oval 44"/>
              <p:cNvSpPr>
                <a:spLocks noChangeArrowheads="1"/>
              </p:cNvSpPr>
              <p:nvPr/>
            </p:nvSpPr>
            <p:spPr bwMode="auto">
              <a:xfrm>
                <a:off x="2280" y="1320"/>
                <a:ext cx="720" cy="720"/>
              </a:xfrm>
              <a:prstGeom prst="ellipse">
                <a:avLst/>
              </a:prstGeom>
              <a:noFill/>
              <a:ln w="2857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29" name="Rectangle 45"/>
              <p:cNvSpPr>
                <a:spLocks noChangeArrowheads="1"/>
              </p:cNvSpPr>
              <p:nvPr/>
            </p:nvSpPr>
            <p:spPr bwMode="auto">
              <a:xfrm>
                <a:off x="5040" y="0"/>
                <a:ext cx="720" cy="720"/>
              </a:xfrm>
              <a:prstGeom prst="rect">
                <a:avLst/>
              </a:prstGeom>
              <a:noFill/>
              <a:ln w="28575" cmpd="sng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aphicFrame>
          <p:nvGraphicFramePr>
            <p:cNvPr id="16430" name="Object 46"/>
            <p:cNvGraphicFramePr>
              <a:graphicFrameLocks noChangeAspect="1"/>
            </p:cNvGraphicFramePr>
            <p:nvPr/>
          </p:nvGraphicFramePr>
          <p:xfrm>
            <a:off x="4800" y="0"/>
            <a:ext cx="1050" cy="20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53" name="" r:id="rId7" imgW="205105" imgH="396875" progId="Equation.3">
                    <p:embed/>
                  </p:oleObj>
                </mc:Choice>
                <mc:Fallback>
                  <p:oleObj name="" r:id="rId7" imgW="205105" imgH="396875" progId="Equation.3">
                    <p:embed/>
                    <p:pic>
                      <p:nvPicPr>
                        <p:cNvPr id="0" name="Picture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00" y="0"/>
                          <a:ext cx="1050" cy="203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0" name="TextBox 1"/>
          <p:cNvSpPr txBox="1"/>
          <p:nvPr/>
        </p:nvSpPr>
        <p:spPr>
          <a:xfrm>
            <a:off x="297996" y="339502"/>
            <a:ext cx="8378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在□里填上合适的数，在○里填上适当的符号。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 bldLvl="0" autoUpdateAnimBg="0"/>
      <p:bldP spid="16419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1557509" y="2283718"/>
            <a:ext cx="582810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的分子和分母同时乘或除以相同的数（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除外），分数的大小不变。这叫做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分数的基本性质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555776" y="1707654"/>
            <a:ext cx="4536504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3" descr="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62672" y="2427734"/>
            <a:ext cx="2890664" cy="1959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4" descr="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28184" y="2427734"/>
            <a:ext cx="2772678" cy="1960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5" descr="image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27734"/>
            <a:ext cx="2736304" cy="1959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23528" y="1524729"/>
            <a:ext cx="2664008" cy="830997"/>
            <a:chOff x="1582458" y="1636390"/>
            <a:chExt cx="2664008" cy="412174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1654466" y="1636390"/>
              <a:ext cx="2592000" cy="410688"/>
            </a:xfrm>
            <a:prstGeom prst="wedgeRoundRectCallout">
              <a:avLst>
                <a:gd name="adj1" fmla="val -12756"/>
                <a:gd name="adj2" fmla="val 88708"/>
                <a:gd name="adj3" fmla="val 16667"/>
              </a:avLst>
            </a:prstGeom>
            <a:grp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582458" y="1636390"/>
              <a:ext cx="2657914" cy="4121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把这张饼平均分成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块，每人一块吧！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31840" y="1491632"/>
            <a:ext cx="2423110" cy="830997"/>
            <a:chOff x="1763688" y="1671362"/>
            <a:chExt cx="2423110" cy="412174"/>
          </a:xfrm>
          <a:noFill/>
        </p:grpSpPr>
        <p:sp>
          <p:nvSpPr>
            <p:cNvPr id="14" name="圆角矩形标注 13"/>
            <p:cNvSpPr/>
            <p:nvPr/>
          </p:nvSpPr>
          <p:spPr>
            <a:xfrm>
              <a:off x="1763688" y="1671405"/>
              <a:ext cx="2412000" cy="392832"/>
            </a:xfrm>
            <a:prstGeom prst="wedgeRoundRectCallout">
              <a:avLst>
                <a:gd name="adj1" fmla="val -9478"/>
                <a:gd name="adj2" fmla="val 92532"/>
                <a:gd name="adj3" fmla="val 16667"/>
              </a:avLst>
            </a:prstGeom>
            <a:grp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763688" y="1671362"/>
              <a:ext cx="2423110" cy="4121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师父，我吃得多，多给我一块吧！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80112" y="1491630"/>
            <a:ext cx="1440000" cy="830997"/>
            <a:chOff x="6012320" y="1491630"/>
            <a:chExt cx="1440000" cy="830997"/>
          </a:xfrm>
        </p:grpSpPr>
        <p:sp>
          <p:nvSpPr>
            <p:cNvPr id="19" name="圆角矩形标注 18"/>
            <p:cNvSpPr/>
            <p:nvPr/>
          </p:nvSpPr>
          <p:spPr>
            <a:xfrm>
              <a:off x="6053336" y="1539703"/>
              <a:ext cx="1116000" cy="756000"/>
            </a:xfrm>
            <a:prstGeom prst="wedgeRoundRectCallout">
              <a:avLst>
                <a:gd name="adj1" fmla="val 51521"/>
                <a:gd name="adj2" fmla="val 103058"/>
                <a:gd name="adj3" fmla="val 16667"/>
              </a:avLst>
            </a:prstGeom>
            <a:no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012320" y="1491630"/>
              <a:ext cx="1440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这个猴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99592" y="486420"/>
            <a:ext cx="79208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在这个故事中，你了解到哪些数学信息，想到了什么问题？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804248" y="1452721"/>
            <a:ext cx="2304000" cy="830997"/>
            <a:chOff x="6876256" y="1491630"/>
            <a:chExt cx="2304000" cy="830997"/>
          </a:xfrm>
        </p:grpSpPr>
        <p:sp>
          <p:nvSpPr>
            <p:cNvPr id="17" name="圆角矩形标注 16"/>
            <p:cNvSpPr/>
            <p:nvPr/>
          </p:nvSpPr>
          <p:spPr>
            <a:xfrm>
              <a:off x="6876256" y="1527718"/>
              <a:ext cx="2304000" cy="756000"/>
            </a:xfrm>
            <a:prstGeom prst="wedgeRoundRectCallout">
              <a:avLst>
                <a:gd name="adj1" fmla="val -7871"/>
                <a:gd name="adj2" fmla="val 116291"/>
                <a:gd name="adj3" fmla="val 16667"/>
              </a:avLst>
            </a:prstGeom>
            <a:no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76256" y="1491630"/>
              <a:ext cx="22677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那就平均分成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块，给他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块吧！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483768" y="699542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八戒有没有多吃到饼？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48015" y="3507854"/>
            <a:ext cx="14440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 rot="2224800">
            <a:off x="5392541" y="1379168"/>
            <a:ext cx="1453499" cy="1453499"/>
            <a:chOff x="4716016" y="2601084"/>
            <a:chExt cx="1453499" cy="1453499"/>
          </a:xfrm>
        </p:grpSpPr>
        <p:sp>
          <p:nvSpPr>
            <p:cNvPr id="3" name="椭圆 2"/>
            <p:cNvSpPr/>
            <p:nvPr/>
          </p:nvSpPr>
          <p:spPr>
            <a:xfrm rot="20668228">
              <a:off x="4716016" y="2601084"/>
              <a:ext cx="1453499" cy="14534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 rot="20668228">
              <a:off x="5155212" y="2633631"/>
              <a:ext cx="568916" cy="1388403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20668228" flipH="1">
              <a:off x="5155212" y="2633631"/>
              <a:ext cx="568916" cy="1388403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20668228">
              <a:off x="4748563" y="3040280"/>
              <a:ext cx="1388403" cy="575105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20668228" flipV="1">
              <a:off x="4748563" y="3040280"/>
              <a:ext cx="1388403" cy="575105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2051720" y="1399599"/>
            <a:ext cx="1453499" cy="1453499"/>
            <a:chOff x="2817130" y="2568535"/>
            <a:chExt cx="1453499" cy="1453499"/>
          </a:xfrm>
        </p:grpSpPr>
        <p:sp>
          <p:nvSpPr>
            <p:cNvPr id="24" name="椭圆 23"/>
            <p:cNvSpPr/>
            <p:nvPr/>
          </p:nvSpPr>
          <p:spPr>
            <a:xfrm>
              <a:off x="2817130" y="2568535"/>
              <a:ext cx="1453499" cy="14534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 rot="1293028">
              <a:off x="3253244" y="2631764"/>
              <a:ext cx="568916" cy="1388403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1293028" flipV="1">
              <a:off x="2820172" y="3013441"/>
              <a:ext cx="1388403" cy="575105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饼形 32"/>
          <p:cNvSpPr/>
          <p:nvPr/>
        </p:nvSpPr>
        <p:spPr>
          <a:xfrm>
            <a:off x="2051720" y="1406255"/>
            <a:ext cx="1448541" cy="1454113"/>
          </a:xfrm>
          <a:prstGeom prst="pie">
            <a:avLst>
              <a:gd name="adj1" fmla="val 5344236"/>
              <a:gd name="adj2" fmla="val 1068263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4" name="饼形 33"/>
          <p:cNvSpPr/>
          <p:nvPr/>
        </p:nvSpPr>
        <p:spPr>
          <a:xfrm>
            <a:off x="5384795" y="1388383"/>
            <a:ext cx="1448541" cy="1454113"/>
          </a:xfrm>
          <a:prstGeom prst="pie">
            <a:avLst>
              <a:gd name="adj1" fmla="val 5344236"/>
              <a:gd name="adj2" fmla="val 1068263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35" name="组合 24"/>
          <p:cNvGrpSpPr/>
          <p:nvPr/>
        </p:nvGrpSpPr>
        <p:grpSpPr bwMode="auto">
          <a:xfrm>
            <a:off x="2587180" y="2895476"/>
            <a:ext cx="482204" cy="900410"/>
            <a:chOff x="3714739" y="3402243"/>
            <a:chExt cx="642950" cy="1200094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24"/>
          <p:cNvGrpSpPr/>
          <p:nvPr/>
        </p:nvGrpSpPr>
        <p:grpSpPr bwMode="auto">
          <a:xfrm>
            <a:off x="5867963" y="2830441"/>
            <a:ext cx="482204" cy="900410"/>
            <a:chOff x="3714739" y="3402243"/>
            <a:chExt cx="642950" cy="1200094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251520" y="339502"/>
            <a:ext cx="82089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分数表示图中的涂色部分，你发现了什么？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11" name="组合 4"/>
          <p:cNvGrpSpPr/>
          <p:nvPr/>
        </p:nvGrpSpPr>
        <p:grpSpPr bwMode="auto">
          <a:xfrm>
            <a:off x="1839516" y="1072754"/>
            <a:ext cx="857250" cy="857250"/>
            <a:chOff x="928662" y="1643050"/>
            <a:chExt cx="1214446" cy="1000132"/>
          </a:xfrm>
        </p:grpSpPr>
        <p:sp>
          <p:nvSpPr>
            <p:cNvPr id="3" name="矩形 2"/>
            <p:cNvSpPr/>
            <p:nvPr/>
          </p:nvSpPr>
          <p:spPr>
            <a:xfrm>
              <a:off x="928662" y="2143116"/>
              <a:ext cx="1214446" cy="50006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928662" y="1643050"/>
              <a:ext cx="1214446" cy="500066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4" name="组合 9"/>
          <p:cNvGrpSpPr/>
          <p:nvPr/>
        </p:nvGrpSpPr>
        <p:grpSpPr bwMode="auto">
          <a:xfrm>
            <a:off x="3125391" y="1072754"/>
            <a:ext cx="857250" cy="857250"/>
            <a:chOff x="3214678" y="2357430"/>
            <a:chExt cx="1143008" cy="1000132"/>
          </a:xfrm>
        </p:grpSpPr>
        <p:sp>
          <p:nvSpPr>
            <p:cNvPr id="6" name="矩形 5"/>
            <p:cNvSpPr/>
            <p:nvPr/>
          </p:nvSpPr>
          <p:spPr>
            <a:xfrm>
              <a:off x="3214678" y="2357430"/>
              <a:ext cx="571504" cy="500066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786182" y="2357430"/>
              <a:ext cx="571504" cy="500066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214678" y="2857496"/>
              <a:ext cx="571504" cy="50006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786182" y="2857496"/>
              <a:ext cx="571504" cy="50006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9" name="组合 17"/>
          <p:cNvGrpSpPr/>
          <p:nvPr/>
        </p:nvGrpSpPr>
        <p:grpSpPr bwMode="auto">
          <a:xfrm>
            <a:off x="4625579" y="1072754"/>
            <a:ext cx="857250" cy="857250"/>
            <a:chOff x="5929322" y="1643050"/>
            <a:chExt cx="1143008" cy="1143802"/>
          </a:xfrm>
        </p:grpSpPr>
        <p:grpSp>
          <p:nvGrpSpPr>
            <p:cNvPr id="17420" name="组合 10"/>
            <p:cNvGrpSpPr/>
            <p:nvPr/>
          </p:nvGrpSpPr>
          <p:grpSpPr bwMode="auto">
            <a:xfrm>
              <a:off x="5929322" y="1928802"/>
              <a:ext cx="1143008" cy="857256"/>
              <a:chOff x="928662" y="1785926"/>
              <a:chExt cx="1214446" cy="857256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928662" y="2358025"/>
                <a:ext cx="1214446" cy="2859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928662" y="1786124"/>
                <a:ext cx="1214446" cy="285950"/>
              </a:xfrm>
              <a:prstGeom prst="rect">
                <a:avLst/>
              </a:prstGeom>
              <a:noFill/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5929322" y="2214951"/>
              <a:ext cx="1143008" cy="285951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929322" y="1643050"/>
              <a:ext cx="1143008" cy="285951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16"/>
            <p:cNvCxnSpPr>
              <a:stCxn id="15" idx="0"/>
              <a:endCxn id="12" idx="2"/>
            </p:cNvCxnSpPr>
            <p:nvPr/>
          </p:nvCxnSpPr>
          <p:spPr>
            <a:xfrm rot="16200000" flipH="1">
              <a:off x="5928925" y="2213363"/>
              <a:ext cx="1143802" cy="317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7426" name="组合 29"/>
          <p:cNvGrpSpPr/>
          <p:nvPr/>
        </p:nvGrpSpPr>
        <p:grpSpPr bwMode="auto">
          <a:xfrm>
            <a:off x="6286500" y="1072754"/>
            <a:ext cx="857250" cy="857250"/>
            <a:chOff x="6858016" y="1643050"/>
            <a:chExt cx="1143008" cy="1143802"/>
          </a:xfrm>
        </p:grpSpPr>
        <p:grpSp>
          <p:nvGrpSpPr>
            <p:cNvPr id="17427" name="组合 19"/>
            <p:cNvGrpSpPr/>
            <p:nvPr/>
          </p:nvGrpSpPr>
          <p:grpSpPr bwMode="auto">
            <a:xfrm>
              <a:off x="6858016" y="1643050"/>
              <a:ext cx="1143008" cy="1143802"/>
              <a:chOff x="5929322" y="1643050"/>
              <a:chExt cx="1143008" cy="1143802"/>
            </a:xfrm>
          </p:grpSpPr>
          <p:grpSp>
            <p:nvGrpSpPr>
              <p:cNvPr id="17428" name="组合 10"/>
              <p:cNvGrpSpPr/>
              <p:nvPr/>
            </p:nvGrpSpPr>
            <p:grpSpPr bwMode="auto">
              <a:xfrm>
                <a:off x="5929322" y="1928802"/>
                <a:ext cx="1143008" cy="857256"/>
                <a:chOff x="928662" y="1785926"/>
                <a:chExt cx="1214446" cy="857256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928662" y="2358025"/>
                  <a:ext cx="1214446" cy="285950"/>
                </a:xfrm>
                <a:prstGeom prst="rect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05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928662" y="1786124"/>
                  <a:ext cx="1214446" cy="285950"/>
                </a:xfrm>
                <a:prstGeom prst="rect">
                  <a:avLst/>
                </a:prstGeom>
                <a:no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05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2" name="矩形 21"/>
              <p:cNvSpPr/>
              <p:nvPr/>
            </p:nvSpPr>
            <p:spPr>
              <a:xfrm>
                <a:off x="5929322" y="2214951"/>
                <a:ext cx="1143008" cy="285951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929322" y="1643050"/>
                <a:ext cx="1143008" cy="285951"/>
              </a:xfrm>
              <a:prstGeom prst="rect">
                <a:avLst/>
              </a:prstGeom>
              <a:noFill/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" name="直接连接符 23"/>
              <p:cNvCxnSpPr>
                <a:stCxn id="23" idx="0"/>
                <a:endCxn id="25" idx="2"/>
              </p:cNvCxnSpPr>
              <p:nvPr/>
            </p:nvCxnSpPr>
            <p:spPr>
              <a:xfrm rot="16200000" flipH="1">
                <a:off x="5928926" y="2213363"/>
                <a:ext cx="1143802" cy="3175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28" name="直接连接符 27"/>
            <p:cNvCxnSpPr>
              <a:stCxn id="23" idx="0"/>
              <a:endCxn id="25" idx="2"/>
            </p:cNvCxnSpPr>
            <p:nvPr/>
          </p:nvCxnSpPr>
          <p:spPr>
            <a:xfrm rot="5400000">
              <a:off x="6571868" y="2213363"/>
              <a:ext cx="1143802" cy="317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23" idx="0"/>
              <a:endCxn id="25" idx="2"/>
            </p:cNvCxnSpPr>
            <p:nvPr/>
          </p:nvCxnSpPr>
          <p:spPr>
            <a:xfrm rot="5400000">
              <a:off x="7144165" y="2214157"/>
              <a:ext cx="1143802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7436" name="TextBox 3"/>
          <p:cNvSpPr txBox="1">
            <a:spLocks noChangeArrowheads="1"/>
          </p:cNvSpPr>
          <p:nvPr/>
        </p:nvSpPr>
        <p:spPr bwMode="auto">
          <a:xfrm>
            <a:off x="1632347" y="2081213"/>
            <a:ext cx="17145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7" name="TextBox 3"/>
          <p:cNvSpPr txBox="1">
            <a:spLocks noChangeArrowheads="1"/>
          </p:cNvSpPr>
          <p:nvPr/>
        </p:nvSpPr>
        <p:spPr bwMode="auto">
          <a:xfrm>
            <a:off x="2848568" y="2090738"/>
            <a:ext cx="13323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8" name="TextBox 3"/>
          <p:cNvSpPr txBox="1">
            <a:spLocks noChangeArrowheads="1"/>
          </p:cNvSpPr>
          <p:nvPr/>
        </p:nvSpPr>
        <p:spPr bwMode="auto">
          <a:xfrm>
            <a:off x="4418410" y="2090738"/>
            <a:ext cx="13323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9" name="TextBox 3"/>
          <p:cNvSpPr txBox="1">
            <a:spLocks noChangeArrowheads="1"/>
          </p:cNvSpPr>
          <p:nvPr/>
        </p:nvSpPr>
        <p:spPr bwMode="auto">
          <a:xfrm>
            <a:off x="6125766" y="2090738"/>
            <a:ext cx="13323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4"/>
          <p:cNvGrpSpPr/>
          <p:nvPr/>
        </p:nvGrpSpPr>
        <p:grpSpPr bwMode="auto">
          <a:xfrm>
            <a:off x="2089556" y="1867480"/>
            <a:ext cx="482203" cy="900410"/>
            <a:chOff x="3714739" y="3402243"/>
            <a:chExt cx="642950" cy="1200094"/>
          </a:xfrm>
        </p:grpSpPr>
        <p:cxnSp>
          <p:nvCxnSpPr>
            <p:cNvPr id="36" name="直接连接符 35"/>
            <p:cNvCxnSpPr>
              <a:stCxn id="23" idx="0"/>
              <a:endCxn id="25" idx="2"/>
            </p:cNvCxnSpPr>
            <p:nvPr/>
          </p:nvCxnSpPr>
          <p:spPr>
            <a:xfrm>
              <a:off x="3714739" y="3986223"/>
              <a:ext cx="357194" cy="158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42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4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4"/>
          <p:cNvGrpSpPr/>
          <p:nvPr/>
        </p:nvGrpSpPr>
        <p:grpSpPr bwMode="auto">
          <a:xfrm>
            <a:off x="3323146" y="1863162"/>
            <a:ext cx="482204" cy="900410"/>
            <a:chOff x="3714739" y="3402243"/>
            <a:chExt cx="642950" cy="1200094"/>
          </a:xfrm>
        </p:grpSpPr>
        <p:cxnSp>
          <p:nvCxnSpPr>
            <p:cNvPr id="40" name="直接连接符 39"/>
            <p:cNvCxnSpPr>
              <a:stCxn id="23" idx="0"/>
              <a:endCxn id="25" idx="2"/>
            </p:cNvCxnSpPr>
            <p:nvPr/>
          </p:nvCxnSpPr>
          <p:spPr>
            <a:xfrm>
              <a:off x="3714739" y="3986223"/>
              <a:ext cx="357195" cy="158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46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4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4"/>
          <p:cNvGrpSpPr/>
          <p:nvPr/>
        </p:nvGrpSpPr>
        <p:grpSpPr bwMode="auto">
          <a:xfrm>
            <a:off x="4893469" y="1930001"/>
            <a:ext cx="482204" cy="792982"/>
            <a:chOff x="3714739" y="3473971"/>
            <a:chExt cx="642950" cy="1056259"/>
          </a:xfrm>
        </p:grpSpPr>
        <p:cxnSp>
          <p:nvCxnSpPr>
            <p:cNvPr id="44" name="直接连接符 43"/>
            <p:cNvCxnSpPr>
              <a:stCxn id="23" idx="0"/>
              <a:endCxn id="25" idx="2"/>
            </p:cNvCxnSpPr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50" name="TextBox 3"/>
            <p:cNvSpPr txBox="1">
              <a:spLocks noChangeArrowheads="1"/>
            </p:cNvSpPr>
            <p:nvPr/>
          </p:nvSpPr>
          <p:spPr bwMode="auto">
            <a:xfrm>
              <a:off x="3714746" y="3915288"/>
              <a:ext cx="642943" cy="61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51" name="TextBox 3"/>
            <p:cNvSpPr txBox="1">
              <a:spLocks noChangeArrowheads="1"/>
            </p:cNvSpPr>
            <p:nvPr/>
          </p:nvSpPr>
          <p:spPr bwMode="auto">
            <a:xfrm>
              <a:off x="3714747" y="3473971"/>
              <a:ext cx="428628" cy="61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组合 24"/>
          <p:cNvGrpSpPr/>
          <p:nvPr/>
        </p:nvGrpSpPr>
        <p:grpSpPr bwMode="auto">
          <a:xfrm>
            <a:off x="6500814" y="1919293"/>
            <a:ext cx="642938" cy="792983"/>
            <a:chOff x="3571861" y="3460483"/>
            <a:chExt cx="857256" cy="1056260"/>
          </a:xfrm>
        </p:grpSpPr>
        <p:cxnSp>
          <p:nvCxnSpPr>
            <p:cNvPr id="48" name="直接连接符 47"/>
            <p:cNvCxnSpPr>
              <a:stCxn id="23" idx="0"/>
              <a:endCxn id="25" idx="2"/>
            </p:cNvCxnSpPr>
            <p:nvPr/>
          </p:nvCxnSpPr>
          <p:spPr>
            <a:xfrm>
              <a:off x="3643300" y="3972737"/>
              <a:ext cx="500066" cy="158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54" name="TextBox 3"/>
            <p:cNvSpPr txBox="1">
              <a:spLocks noChangeArrowheads="1"/>
            </p:cNvSpPr>
            <p:nvPr/>
          </p:nvSpPr>
          <p:spPr bwMode="auto">
            <a:xfrm>
              <a:off x="3571861" y="3901801"/>
              <a:ext cx="857256" cy="61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16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55" name="TextBox 3"/>
            <p:cNvSpPr txBox="1">
              <a:spLocks noChangeArrowheads="1"/>
            </p:cNvSpPr>
            <p:nvPr/>
          </p:nvSpPr>
          <p:spPr bwMode="auto">
            <a:xfrm>
              <a:off x="3714749" y="3460483"/>
              <a:ext cx="428628" cy="61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77"/>
          <p:cNvGrpSpPr/>
          <p:nvPr/>
        </p:nvGrpSpPr>
        <p:grpSpPr bwMode="auto">
          <a:xfrm>
            <a:off x="3634279" y="3579862"/>
            <a:ext cx="2377881" cy="910830"/>
            <a:chOff x="2214546" y="5143513"/>
            <a:chExt cx="3170518" cy="1213624"/>
          </a:xfrm>
        </p:grpSpPr>
        <p:grpSp>
          <p:nvGrpSpPr>
            <p:cNvPr id="17463" name="组合 24"/>
            <p:cNvGrpSpPr/>
            <p:nvPr/>
          </p:nvGrpSpPr>
          <p:grpSpPr bwMode="auto">
            <a:xfrm>
              <a:off x="2214546" y="5157005"/>
              <a:ext cx="642937" cy="1200132"/>
              <a:chOff x="3714739" y="3402243"/>
              <a:chExt cx="642950" cy="1199681"/>
            </a:xfrm>
          </p:grpSpPr>
          <p:cxnSp>
            <p:nvCxnSpPr>
              <p:cNvPr id="60" name="直接连接符 59"/>
              <p:cNvCxnSpPr>
                <a:stCxn id="23" idx="0"/>
                <a:endCxn id="25" idx="2"/>
              </p:cNvCxnSpPr>
              <p:nvPr/>
            </p:nvCxnSpPr>
            <p:spPr>
              <a:xfrm>
                <a:off x="3714739" y="3986617"/>
                <a:ext cx="357196" cy="1585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465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4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66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6149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7467" name="组合 24"/>
            <p:cNvGrpSpPr/>
            <p:nvPr/>
          </p:nvGrpSpPr>
          <p:grpSpPr bwMode="auto">
            <a:xfrm>
              <a:off x="3081324" y="5157005"/>
              <a:ext cx="642944" cy="1200132"/>
              <a:chOff x="3714732" y="3402243"/>
              <a:chExt cx="642957" cy="1199681"/>
            </a:xfrm>
          </p:grpSpPr>
          <p:cxnSp>
            <p:nvCxnSpPr>
              <p:cNvPr id="64" name="直接连接符 63"/>
              <p:cNvCxnSpPr>
                <a:stCxn id="23" idx="0"/>
                <a:endCxn id="25" idx="2"/>
              </p:cNvCxnSpPr>
              <p:nvPr/>
            </p:nvCxnSpPr>
            <p:spPr>
              <a:xfrm>
                <a:off x="3714732" y="3986617"/>
                <a:ext cx="357196" cy="1585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469" name="TextBox 3"/>
              <p:cNvSpPr txBox="1">
                <a:spLocks noChangeArrowheads="1"/>
              </p:cNvSpPr>
              <p:nvPr/>
            </p:nvSpPr>
            <p:spPr bwMode="auto">
              <a:xfrm>
                <a:off x="3714745" y="3987016"/>
                <a:ext cx="642944" cy="614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70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6149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7471" name="组合 24"/>
            <p:cNvGrpSpPr/>
            <p:nvPr/>
          </p:nvGrpSpPr>
          <p:grpSpPr bwMode="auto">
            <a:xfrm>
              <a:off x="3857614" y="5157005"/>
              <a:ext cx="642943" cy="1200132"/>
              <a:chOff x="3714733" y="3402243"/>
              <a:chExt cx="642956" cy="1199681"/>
            </a:xfrm>
          </p:grpSpPr>
          <p:cxnSp>
            <p:nvCxnSpPr>
              <p:cNvPr id="68" name="直接连接符 67"/>
              <p:cNvCxnSpPr>
                <a:stCxn id="23" idx="0"/>
                <a:endCxn id="25" idx="2"/>
              </p:cNvCxnSpPr>
              <p:nvPr/>
            </p:nvCxnSpPr>
            <p:spPr>
              <a:xfrm>
                <a:off x="3714733" y="3986617"/>
                <a:ext cx="357195" cy="1585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473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4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74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402243"/>
                <a:ext cx="428628" cy="6149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7475" name="组合 24"/>
            <p:cNvGrpSpPr/>
            <p:nvPr/>
          </p:nvGrpSpPr>
          <p:grpSpPr bwMode="auto">
            <a:xfrm>
              <a:off x="4572001" y="5143513"/>
              <a:ext cx="813063" cy="1200134"/>
              <a:chOff x="3571860" y="3388755"/>
              <a:chExt cx="813079" cy="1199683"/>
            </a:xfrm>
          </p:grpSpPr>
          <p:cxnSp>
            <p:nvCxnSpPr>
              <p:cNvPr id="72" name="直接连接符 71"/>
              <p:cNvCxnSpPr>
                <a:stCxn id="23" idx="0"/>
                <a:endCxn id="25" idx="2"/>
              </p:cNvCxnSpPr>
              <p:nvPr/>
            </p:nvCxnSpPr>
            <p:spPr>
              <a:xfrm>
                <a:off x="3643291" y="3972343"/>
                <a:ext cx="500075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477" name="TextBox 3"/>
              <p:cNvSpPr txBox="1">
                <a:spLocks noChangeArrowheads="1"/>
              </p:cNvSpPr>
              <p:nvPr/>
            </p:nvSpPr>
            <p:spPr bwMode="auto">
              <a:xfrm>
                <a:off x="3571860" y="3973530"/>
                <a:ext cx="813079" cy="614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16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78" name="TextBox 3"/>
              <p:cNvSpPr txBox="1">
                <a:spLocks noChangeArrowheads="1"/>
              </p:cNvSpPr>
              <p:nvPr/>
            </p:nvSpPr>
            <p:spPr bwMode="auto">
              <a:xfrm>
                <a:off x="3714748" y="3388755"/>
                <a:ext cx="428629" cy="614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7479" name="TextBox 3"/>
            <p:cNvSpPr txBox="1">
              <a:spLocks noChangeArrowheads="1"/>
            </p:cNvSpPr>
            <p:nvPr/>
          </p:nvSpPr>
          <p:spPr bwMode="auto">
            <a:xfrm>
              <a:off x="2571736" y="5429265"/>
              <a:ext cx="428619" cy="615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80" name="TextBox 3"/>
            <p:cNvSpPr txBox="1">
              <a:spLocks noChangeArrowheads="1"/>
            </p:cNvSpPr>
            <p:nvPr/>
          </p:nvSpPr>
          <p:spPr bwMode="auto">
            <a:xfrm>
              <a:off x="3429000" y="5429265"/>
              <a:ext cx="428619" cy="615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81" name="TextBox 3"/>
            <p:cNvSpPr txBox="1">
              <a:spLocks noChangeArrowheads="1"/>
            </p:cNvSpPr>
            <p:nvPr/>
          </p:nvSpPr>
          <p:spPr bwMode="auto">
            <a:xfrm>
              <a:off x="4214819" y="5429265"/>
              <a:ext cx="428619" cy="615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4" name="图片 8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7544" y="2673449"/>
            <a:ext cx="4226578" cy="1914525"/>
            <a:chOff x="273414" y="2686610"/>
            <a:chExt cx="4226578" cy="1914525"/>
          </a:xfrm>
        </p:grpSpPr>
        <p:grpSp>
          <p:nvGrpSpPr>
            <p:cNvPr id="37" name="组合 54"/>
            <p:cNvGrpSpPr/>
            <p:nvPr/>
          </p:nvGrpSpPr>
          <p:grpSpPr bwMode="auto">
            <a:xfrm>
              <a:off x="273414" y="2686610"/>
              <a:ext cx="4191442" cy="1914525"/>
              <a:chOff x="214282" y="3429000"/>
              <a:chExt cx="5588629" cy="2552494"/>
            </a:xfrm>
          </p:grpSpPr>
          <p:pic>
            <p:nvPicPr>
              <p:cNvPr id="17457" name="图片 52" descr="QQ截图20150204143845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14282" y="4286256"/>
                <a:ext cx="1342857" cy="1695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4" name="云形标注 53"/>
              <p:cNvSpPr/>
              <p:nvPr/>
            </p:nvSpPr>
            <p:spPr bwMode="auto">
              <a:xfrm>
                <a:off x="1357290" y="3429000"/>
                <a:ext cx="4445621" cy="1571499"/>
              </a:xfrm>
              <a:prstGeom prst="cloudCallout">
                <a:avLst>
                  <a:gd name="adj1" fmla="val -41973"/>
                  <a:gd name="adj2" fmla="val 50497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1210368" y="2892881"/>
              <a:ext cx="32896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平均分的份数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不同，涂色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部分的面积相等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35538" y="2715766"/>
            <a:ext cx="3124894" cy="1669202"/>
            <a:chOff x="4898163" y="2715766"/>
            <a:chExt cx="3124894" cy="1669202"/>
          </a:xfrm>
        </p:grpSpPr>
        <p:grpSp>
          <p:nvGrpSpPr>
            <p:cNvPr id="38" name="组合 57"/>
            <p:cNvGrpSpPr/>
            <p:nvPr/>
          </p:nvGrpSpPr>
          <p:grpSpPr bwMode="auto">
            <a:xfrm>
              <a:off x="4898163" y="2715766"/>
              <a:ext cx="3124894" cy="1669202"/>
              <a:chOff x="4289899" y="3235914"/>
              <a:chExt cx="3578455" cy="2225973"/>
            </a:xfrm>
          </p:grpSpPr>
          <p:pic>
            <p:nvPicPr>
              <p:cNvPr id="17460" name="图片 55" descr="小男孩6.png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6653909" y="3812075"/>
                <a:ext cx="1214445" cy="1649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7" name="云形标注 56"/>
              <p:cNvSpPr/>
              <p:nvPr/>
            </p:nvSpPr>
            <p:spPr bwMode="auto">
              <a:xfrm>
                <a:off x="4289899" y="3235914"/>
                <a:ext cx="3502101" cy="847736"/>
              </a:xfrm>
              <a:prstGeom prst="cloudCallout">
                <a:avLst>
                  <a:gd name="adj1" fmla="val 18775"/>
                  <a:gd name="adj2" fmla="val 80466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5270240" y="2758157"/>
              <a:ext cx="2614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个分数也相等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323527" y="339502"/>
            <a:ext cx="86409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分数的分子和分母怎样变化，分数的大小不变？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30"/>
          <p:cNvGrpSpPr/>
          <p:nvPr/>
        </p:nvGrpSpPr>
        <p:grpSpPr bwMode="auto">
          <a:xfrm>
            <a:off x="2699792" y="1779662"/>
            <a:ext cx="3589734" cy="997774"/>
            <a:chOff x="1285852" y="4929200"/>
            <a:chExt cx="4786346" cy="1329560"/>
          </a:xfrm>
        </p:grpSpPr>
        <p:sp>
          <p:nvSpPr>
            <p:cNvPr id="18443" name="TextBox 3"/>
            <p:cNvSpPr txBox="1">
              <a:spLocks noChangeArrowheads="1"/>
            </p:cNvSpPr>
            <p:nvPr/>
          </p:nvSpPr>
          <p:spPr bwMode="auto">
            <a:xfrm>
              <a:off x="1643043" y="5286388"/>
              <a:ext cx="428619" cy="615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44" name="TextBox 3"/>
            <p:cNvSpPr txBox="1">
              <a:spLocks noChangeArrowheads="1"/>
            </p:cNvSpPr>
            <p:nvPr/>
          </p:nvSpPr>
          <p:spPr bwMode="auto">
            <a:xfrm>
              <a:off x="3143249" y="5286388"/>
              <a:ext cx="428619" cy="615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45" name="TextBox 3"/>
            <p:cNvSpPr txBox="1">
              <a:spLocks noChangeArrowheads="1"/>
            </p:cNvSpPr>
            <p:nvPr/>
          </p:nvSpPr>
          <p:spPr bwMode="auto">
            <a:xfrm>
              <a:off x="4572009" y="5286388"/>
              <a:ext cx="428619" cy="615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8446" name="组合 29"/>
            <p:cNvGrpSpPr/>
            <p:nvPr/>
          </p:nvGrpSpPr>
          <p:grpSpPr bwMode="auto">
            <a:xfrm>
              <a:off x="1285852" y="4929200"/>
              <a:ext cx="4786346" cy="1329560"/>
              <a:chOff x="1285852" y="4929200"/>
              <a:chExt cx="4786346" cy="1329560"/>
            </a:xfrm>
          </p:grpSpPr>
          <p:grpSp>
            <p:nvGrpSpPr>
              <p:cNvPr id="18447" name="组合 24"/>
              <p:cNvGrpSpPr/>
              <p:nvPr/>
            </p:nvGrpSpPr>
            <p:grpSpPr bwMode="auto">
              <a:xfrm>
                <a:off x="1285852" y="4929200"/>
                <a:ext cx="642937" cy="1329560"/>
                <a:chOff x="3714739" y="3330832"/>
                <a:chExt cx="642950" cy="1329060"/>
              </a:xfrm>
            </p:grpSpPr>
            <p:cxnSp>
              <p:nvCxnSpPr>
                <p:cNvPr id="11" name="直接连接符 10"/>
                <p:cNvCxnSpPr/>
                <p:nvPr/>
              </p:nvCxnSpPr>
              <p:spPr>
                <a:xfrm>
                  <a:off x="3714739" y="3985825"/>
                  <a:ext cx="357197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8449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4044943"/>
                  <a:ext cx="642943" cy="6149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50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330832"/>
                  <a:ext cx="428628" cy="6149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8451" name="组合 24"/>
              <p:cNvGrpSpPr/>
              <p:nvPr/>
            </p:nvGrpSpPr>
            <p:grpSpPr bwMode="auto">
              <a:xfrm>
                <a:off x="2071670" y="4929200"/>
                <a:ext cx="1285884" cy="1329560"/>
                <a:chOff x="3714738" y="3330835"/>
                <a:chExt cx="1285910" cy="1329061"/>
              </a:xfrm>
            </p:grpSpPr>
            <p:cxnSp>
              <p:nvCxnSpPr>
                <p:cNvPr id="16" name="直接连接符 15"/>
                <p:cNvCxnSpPr/>
                <p:nvPr/>
              </p:nvCxnSpPr>
              <p:spPr>
                <a:xfrm flipV="1">
                  <a:off x="3714738" y="3973142"/>
                  <a:ext cx="1071592" cy="12688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8453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8" y="4044946"/>
                  <a:ext cx="1285910" cy="6149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2×2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54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8" y="3330835"/>
                  <a:ext cx="1143031" cy="6149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1×2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8455" name="组合 24"/>
              <p:cNvGrpSpPr/>
              <p:nvPr/>
            </p:nvGrpSpPr>
            <p:grpSpPr bwMode="auto">
              <a:xfrm>
                <a:off x="3571868" y="4929200"/>
                <a:ext cx="1214445" cy="1329560"/>
                <a:chOff x="3714737" y="3330835"/>
                <a:chExt cx="1214469" cy="1329061"/>
              </a:xfrm>
            </p:grpSpPr>
            <p:cxnSp>
              <p:nvCxnSpPr>
                <p:cNvPr id="22" name="直接连接符 21"/>
                <p:cNvCxnSpPr/>
                <p:nvPr/>
              </p:nvCxnSpPr>
              <p:spPr>
                <a:xfrm flipV="1">
                  <a:off x="3714738" y="3973142"/>
                  <a:ext cx="1071591" cy="12688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8457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7" y="4044946"/>
                  <a:ext cx="1214469" cy="6149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2×4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58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8" y="3330835"/>
                  <a:ext cx="1143031" cy="6149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1×4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8459" name="组合 24"/>
              <p:cNvGrpSpPr/>
              <p:nvPr/>
            </p:nvGrpSpPr>
            <p:grpSpPr bwMode="auto">
              <a:xfrm>
                <a:off x="4929190" y="4929200"/>
                <a:ext cx="1143008" cy="1329560"/>
                <a:chOff x="3714738" y="3330835"/>
                <a:chExt cx="1143031" cy="1329061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 flipV="1">
                  <a:off x="3714738" y="3973142"/>
                  <a:ext cx="1071592" cy="12688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8461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8" y="4044946"/>
                  <a:ext cx="1143031" cy="6149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2×8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62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8" y="3330835"/>
                  <a:ext cx="1143031" cy="6149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1×8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15" name="组合 31"/>
          <p:cNvGrpSpPr/>
          <p:nvPr/>
        </p:nvGrpSpPr>
        <p:grpSpPr bwMode="auto">
          <a:xfrm>
            <a:off x="2483768" y="3723878"/>
            <a:ext cx="3972142" cy="1008561"/>
            <a:chOff x="1071538" y="4915560"/>
            <a:chExt cx="5296227" cy="1344493"/>
          </a:xfrm>
        </p:grpSpPr>
        <p:sp>
          <p:nvSpPr>
            <p:cNvPr id="18464" name="TextBox 3"/>
            <p:cNvSpPr txBox="1">
              <a:spLocks noChangeArrowheads="1"/>
            </p:cNvSpPr>
            <p:nvPr/>
          </p:nvSpPr>
          <p:spPr bwMode="auto">
            <a:xfrm>
              <a:off x="1643042" y="5286388"/>
              <a:ext cx="428619" cy="615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65" name="TextBox 3"/>
            <p:cNvSpPr txBox="1">
              <a:spLocks noChangeArrowheads="1"/>
            </p:cNvSpPr>
            <p:nvPr/>
          </p:nvSpPr>
          <p:spPr bwMode="auto">
            <a:xfrm>
              <a:off x="3143249" y="5286388"/>
              <a:ext cx="428619" cy="615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66" name="TextBox 3"/>
            <p:cNvSpPr txBox="1">
              <a:spLocks noChangeArrowheads="1"/>
            </p:cNvSpPr>
            <p:nvPr/>
          </p:nvSpPr>
          <p:spPr bwMode="auto">
            <a:xfrm>
              <a:off x="4572009" y="5286388"/>
              <a:ext cx="428619" cy="615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8467" name="组合 29"/>
            <p:cNvGrpSpPr/>
            <p:nvPr/>
          </p:nvGrpSpPr>
          <p:grpSpPr bwMode="auto">
            <a:xfrm>
              <a:off x="1071538" y="4915560"/>
              <a:ext cx="5296227" cy="1344493"/>
              <a:chOff x="1071538" y="4915560"/>
              <a:chExt cx="5296227" cy="1344493"/>
            </a:xfrm>
          </p:grpSpPr>
          <p:grpSp>
            <p:nvGrpSpPr>
              <p:cNvPr id="18468" name="组合 24"/>
              <p:cNvGrpSpPr/>
              <p:nvPr/>
            </p:nvGrpSpPr>
            <p:grpSpPr bwMode="auto">
              <a:xfrm>
                <a:off x="1071538" y="4915560"/>
                <a:ext cx="785819" cy="1344493"/>
                <a:chOff x="3500426" y="3316347"/>
                <a:chExt cx="785836" cy="1343644"/>
              </a:xfrm>
            </p:grpSpPr>
            <p:cxnSp>
              <p:nvCxnSpPr>
                <p:cNvPr id="50" name="直接连接符 49"/>
                <p:cNvCxnSpPr>
                  <a:endCxn id="18464" idx="1"/>
                </p:cNvCxnSpPr>
                <p:nvPr/>
              </p:nvCxnSpPr>
              <p:spPr>
                <a:xfrm>
                  <a:off x="3500426" y="3973034"/>
                  <a:ext cx="571517" cy="21432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8470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500426" y="4044943"/>
                  <a:ext cx="785836" cy="6150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16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71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643305" y="3316347"/>
                  <a:ext cx="428628" cy="6150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8472" name="组合 24"/>
              <p:cNvGrpSpPr/>
              <p:nvPr/>
            </p:nvGrpSpPr>
            <p:grpSpPr bwMode="auto">
              <a:xfrm>
                <a:off x="2000232" y="4929261"/>
                <a:ext cx="1285884" cy="1329829"/>
                <a:chOff x="3643299" y="3330835"/>
                <a:chExt cx="1285910" cy="1329305"/>
              </a:xfrm>
            </p:grpSpPr>
            <p:cxnSp>
              <p:nvCxnSpPr>
                <p:cNvPr id="47" name="直接连接符 46"/>
                <p:cNvCxnSpPr/>
                <p:nvPr/>
              </p:nvCxnSpPr>
              <p:spPr>
                <a:xfrm flipH="1">
                  <a:off x="3786171" y="4026418"/>
                  <a:ext cx="928720" cy="0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8474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643299" y="4044946"/>
                  <a:ext cx="1285910" cy="615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16÷2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75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8" y="3330835"/>
                  <a:ext cx="1143032" cy="615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8÷2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8476" name="组合 24"/>
              <p:cNvGrpSpPr/>
              <p:nvPr/>
            </p:nvGrpSpPr>
            <p:grpSpPr bwMode="auto">
              <a:xfrm>
                <a:off x="3428992" y="4929261"/>
                <a:ext cx="1285884" cy="1329829"/>
                <a:chOff x="3571860" y="3330835"/>
                <a:chExt cx="1285910" cy="1329305"/>
              </a:xfrm>
            </p:grpSpPr>
            <p:cxnSp>
              <p:nvCxnSpPr>
                <p:cNvPr id="44" name="直接连接符 43"/>
                <p:cNvCxnSpPr/>
                <p:nvPr/>
              </p:nvCxnSpPr>
              <p:spPr>
                <a:xfrm>
                  <a:off x="3750453" y="3986673"/>
                  <a:ext cx="1000161" cy="8744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8478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571860" y="4044946"/>
                  <a:ext cx="1285910" cy="615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16÷4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79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9" y="3330835"/>
                  <a:ext cx="1143031" cy="615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8÷4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8480" name="组合 24"/>
              <p:cNvGrpSpPr/>
              <p:nvPr/>
            </p:nvGrpSpPr>
            <p:grpSpPr bwMode="auto">
              <a:xfrm>
                <a:off x="4857751" y="4929261"/>
                <a:ext cx="1510014" cy="1329829"/>
                <a:chOff x="3643297" y="3330835"/>
                <a:chExt cx="1510044" cy="1329305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3753805" y="3978354"/>
                  <a:ext cx="1032525" cy="0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8482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643297" y="4044946"/>
                  <a:ext cx="1510044" cy="615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16÷8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83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38" y="3330835"/>
                  <a:ext cx="1143031" cy="615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8÷8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57" name="组合 5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27584" y="915566"/>
            <a:ext cx="6768752" cy="1332267"/>
            <a:chOff x="827584" y="1131590"/>
            <a:chExt cx="6768752" cy="1332267"/>
          </a:xfrm>
        </p:grpSpPr>
        <p:grpSp>
          <p:nvGrpSpPr>
            <p:cNvPr id="4" name="组合 5"/>
            <p:cNvGrpSpPr/>
            <p:nvPr/>
          </p:nvGrpSpPr>
          <p:grpSpPr bwMode="auto">
            <a:xfrm>
              <a:off x="827584" y="1131590"/>
              <a:ext cx="6748213" cy="1332267"/>
              <a:chOff x="-277712" y="1211737"/>
              <a:chExt cx="8997678" cy="1776249"/>
            </a:xfrm>
          </p:grpSpPr>
          <p:pic>
            <p:nvPicPr>
              <p:cNvPr id="18437" name="图片 3" descr="小女孩5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-277712" y="1211737"/>
                <a:ext cx="1357321" cy="177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云形标注 4"/>
              <p:cNvSpPr/>
              <p:nvPr/>
            </p:nvSpPr>
            <p:spPr bwMode="auto">
              <a:xfrm>
                <a:off x="1258466" y="1316869"/>
                <a:ext cx="7461500" cy="1142931"/>
              </a:xfrm>
              <a:prstGeom prst="cloudCallout">
                <a:avLst>
                  <a:gd name="adj1" fmla="val -53451"/>
                  <a:gd name="adj2" fmla="val 36381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2627784" y="1203598"/>
              <a:ext cx="49685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分数的分子和分母都乘相同的数，分数的大小不变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47544" y="2833191"/>
            <a:ext cx="7056904" cy="1322735"/>
            <a:chOff x="1187624" y="2859782"/>
            <a:chExt cx="7056904" cy="1322735"/>
          </a:xfrm>
        </p:grpSpPr>
        <p:grpSp>
          <p:nvGrpSpPr>
            <p:cNvPr id="6" name="组合 8"/>
            <p:cNvGrpSpPr/>
            <p:nvPr/>
          </p:nvGrpSpPr>
          <p:grpSpPr bwMode="auto">
            <a:xfrm>
              <a:off x="1187624" y="2859782"/>
              <a:ext cx="7056904" cy="1322735"/>
              <a:chOff x="559532" y="1598466"/>
              <a:chExt cx="9409268" cy="1763659"/>
            </a:xfrm>
          </p:grpSpPr>
          <p:pic>
            <p:nvPicPr>
              <p:cNvPr id="18440" name="图片 6" descr="QQ截图20150204223955.png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8673101" y="1790489"/>
                <a:ext cx="1295699" cy="15716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云形标注 7"/>
              <p:cNvSpPr/>
              <p:nvPr/>
            </p:nvSpPr>
            <p:spPr bwMode="auto">
              <a:xfrm>
                <a:off x="559532" y="1598466"/>
                <a:ext cx="8089343" cy="1259030"/>
              </a:xfrm>
              <a:prstGeom prst="cloudCallout">
                <a:avLst>
                  <a:gd name="adj1" fmla="val 53490"/>
                  <a:gd name="adj2" fmla="val 33055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1691680" y="2892881"/>
              <a:ext cx="556612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我还发现分数的分子和分母都除以相同的数，分数的大小不变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1115616" y="1506146"/>
            <a:ext cx="711849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的分子和分母同时乘或除以相同的数（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除外），分数的大小不变。这叫做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分数的基本性质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21"/>
          <p:cNvSpPr>
            <a:spLocks noChangeArrowheads="1"/>
          </p:cNvSpPr>
          <p:nvPr/>
        </p:nvSpPr>
        <p:spPr bwMode="auto">
          <a:xfrm>
            <a:off x="3468291" y="4758177"/>
            <a:ext cx="35298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050">
                <a:solidFill>
                  <a:srgbClr val="000000"/>
                </a:solidFill>
                <a:latin typeface="Times New Roman" panose="02020603050405020304" pitchFamily="18" charset="0"/>
              </a:rPr>
              <a:t>     </a:t>
            </a:r>
            <a:endParaRPr lang="en-US" sz="1050"/>
          </a:p>
        </p:txBody>
      </p:sp>
      <p:graphicFrame>
        <p:nvGraphicFramePr>
          <p:cNvPr id="17417" name="Object 9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887116" y="1673803"/>
          <a:ext cx="1543050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" r:id="rId1" imgW="596900" imgH="342900" progId="Equation.3">
                  <p:embed/>
                </p:oleObj>
              </mc:Choice>
              <mc:Fallback>
                <p:oleObj name="" r:id="rId1" imgW="596900" imgH="342900" progId="Equation.3">
                  <p:embed/>
                  <p:pic>
                    <p:nvPicPr>
                      <p:cNvPr id="0" name="Picture 3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7116" y="1673803"/>
                        <a:ext cx="1543050" cy="882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8" name="Object 10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029213" y="1738890"/>
          <a:ext cx="1466415" cy="772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" r:id="rId3" imgW="647700" imgH="342900" progId="Equation.3">
                  <p:embed/>
                </p:oleObj>
              </mc:Choice>
              <mc:Fallback>
                <p:oleObj name="" r:id="rId3" imgW="647700" imgH="342900" progId="Equation.3">
                  <p:embed/>
                  <p:pic>
                    <p:nvPicPr>
                      <p:cNvPr id="0" name="Picture 3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13" y="1738890"/>
                        <a:ext cx="1466415" cy="7721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9" name="Object 11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959124" y="2894590"/>
          <a:ext cx="13716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" name="" r:id="rId5" imgW="457200" imgH="342900" progId="Equation.3">
                  <p:embed/>
                </p:oleObj>
              </mc:Choice>
              <mc:Fallback>
                <p:oleObj name="" r:id="rId5" imgW="457200" imgH="342900" progId="Equation.3">
                  <p:embed/>
                  <p:pic>
                    <p:nvPicPr>
                      <p:cNvPr id="0" name="Picture 3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9124" y="2894590"/>
                        <a:ext cx="1371600" cy="101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20" name="Object 1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055468" y="2955088"/>
          <a:ext cx="1212850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5" name="公式" r:id="rId7" imgW="381000" imgH="254000" progId="Equation.3">
                  <p:embed/>
                </p:oleObj>
              </mc:Choice>
              <mc:Fallback>
                <p:oleObj name="公式" r:id="rId7" imgW="381000" imgH="254000" progId="Equation.3">
                  <p:embed/>
                  <p:pic>
                    <p:nvPicPr>
                      <p:cNvPr id="0" name="Picture 3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5468" y="2955088"/>
                        <a:ext cx="1212850" cy="808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1" name="Text Box 34"/>
          <p:cNvSpPr txBox="1">
            <a:spLocks noChangeArrowheads="1"/>
          </p:cNvSpPr>
          <p:nvPr/>
        </p:nvSpPr>
        <p:spPr bwMode="auto">
          <a:xfrm>
            <a:off x="2610594" y="3453390"/>
            <a:ext cx="1257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2" name="Text Box 35"/>
          <p:cNvSpPr txBox="1">
            <a:spLocks noChangeArrowheads="1"/>
          </p:cNvSpPr>
          <p:nvPr/>
        </p:nvSpPr>
        <p:spPr bwMode="auto">
          <a:xfrm>
            <a:off x="5775548" y="3453390"/>
            <a:ext cx="102870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050" b="1" dirty="0"/>
              <a:t>（      ）</a:t>
            </a:r>
            <a:endParaRPr lang="zh-CN" altLang="en-US" sz="1050" b="1" dirty="0"/>
          </a:p>
        </p:txBody>
      </p:sp>
      <p:sp>
        <p:nvSpPr>
          <p:cNvPr id="17423" name="Text Box 36"/>
          <p:cNvSpPr txBox="1">
            <a:spLocks noChangeArrowheads="1"/>
          </p:cNvSpPr>
          <p:nvPr/>
        </p:nvSpPr>
        <p:spPr bwMode="auto">
          <a:xfrm>
            <a:off x="2896344" y="1738890"/>
            <a:ext cx="34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4" name="Rectangle 37"/>
          <p:cNvSpPr>
            <a:spLocks noChangeArrowheads="1"/>
          </p:cNvSpPr>
          <p:nvPr/>
        </p:nvSpPr>
        <p:spPr bwMode="auto">
          <a:xfrm>
            <a:off x="5982445" y="1796040"/>
            <a:ext cx="307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5" name="Rectangle 38"/>
          <p:cNvSpPr>
            <a:spLocks noChangeArrowheads="1"/>
          </p:cNvSpPr>
          <p:nvPr/>
        </p:nvSpPr>
        <p:spPr bwMode="auto">
          <a:xfrm>
            <a:off x="2839194" y="3396240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6" name="Rectangle 39"/>
          <p:cNvSpPr>
            <a:spLocks noChangeArrowheads="1"/>
          </p:cNvSpPr>
          <p:nvPr/>
        </p:nvSpPr>
        <p:spPr bwMode="auto">
          <a:xfrm>
            <a:off x="5919564" y="3323613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827584" y="915566"/>
            <a:ext cx="1087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3" grpId="0" autoUpdateAnimBg="0"/>
      <p:bldP spid="17424" grpId="0" autoUpdateAnimBg="0"/>
      <p:bldP spid="17425" grpId="0" autoUpdateAnimBg="0"/>
      <p:bldP spid="1742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2008212" y="1332756"/>
          <a:ext cx="1257300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1" imgW="688340" imgH="433070" progId="Equation.3">
                  <p:embed/>
                </p:oleObj>
              </mc:Choice>
              <mc:Fallback>
                <p:oleObj name="" r:id="rId1" imgW="688340" imgH="433070" progId="Equation.3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8212" y="1332756"/>
                        <a:ext cx="1257300" cy="785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4922862" y="1332756"/>
          <a:ext cx="1428750" cy="673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3" imgW="828675" imgH="394970" progId="Equation.3">
                  <p:embed/>
                </p:oleObj>
              </mc:Choice>
              <mc:Fallback>
                <p:oleObj name="" r:id="rId3" imgW="828675" imgH="394970" progId="Equation.3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2862" y="1332756"/>
                        <a:ext cx="1428750" cy="6738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1" name="Object 5"/>
          <p:cNvGraphicFramePr>
            <a:graphicFrameLocks noChangeAspect="1"/>
          </p:cNvGraphicFramePr>
          <p:nvPr/>
        </p:nvGraphicFramePr>
        <p:xfrm>
          <a:off x="1836762" y="2656731"/>
          <a:ext cx="2171700" cy="769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5" imgW="1210945" imgH="433070" progId="Equation.3">
                  <p:embed/>
                </p:oleObj>
              </mc:Choice>
              <mc:Fallback>
                <p:oleObj name="" r:id="rId5" imgW="1210945" imgH="433070" progId="Equation.3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6762" y="2656731"/>
                        <a:ext cx="2171700" cy="7691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2" name="Object 6"/>
          <p:cNvGraphicFramePr>
            <a:graphicFrameLocks noChangeAspect="1"/>
          </p:cNvGraphicFramePr>
          <p:nvPr/>
        </p:nvGraphicFramePr>
        <p:xfrm>
          <a:off x="4922862" y="2529335"/>
          <a:ext cx="2343150" cy="806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7" imgW="1249045" imgH="433070" progId="Equation.3">
                  <p:embed/>
                </p:oleObj>
              </mc:Choice>
              <mc:Fallback>
                <p:oleObj name="" r:id="rId7" imgW="1249045" imgH="433070" progId="Equation.3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2862" y="2529335"/>
                        <a:ext cx="2343150" cy="8060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8" name="Text Box 15"/>
          <p:cNvSpPr txBox="1">
            <a:spLocks noChangeArrowheads="1"/>
          </p:cNvSpPr>
          <p:nvPr/>
        </p:nvSpPr>
        <p:spPr bwMode="auto">
          <a:xfrm>
            <a:off x="2922612" y="1732806"/>
            <a:ext cx="342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9" name="Text Box 16"/>
          <p:cNvSpPr txBox="1">
            <a:spLocks noChangeArrowheads="1"/>
          </p:cNvSpPr>
          <p:nvPr/>
        </p:nvSpPr>
        <p:spPr bwMode="auto">
          <a:xfrm>
            <a:off x="6008712" y="1275606"/>
            <a:ext cx="342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0" name="Text Box 17"/>
          <p:cNvSpPr txBox="1">
            <a:spLocks noChangeArrowheads="1"/>
          </p:cNvSpPr>
          <p:nvPr/>
        </p:nvSpPr>
        <p:spPr bwMode="auto">
          <a:xfrm>
            <a:off x="2979762" y="2647206"/>
            <a:ext cx="342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1" name="Text Box 18"/>
          <p:cNvSpPr txBox="1">
            <a:spLocks noChangeArrowheads="1"/>
          </p:cNvSpPr>
          <p:nvPr/>
        </p:nvSpPr>
        <p:spPr bwMode="auto">
          <a:xfrm>
            <a:off x="3036912" y="3047256"/>
            <a:ext cx="342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2" name="Text Box 19"/>
          <p:cNvSpPr txBox="1">
            <a:spLocks noChangeArrowheads="1"/>
          </p:cNvSpPr>
          <p:nvPr/>
        </p:nvSpPr>
        <p:spPr bwMode="auto">
          <a:xfrm>
            <a:off x="3665562" y="3047256"/>
            <a:ext cx="342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3" name="Text Box 20"/>
          <p:cNvSpPr txBox="1">
            <a:spLocks noChangeArrowheads="1"/>
          </p:cNvSpPr>
          <p:nvPr/>
        </p:nvSpPr>
        <p:spPr bwMode="auto">
          <a:xfrm>
            <a:off x="6180162" y="2932956"/>
            <a:ext cx="342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4" name="Text Box 21"/>
          <p:cNvSpPr txBox="1">
            <a:spLocks noChangeArrowheads="1"/>
          </p:cNvSpPr>
          <p:nvPr/>
        </p:nvSpPr>
        <p:spPr bwMode="auto">
          <a:xfrm>
            <a:off x="6065862" y="2532906"/>
            <a:ext cx="342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5" name="Text Box 22"/>
          <p:cNvSpPr txBox="1">
            <a:spLocks noChangeArrowheads="1"/>
          </p:cNvSpPr>
          <p:nvPr/>
        </p:nvSpPr>
        <p:spPr bwMode="auto">
          <a:xfrm>
            <a:off x="6808812" y="2532906"/>
            <a:ext cx="5715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395536" y="339502"/>
            <a:ext cx="1002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 autoUpdateAnimBg="0"/>
      <p:bldP spid="14349" grpId="0" autoUpdateAnimBg="0"/>
      <p:bldP spid="14350" grpId="0" autoUpdateAnimBg="0"/>
      <p:bldP spid="14351" grpId="0" autoUpdateAnimBg="0"/>
      <p:bldP spid="14352" grpId="0" autoUpdateAnimBg="0"/>
      <p:bldP spid="14353" grpId="0" autoUpdateAnimBg="0"/>
      <p:bldP spid="14354" grpId="0" autoUpdateAnimBg="0"/>
      <p:bldP spid="1435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07375" y="966827"/>
            <a:ext cx="844108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1）分数的分子、分母都乘或除以相同的数，分数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的大小不变。                        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2）把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分子除以5，分母也同时除以5 ，分数的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                    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3）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分子乘3，分母除以3，分数的大小不变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（4）                                          （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969268" y="3219822"/>
          <a:ext cx="3314700" cy="683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" r:id="rId1" imgW="904875" imgH="229235" progId="Equation.3">
                  <p:embed/>
                </p:oleObj>
              </mc:Choice>
              <mc:Fallback>
                <p:oleObj name="" r:id="rId1" imgW="904875" imgH="229235" progId="Equation.3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9268" y="3219822"/>
                        <a:ext cx="3314700" cy="6834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1365924" y="1837368"/>
          <a:ext cx="57150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" r:id="rId3" imgW="167005" imgH="231140" progId="Equation.3">
                  <p:embed/>
                </p:oleObj>
              </mc:Choice>
              <mc:Fallback>
                <p:oleObj name="" r:id="rId3" imgW="167005" imgH="231140" progId="Equation.3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5924" y="1837368"/>
                        <a:ext cx="571500" cy="642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7" name="Object 5"/>
          <p:cNvGraphicFramePr>
            <a:graphicFrameLocks noChangeAspect="1"/>
          </p:cNvGraphicFramePr>
          <p:nvPr/>
        </p:nvGraphicFramePr>
        <p:xfrm>
          <a:off x="975544" y="2613217"/>
          <a:ext cx="514350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" r:id="rId5" imgW="128270" imgH="231140" progId="Equation.3">
                  <p:embed/>
                </p:oleObj>
              </mc:Choice>
              <mc:Fallback>
                <p:oleObj name="" r:id="rId5" imgW="128270" imgH="231140" progId="Equation.3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5544" y="2613217"/>
                        <a:ext cx="514350" cy="752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7884368" y="1328450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7884368" y="2211710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7884368" y="3291830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7884368" y="2766272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395536" y="330791"/>
            <a:ext cx="1066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autoUpdateAnimBg="0"/>
      <p:bldP spid="13319" grpId="0" autoUpdateAnimBg="0"/>
      <p:bldP spid="13320" grpId="0" autoUpdateAnimBg="0"/>
      <p:bldP spid="13321" grpId="0" autoUpdateAnimBg="0"/>
    </p:bldLst>
  </p:timing>
</p:sld>
</file>

<file path=ppt/tags/tag1.xml><?xml version="1.0" encoding="utf-8"?>
<p:tagLst xmlns:p="http://schemas.openxmlformats.org/presentationml/2006/main">
  <p:tag name="KSO_WPP_MARK_KEY" val="ebd8793e-3071-421c-9c76-c765dd04263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965</Words>
  <Application>WPS 演示</Application>
  <PresentationFormat>全屏显示(16:9)</PresentationFormat>
  <Paragraphs>295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20</vt:i4>
      </vt:variant>
      <vt:variant>
        <vt:lpstr>幻灯片标题</vt:lpstr>
      </vt:variant>
      <vt:variant>
        <vt:i4>13</vt:i4>
      </vt:variant>
    </vt:vector>
  </HeadingPairs>
  <TitlesOfParts>
    <vt:vector size="47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Times New Roman</vt:lpstr>
      <vt:lpstr>等线</vt:lpstr>
      <vt:lpstr>Arial</vt:lpstr>
      <vt:lpstr>Calibri</vt:lpstr>
      <vt:lpstr>Arial Unicode MS</vt:lpstr>
      <vt:lpstr>第一PPT模板网-WWW.1PPT.COM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2023-02-08T07:02:30Z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4877563B327D48D2A7466B7CD691F279</vt:lpwstr>
  </property>
</Properties>
</file>