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1"/>
  </p:handoutMasterIdLst>
  <p:sldIdLst>
    <p:sldId id="264" r:id="rId3"/>
    <p:sldId id="258" r:id="rId4"/>
    <p:sldId id="259" r:id="rId5"/>
    <p:sldId id="260" r:id="rId6"/>
    <p:sldId id="261" r:id="rId8"/>
    <p:sldId id="262" r:id="rId9"/>
    <p:sldId id="263" r:id="rId10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3A1F3DB-5A26-444B-BC6E-CE38800E08D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A28E61E-B801-4546-A625-B1FC12B1A5B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2F34C-5CE3-4150-9097-2D25C73DA7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7268F-368B-4746-B112-B067531E67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7268F-368B-4746-B112-B067531E6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763688" y="2564904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23528" y="1342509"/>
            <a:ext cx="47307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    </a:t>
            </a:r>
            <a:r>
              <a:rPr lang="zh-CN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小数的认识</a:t>
            </a:r>
            <a:endParaRPr lang="zh-CN" altLang="en-US" sz="1050" dirty="0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35310" y="2571626"/>
            <a:ext cx="8285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小数的大小比较及性质</a:t>
            </a:r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285750" y="644525"/>
            <a:ext cx="85010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用直线上的点表示下面各数，并把它们按从大到小的顺序排列。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7" name="图片 11" descr="图片1副本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88" y="2716213"/>
            <a:ext cx="85090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2933700" y="1573213"/>
            <a:ext cx="4000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0.4      0.6       2.7       3.5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500063" y="3001963"/>
            <a:ext cx="8215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0                1               2               3               4                5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390" name="组合 19"/>
          <p:cNvGrpSpPr/>
          <p:nvPr/>
        </p:nvGrpSpPr>
        <p:grpSpPr bwMode="auto">
          <a:xfrm>
            <a:off x="1071563" y="4214813"/>
            <a:ext cx="5500687" cy="714375"/>
            <a:chOff x="1071538" y="4214818"/>
            <a:chExt cx="5500726" cy="714380"/>
          </a:xfrm>
        </p:grpSpPr>
        <p:sp>
          <p:nvSpPr>
            <p:cNvPr id="15" name="矩形 14"/>
            <p:cNvSpPr/>
            <p:nvPr/>
          </p:nvSpPr>
          <p:spPr>
            <a:xfrm>
              <a:off x="1071538" y="4214818"/>
              <a:ext cx="1000132" cy="71438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571736" y="4214818"/>
              <a:ext cx="1000132" cy="71438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071934" y="4214818"/>
              <a:ext cx="1000132" cy="71438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500694" y="4214818"/>
              <a:ext cx="1000132" cy="71438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395" name="TextBox 18"/>
            <p:cNvSpPr txBox="1">
              <a:spLocks noChangeArrowheads="1"/>
            </p:cNvSpPr>
            <p:nvPr/>
          </p:nvSpPr>
          <p:spPr bwMode="auto">
            <a:xfrm>
              <a:off x="2071670" y="4286256"/>
              <a:ext cx="450059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             ＞            ＞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0"/>
          <p:cNvGrpSpPr/>
          <p:nvPr/>
        </p:nvGrpSpPr>
        <p:grpSpPr bwMode="auto">
          <a:xfrm>
            <a:off x="928688" y="3073400"/>
            <a:ext cx="714375" cy="857250"/>
            <a:chOff x="928662" y="3714752"/>
            <a:chExt cx="714380" cy="857256"/>
          </a:xfrm>
        </p:grpSpPr>
        <p:sp>
          <p:nvSpPr>
            <p:cNvPr id="16397" name="TextBox 28"/>
            <p:cNvSpPr txBox="1">
              <a:spLocks noChangeArrowheads="1"/>
            </p:cNvSpPr>
            <p:nvPr/>
          </p:nvSpPr>
          <p:spPr bwMode="auto">
            <a:xfrm>
              <a:off x="928662" y="4048788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0.4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 rot="5400000" flipH="1" flipV="1">
              <a:off x="1072331" y="3928272"/>
              <a:ext cx="42862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29"/>
          <p:cNvGrpSpPr/>
          <p:nvPr/>
        </p:nvGrpSpPr>
        <p:grpSpPr bwMode="auto">
          <a:xfrm>
            <a:off x="1258888" y="1930400"/>
            <a:ext cx="714375" cy="857250"/>
            <a:chOff x="928662" y="4000504"/>
            <a:chExt cx="714380" cy="858050"/>
          </a:xfrm>
        </p:grpSpPr>
        <p:sp>
          <p:nvSpPr>
            <p:cNvPr id="16400" name="TextBox 30"/>
            <p:cNvSpPr txBox="1">
              <a:spLocks noChangeArrowheads="1"/>
            </p:cNvSpPr>
            <p:nvPr/>
          </p:nvSpPr>
          <p:spPr bwMode="auto">
            <a:xfrm>
              <a:off x="928662" y="4000504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0.6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 rot="5400000">
              <a:off x="1070545" y="4643248"/>
              <a:ext cx="429025" cy="15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35"/>
          <p:cNvGrpSpPr/>
          <p:nvPr/>
        </p:nvGrpSpPr>
        <p:grpSpPr bwMode="auto">
          <a:xfrm>
            <a:off x="4505325" y="3073400"/>
            <a:ext cx="714375" cy="857250"/>
            <a:chOff x="928662" y="3714752"/>
            <a:chExt cx="714380" cy="857256"/>
          </a:xfrm>
        </p:grpSpPr>
        <p:sp>
          <p:nvSpPr>
            <p:cNvPr id="16403" name="TextBox 36"/>
            <p:cNvSpPr txBox="1">
              <a:spLocks noChangeArrowheads="1"/>
            </p:cNvSpPr>
            <p:nvPr/>
          </p:nvSpPr>
          <p:spPr bwMode="auto">
            <a:xfrm>
              <a:off x="928662" y="4048788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2.7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8" name="直接箭头连接符 37"/>
            <p:cNvCxnSpPr/>
            <p:nvPr/>
          </p:nvCxnSpPr>
          <p:spPr>
            <a:xfrm rot="5400000" flipH="1" flipV="1">
              <a:off x="1072332" y="3928272"/>
              <a:ext cx="428628" cy="15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38"/>
          <p:cNvGrpSpPr/>
          <p:nvPr/>
        </p:nvGrpSpPr>
        <p:grpSpPr bwMode="auto">
          <a:xfrm>
            <a:off x="5715000" y="3073400"/>
            <a:ext cx="714375" cy="857250"/>
            <a:chOff x="928662" y="3714752"/>
            <a:chExt cx="714380" cy="857256"/>
          </a:xfrm>
        </p:grpSpPr>
        <p:sp>
          <p:nvSpPr>
            <p:cNvPr id="16406" name="TextBox 39"/>
            <p:cNvSpPr txBox="1">
              <a:spLocks noChangeArrowheads="1"/>
            </p:cNvSpPr>
            <p:nvPr/>
          </p:nvSpPr>
          <p:spPr bwMode="auto">
            <a:xfrm>
              <a:off x="928662" y="4048788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3.5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直接箭头连接符 40"/>
            <p:cNvCxnSpPr/>
            <p:nvPr/>
          </p:nvCxnSpPr>
          <p:spPr>
            <a:xfrm rot="5400000" flipH="1" flipV="1">
              <a:off x="1072332" y="3928272"/>
              <a:ext cx="428628" cy="15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408" name="TextBox 42"/>
          <p:cNvSpPr txBox="1">
            <a:spLocks noChangeArrowheads="1"/>
          </p:cNvSpPr>
          <p:nvPr/>
        </p:nvSpPr>
        <p:spPr bwMode="auto">
          <a:xfrm>
            <a:off x="1214438" y="4333875"/>
            <a:ext cx="5214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3.5            2.7            0.6           0.4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46"/>
          <p:cNvGrpSpPr/>
          <p:nvPr/>
        </p:nvGrpSpPr>
        <p:grpSpPr bwMode="auto">
          <a:xfrm>
            <a:off x="1928813" y="5000625"/>
            <a:ext cx="6643687" cy="1643063"/>
            <a:chOff x="1928794" y="5000636"/>
            <a:chExt cx="6643734" cy="1643074"/>
          </a:xfrm>
        </p:grpSpPr>
        <p:pic>
          <p:nvPicPr>
            <p:cNvPr id="16410" name="图片 44" descr="正文(73)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29454" y="5000636"/>
              <a:ext cx="1643074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圆角矩形标注 45"/>
            <p:cNvSpPr/>
            <p:nvPr/>
          </p:nvSpPr>
          <p:spPr>
            <a:xfrm>
              <a:off x="1928794" y="5429264"/>
              <a:ext cx="4786346" cy="571504"/>
            </a:xfrm>
            <a:prstGeom prst="wedgeRoundRectCallout">
              <a:avLst>
                <a:gd name="adj1" fmla="val 57787"/>
                <a:gd name="adj2" fmla="val -21701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把你的想法和大家交流一下。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2" name="TextBox 57"/>
          <p:cNvSpPr txBox="1">
            <a:spLocks noChangeArrowheads="1"/>
          </p:cNvSpPr>
          <p:nvPr/>
        </p:nvSpPr>
        <p:spPr bwMode="auto">
          <a:xfrm>
            <a:off x="2857500" y="5927725"/>
            <a:ext cx="2500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           ＝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323850" y="498475"/>
            <a:ext cx="8677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毫米改写成以“米”为单位     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的小数。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857250" y="1474788"/>
            <a:ext cx="2500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图片 3" descr="正文(75)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00813" y="1141413"/>
            <a:ext cx="235743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857250" y="2070100"/>
            <a:ext cx="3214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857250" y="2617788"/>
            <a:ext cx="3357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0.500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142875" y="3332163"/>
            <a:ext cx="8858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在米尺上找出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142875" y="3713163"/>
            <a:ext cx="3857625" cy="1357312"/>
            <a:chOff x="285720" y="4214818"/>
            <a:chExt cx="3857652" cy="1357322"/>
          </a:xfrm>
        </p:grpSpPr>
        <p:pic>
          <p:nvPicPr>
            <p:cNvPr id="17417" name="图片 7" descr="正文(75)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0" y="4214818"/>
              <a:ext cx="969516" cy="135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圆角矩形标注 10"/>
            <p:cNvSpPr/>
            <p:nvPr/>
          </p:nvSpPr>
          <p:spPr>
            <a:xfrm>
              <a:off x="1285852" y="4643446"/>
              <a:ext cx="2857520" cy="714380"/>
            </a:xfrm>
            <a:prstGeom prst="wedgeRoundRectCallout">
              <a:avLst>
                <a:gd name="adj1" fmla="val -56017"/>
                <a:gd name="adj2" fmla="val -5044"/>
                <a:gd name="adj3" fmla="val 16667"/>
              </a:avLst>
            </a:prstGeom>
            <a:solidFill>
              <a:srgbClr val="A7F3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都是</a:t>
              </a: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米的      。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419" name="组合 11"/>
            <p:cNvGrpSpPr/>
            <p:nvPr/>
          </p:nvGrpSpPr>
          <p:grpSpPr bwMode="auto">
            <a:xfrm>
              <a:off x="3143240" y="4548854"/>
              <a:ext cx="714380" cy="903564"/>
              <a:chOff x="3786182" y="3548722"/>
              <a:chExt cx="714380" cy="903564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3786182" y="3998916"/>
                <a:ext cx="357191" cy="15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421" name="组合 6"/>
              <p:cNvGrpSpPr/>
              <p:nvPr/>
            </p:nvGrpSpPr>
            <p:grpSpPr bwMode="auto">
              <a:xfrm>
                <a:off x="3786182" y="3548722"/>
                <a:ext cx="714380" cy="903564"/>
                <a:chOff x="3786182" y="3214686"/>
                <a:chExt cx="714380" cy="903564"/>
              </a:xfrm>
            </p:grpSpPr>
            <p:sp>
              <p:nvSpPr>
                <p:cNvPr id="17422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786182" y="3595030"/>
                  <a:ext cx="71438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423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3786182" y="3214686"/>
                  <a:ext cx="71438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9" name="组合 25"/>
          <p:cNvGrpSpPr/>
          <p:nvPr/>
        </p:nvGrpSpPr>
        <p:grpSpPr bwMode="auto">
          <a:xfrm>
            <a:off x="4764088" y="2647950"/>
            <a:ext cx="4024312" cy="1319213"/>
            <a:chOff x="4847272" y="3735708"/>
            <a:chExt cx="4023073" cy="1318677"/>
          </a:xfrm>
        </p:grpSpPr>
        <p:pic>
          <p:nvPicPr>
            <p:cNvPr id="17425" name="图片 8" descr="正文(75)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941651" y="3771903"/>
              <a:ext cx="928694" cy="1282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圆角矩形标注 24"/>
            <p:cNvSpPr/>
            <p:nvPr/>
          </p:nvSpPr>
          <p:spPr>
            <a:xfrm>
              <a:off x="4847272" y="3735708"/>
              <a:ext cx="2807422" cy="571268"/>
            </a:xfrm>
            <a:prstGeom prst="wedgeRoundRectCallout">
              <a:avLst>
                <a:gd name="adj1" fmla="val 60162"/>
                <a:gd name="adj2" fmla="val 25111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你发现了什么？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34"/>
          <p:cNvGrpSpPr/>
          <p:nvPr/>
        </p:nvGrpSpPr>
        <p:grpSpPr bwMode="auto">
          <a:xfrm>
            <a:off x="4286250" y="4070350"/>
            <a:ext cx="4429125" cy="1500188"/>
            <a:chOff x="4286248" y="4500570"/>
            <a:chExt cx="4429156" cy="1500198"/>
          </a:xfrm>
        </p:grpSpPr>
        <p:pic>
          <p:nvPicPr>
            <p:cNvPr id="17428" name="图片 9" descr="正文(75)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86644" y="4572008"/>
              <a:ext cx="1428760" cy="1428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429" name="组合 26"/>
            <p:cNvGrpSpPr/>
            <p:nvPr/>
          </p:nvGrpSpPr>
          <p:grpSpPr bwMode="auto">
            <a:xfrm>
              <a:off x="4286248" y="4500570"/>
              <a:ext cx="3357586" cy="903564"/>
              <a:chOff x="857224" y="4548854"/>
              <a:chExt cx="3357586" cy="903564"/>
            </a:xfrm>
          </p:grpSpPr>
          <p:sp>
            <p:nvSpPr>
              <p:cNvPr id="29" name="圆角矩形标注 28"/>
              <p:cNvSpPr/>
              <p:nvPr/>
            </p:nvSpPr>
            <p:spPr>
              <a:xfrm>
                <a:off x="857224" y="4644105"/>
                <a:ext cx="3357586" cy="712793"/>
              </a:xfrm>
              <a:prstGeom prst="wedgeRoundRectCallout">
                <a:avLst>
                  <a:gd name="adj1" fmla="val 56550"/>
                  <a:gd name="adj2" fmla="val 29090"/>
                  <a:gd name="adj3" fmla="val 16667"/>
                </a:avLst>
              </a:prstGeom>
              <a:solidFill>
                <a:srgbClr val="A7F3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一样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长，都是     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米。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7431" name="组合 11"/>
              <p:cNvGrpSpPr/>
              <p:nvPr/>
            </p:nvGrpSpPr>
            <p:grpSpPr bwMode="auto">
              <a:xfrm>
                <a:off x="3143240" y="4548854"/>
                <a:ext cx="714380" cy="903564"/>
                <a:chOff x="3786182" y="3548722"/>
                <a:chExt cx="714380" cy="903564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3786182" y="3997988"/>
                  <a:ext cx="357191" cy="3175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433" name="组合 31"/>
                <p:cNvGrpSpPr/>
                <p:nvPr/>
              </p:nvGrpSpPr>
              <p:grpSpPr bwMode="auto">
                <a:xfrm>
                  <a:off x="3786182" y="3548722"/>
                  <a:ext cx="714380" cy="903564"/>
                  <a:chOff x="3786182" y="3214686"/>
                  <a:chExt cx="714380" cy="903564"/>
                </a:xfrm>
              </p:grpSpPr>
              <p:sp>
                <p:nvSpPr>
                  <p:cNvPr id="17434" name="TextBox 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595030"/>
                    <a:ext cx="71438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r>
                      <a:rPr lang="en-US" altLang="zh-CN" sz="28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800" b="1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435" name="Text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214686"/>
                    <a:ext cx="71438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r>
                      <a:rPr lang="en-US" altLang="zh-CN" sz="28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</a:t>
                    </a:r>
                    <a:endParaRPr lang="zh-CN" altLang="en-US" sz="2800" b="1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  <p:sp>
        <p:nvSpPr>
          <p:cNvPr id="17436" name="TextBox 35"/>
          <p:cNvSpPr txBox="1">
            <a:spLocks noChangeArrowheads="1"/>
          </p:cNvSpPr>
          <p:nvPr/>
        </p:nvSpPr>
        <p:spPr bwMode="auto">
          <a:xfrm>
            <a:off x="2081213" y="4927600"/>
            <a:ext cx="4991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43"/>
          <p:cNvGrpSpPr/>
          <p:nvPr/>
        </p:nvGrpSpPr>
        <p:grpSpPr bwMode="auto">
          <a:xfrm>
            <a:off x="2000250" y="5427663"/>
            <a:ext cx="1143000" cy="1023937"/>
            <a:chOff x="2000232" y="5643578"/>
            <a:chExt cx="1143008" cy="1023286"/>
          </a:xfrm>
        </p:grpSpPr>
        <p:grpSp>
          <p:nvGrpSpPr>
            <p:cNvPr id="17438" name="组合 41"/>
            <p:cNvGrpSpPr/>
            <p:nvPr/>
          </p:nvGrpSpPr>
          <p:grpSpPr bwMode="auto">
            <a:xfrm>
              <a:off x="2071670" y="5643578"/>
              <a:ext cx="1071570" cy="500860"/>
              <a:chOff x="2071670" y="5643578"/>
              <a:chExt cx="1071570" cy="500860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2071670" y="5643578"/>
                <a:ext cx="1071569" cy="1586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箭头连接符 40"/>
              <p:cNvCxnSpPr/>
              <p:nvPr/>
            </p:nvCxnSpPr>
            <p:spPr>
              <a:xfrm rot="5400000">
                <a:off x="2286122" y="5929146"/>
                <a:ext cx="429939" cy="1587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41" name="TextBox 42"/>
            <p:cNvSpPr txBox="1">
              <a:spLocks noChangeArrowheads="1"/>
            </p:cNvSpPr>
            <p:nvPr/>
          </p:nvSpPr>
          <p:spPr bwMode="auto">
            <a:xfrm>
              <a:off x="2000232" y="6143644"/>
              <a:ext cx="11430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米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44"/>
          <p:cNvGrpSpPr/>
          <p:nvPr/>
        </p:nvGrpSpPr>
        <p:grpSpPr bwMode="auto">
          <a:xfrm>
            <a:off x="3286125" y="5427663"/>
            <a:ext cx="1357313" cy="1023937"/>
            <a:chOff x="1928794" y="5643578"/>
            <a:chExt cx="1357322" cy="1023286"/>
          </a:xfrm>
        </p:grpSpPr>
        <p:grpSp>
          <p:nvGrpSpPr>
            <p:cNvPr id="17443" name="组合 41"/>
            <p:cNvGrpSpPr/>
            <p:nvPr/>
          </p:nvGrpSpPr>
          <p:grpSpPr bwMode="auto">
            <a:xfrm>
              <a:off x="2071670" y="5643578"/>
              <a:ext cx="1071570" cy="500860"/>
              <a:chOff x="2071670" y="5643578"/>
              <a:chExt cx="1071570" cy="500860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2071670" y="5643578"/>
                <a:ext cx="1071570" cy="1586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箭头连接符 48"/>
              <p:cNvCxnSpPr/>
              <p:nvPr/>
            </p:nvCxnSpPr>
            <p:spPr>
              <a:xfrm rot="5400000">
                <a:off x="2286122" y="5929146"/>
                <a:ext cx="429939" cy="1588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46" name="TextBox 46"/>
            <p:cNvSpPr txBox="1">
              <a:spLocks noChangeArrowheads="1"/>
            </p:cNvSpPr>
            <p:nvPr/>
          </p:nvSpPr>
          <p:spPr bwMode="auto">
            <a:xfrm>
              <a:off x="1928794" y="6143644"/>
              <a:ext cx="135732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0.50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米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49"/>
          <p:cNvGrpSpPr/>
          <p:nvPr/>
        </p:nvGrpSpPr>
        <p:grpSpPr bwMode="auto">
          <a:xfrm>
            <a:off x="4643438" y="5427663"/>
            <a:ext cx="1357312" cy="1023937"/>
            <a:chOff x="2000232" y="5643578"/>
            <a:chExt cx="1357322" cy="1023286"/>
          </a:xfrm>
        </p:grpSpPr>
        <p:grpSp>
          <p:nvGrpSpPr>
            <p:cNvPr id="17448" name="组合 41"/>
            <p:cNvGrpSpPr/>
            <p:nvPr/>
          </p:nvGrpSpPr>
          <p:grpSpPr bwMode="auto">
            <a:xfrm>
              <a:off x="2071670" y="5643578"/>
              <a:ext cx="1285884" cy="500860"/>
              <a:chOff x="2071670" y="5643578"/>
              <a:chExt cx="1285884" cy="500860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2071670" y="5643578"/>
                <a:ext cx="1285884" cy="1586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箭头连接符 53"/>
              <p:cNvCxnSpPr/>
              <p:nvPr/>
            </p:nvCxnSpPr>
            <p:spPr>
              <a:xfrm rot="5400000">
                <a:off x="2427411" y="5929146"/>
                <a:ext cx="429939" cy="1587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51" name="TextBox 51"/>
            <p:cNvSpPr txBox="1">
              <a:spLocks noChangeArrowheads="1"/>
            </p:cNvSpPr>
            <p:nvPr/>
          </p:nvSpPr>
          <p:spPr bwMode="auto">
            <a:xfrm>
              <a:off x="2000232" y="6143644"/>
              <a:ext cx="135732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0.500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米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52" grpId="0"/>
      <p:bldP spid="17411" grpId="0"/>
      <p:bldP spid="17413" grpId="0"/>
      <p:bldP spid="17414" grpId="0"/>
      <p:bldP spid="17415" grpId="0"/>
      <p:bldP spid="174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01913" y="445055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355600" y="549275"/>
            <a:ext cx="8534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观察用小数表示的涂色部分的面积，你发现了什么？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5" name="图片 4" descr="图片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01913" y="1063625"/>
            <a:ext cx="4560887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2706688" y="3346450"/>
            <a:ext cx="3786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0.3                     0.30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-142875" y="3427413"/>
            <a:ext cx="4357688" cy="1571625"/>
            <a:chOff x="0" y="4572008"/>
            <a:chExt cx="4357718" cy="1571636"/>
          </a:xfrm>
        </p:grpSpPr>
        <p:pic>
          <p:nvPicPr>
            <p:cNvPr id="18438" name="图片 7" descr="正文(70)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4572008"/>
              <a:ext cx="1000132" cy="1500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圆角矩形标注 9"/>
            <p:cNvSpPr/>
            <p:nvPr/>
          </p:nvSpPr>
          <p:spPr>
            <a:xfrm>
              <a:off x="1214446" y="4929197"/>
              <a:ext cx="3143272" cy="1214447"/>
            </a:xfrm>
            <a:prstGeom prst="wedgeRoundRectCallout">
              <a:avLst>
                <a:gd name="adj1" fmla="val -59120"/>
                <a:gd name="adj2" fmla="val 1105"/>
                <a:gd name="adj3" fmla="val 16667"/>
              </a:avLst>
            </a:prstGeom>
            <a:solidFill>
              <a:srgbClr val="A7F3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两个正方形平均分的份数不一样。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4429125" y="3784600"/>
            <a:ext cx="4429125" cy="1331913"/>
            <a:chOff x="4429124" y="4000504"/>
            <a:chExt cx="4429156" cy="1332474"/>
          </a:xfrm>
        </p:grpSpPr>
        <p:pic>
          <p:nvPicPr>
            <p:cNvPr id="18441" name="图片 15" descr="正文(75)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929586" y="4000504"/>
              <a:ext cx="928694" cy="1332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圆角矩形标注 16"/>
            <p:cNvSpPr/>
            <p:nvPr/>
          </p:nvSpPr>
          <p:spPr>
            <a:xfrm>
              <a:off x="4429124" y="4071972"/>
              <a:ext cx="3357587" cy="1143481"/>
            </a:xfrm>
            <a:prstGeom prst="wedgeRoundRectCallout">
              <a:avLst>
                <a:gd name="adj1" fmla="val 58956"/>
                <a:gd name="adj2" fmla="val 5889"/>
                <a:gd name="adj3" fmla="val 16667"/>
              </a:avLst>
            </a:prstGeom>
            <a:solidFill>
              <a:srgbClr val="A7F3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两个正方形中涂色部分的面积一样大。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443" name="TextBox 4"/>
          <p:cNvSpPr txBox="1">
            <a:spLocks noChangeArrowheads="1"/>
          </p:cNvSpPr>
          <p:nvPr/>
        </p:nvSpPr>
        <p:spPr bwMode="auto">
          <a:xfrm>
            <a:off x="3357563" y="5000625"/>
            <a:ext cx="2857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0.3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0.30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21"/>
          <p:cNvGrpSpPr/>
          <p:nvPr/>
        </p:nvGrpSpPr>
        <p:grpSpPr bwMode="auto">
          <a:xfrm>
            <a:off x="1093788" y="5010150"/>
            <a:ext cx="7215187" cy="1704975"/>
            <a:chOff x="714348" y="5152706"/>
            <a:chExt cx="7215238" cy="1705294"/>
          </a:xfrm>
        </p:grpSpPr>
        <p:pic>
          <p:nvPicPr>
            <p:cNvPr id="18445" name="图片 19" descr="正文(75)4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00826" y="5152706"/>
              <a:ext cx="1428760" cy="17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圆角矩形标注 20"/>
            <p:cNvSpPr/>
            <p:nvPr/>
          </p:nvSpPr>
          <p:spPr>
            <a:xfrm>
              <a:off x="714348" y="5643336"/>
              <a:ext cx="5643602" cy="857410"/>
            </a:xfrm>
            <a:prstGeom prst="wedgeRoundRectCallout">
              <a:avLst>
                <a:gd name="adj1" fmla="val 57787"/>
                <a:gd name="adj2" fmla="val -11034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小数的末尾添上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或者去掉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，小数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的大小不变。这叫做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小数的性质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357188" y="703263"/>
            <a:ext cx="4429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在圈里填上＞、＜或＝。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459" name="组合 5"/>
          <p:cNvGrpSpPr/>
          <p:nvPr/>
        </p:nvGrpSpPr>
        <p:grpSpPr bwMode="auto">
          <a:xfrm>
            <a:off x="569913" y="1641475"/>
            <a:ext cx="2000250" cy="642938"/>
            <a:chOff x="857224" y="2928934"/>
            <a:chExt cx="2000264" cy="642942"/>
          </a:xfrm>
        </p:grpSpPr>
        <p:sp>
          <p:nvSpPr>
            <p:cNvPr id="19460" name="TextBox 2"/>
            <p:cNvSpPr txBox="1">
              <a:spLocks noChangeArrowheads="1"/>
            </p:cNvSpPr>
            <p:nvPr/>
          </p:nvSpPr>
          <p:spPr bwMode="auto">
            <a:xfrm>
              <a:off x="857224" y="3000372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61" name="TextBox 3"/>
            <p:cNvSpPr txBox="1">
              <a:spLocks noChangeArrowheads="1"/>
            </p:cNvSpPr>
            <p:nvPr/>
          </p:nvSpPr>
          <p:spPr bwMode="auto">
            <a:xfrm>
              <a:off x="1928794" y="3000372"/>
              <a:ext cx="92869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0.99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357289" y="2928934"/>
              <a:ext cx="500067" cy="64294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63" name="组合 6"/>
          <p:cNvGrpSpPr/>
          <p:nvPr/>
        </p:nvGrpSpPr>
        <p:grpSpPr bwMode="auto">
          <a:xfrm>
            <a:off x="428625" y="2855913"/>
            <a:ext cx="2286000" cy="642937"/>
            <a:chOff x="571472" y="2928934"/>
            <a:chExt cx="2286016" cy="642942"/>
          </a:xfrm>
        </p:grpSpPr>
        <p:sp>
          <p:nvSpPr>
            <p:cNvPr id="19464" name="TextBox 7"/>
            <p:cNvSpPr txBox="1">
              <a:spLocks noChangeArrowheads="1"/>
            </p:cNvSpPr>
            <p:nvPr/>
          </p:nvSpPr>
          <p:spPr bwMode="auto">
            <a:xfrm>
              <a:off x="571472" y="3000372"/>
              <a:ext cx="100013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0.08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65" name="TextBox 8"/>
            <p:cNvSpPr txBox="1">
              <a:spLocks noChangeArrowheads="1"/>
            </p:cNvSpPr>
            <p:nvPr/>
          </p:nvSpPr>
          <p:spPr bwMode="auto">
            <a:xfrm>
              <a:off x="1928794" y="3000372"/>
              <a:ext cx="92869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0.1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357291" y="2928934"/>
              <a:ext cx="500065" cy="64294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67" name="组合 10"/>
          <p:cNvGrpSpPr/>
          <p:nvPr/>
        </p:nvGrpSpPr>
        <p:grpSpPr bwMode="auto">
          <a:xfrm>
            <a:off x="2855913" y="1570038"/>
            <a:ext cx="2143125" cy="642937"/>
            <a:chOff x="714348" y="2928934"/>
            <a:chExt cx="2143140" cy="642942"/>
          </a:xfrm>
        </p:grpSpPr>
        <p:sp>
          <p:nvSpPr>
            <p:cNvPr id="19468" name="TextBox 11"/>
            <p:cNvSpPr txBox="1">
              <a:spLocks noChangeArrowheads="1"/>
            </p:cNvSpPr>
            <p:nvPr/>
          </p:nvSpPr>
          <p:spPr bwMode="auto">
            <a:xfrm>
              <a:off x="714348" y="3000372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2.1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69" name="TextBox 12"/>
            <p:cNvSpPr txBox="1">
              <a:spLocks noChangeArrowheads="1"/>
            </p:cNvSpPr>
            <p:nvPr/>
          </p:nvSpPr>
          <p:spPr bwMode="auto">
            <a:xfrm>
              <a:off x="1928794" y="3000372"/>
              <a:ext cx="92869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1.85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357289" y="2928934"/>
              <a:ext cx="500067" cy="64294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71" name="组合 14"/>
          <p:cNvGrpSpPr/>
          <p:nvPr/>
        </p:nvGrpSpPr>
        <p:grpSpPr bwMode="auto">
          <a:xfrm>
            <a:off x="2786063" y="2855913"/>
            <a:ext cx="2643187" cy="642937"/>
            <a:chOff x="500034" y="2928934"/>
            <a:chExt cx="2643206" cy="642942"/>
          </a:xfrm>
        </p:grpSpPr>
        <p:sp>
          <p:nvSpPr>
            <p:cNvPr id="19472" name="TextBox 15"/>
            <p:cNvSpPr txBox="1">
              <a:spLocks noChangeArrowheads="1"/>
            </p:cNvSpPr>
            <p:nvPr/>
          </p:nvSpPr>
          <p:spPr bwMode="auto">
            <a:xfrm>
              <a:off x="500034" y="3000372"/>
              <a:ext cx="92869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1.62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73" name="TextBox 16"/>
            <p:cNvSpPr txBox="1">
              <a:spLocks noChangeArrowheads="1"/>
            </p:cNvSpPr>
            <p:nvPr/>
          </p:nvSpPr>
          <p:spPr bwMode="auto">
            <a:xfrm>
              <a:off x="1928794" y="3000372"/>
              <a:ext cx="121444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1.602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357290" y="2928934"/>
              <a:ext cx="500066" cy="64294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75" name="组合 18"/>
          <p:cNvGrpSpPr/>
          <p:nvPr/>
        </p:nvGrpSpPr>
        <p:grpSpPr bwMode="auto">
          <a:xfrm>
            <a:off x="5284788" y="1570038"/>
            <a:ext cx="2786062" cy="642937"/>
            <a:chOff x="357158" y="2928934"/>
            <a:chExt cx="2786082" cy="642942"/>
          </a:xfrm>
        </p:grpSpPr>
        <p:sp>
          <p:nvSpPr>
            <p:cNvPr id="19476" name="TextBox 19"/>
            <p:cNvSpPr txBox="1">
              <a:spLocks noChangeArrowheads="1"/>
            </p:cNvSpPr>
            <p:nvPr/>
          </p:nvSpPr>
          <p:spPr bwMode="auto">
            <a:xfrm>
              <a:off x="357158" y="3000372"/>
              <a:ext cx="100013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10.53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77" name="TextBox 20"/>
            <p:cNvSpPr txBox="1">
              <a:spLocks noChangeArrowheads="1"/>
            </p:cNvSpPr>
            <p:nvPr/>
          </p:nvSpPr>
          <p:spPr bwMode="auto">
            <a:xfrm>
              <a:off x="1928794" y="3000372"/>
              <a:ext cx="121444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10.59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357290" y="2928934"/>
              <a:ext cx="500066" cy="64294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79" name="组合 22"/>
          <p:cNvGrpSpPr/>
          <p:nvPr/>
        </p:nvGrpSpPr>
        <p:grpSpPr bwMode="auto">
          <a:xfrm>
            <a:off x="5500688" y="2784475"/>
            <a:ext cx="2357437" cy="642938"/>
            <a:chOff x="500034" y="2928934"/>
            <a:chExt cx="2357454" cy="642942"/>
          </a:xfrm>
        </p:grpSpPr>
        <p:sp>
          <p:nvSpPr>
            <p:cNvPr id="19480" name="TextBox 23"/>
            <p:cNvSpPr txBox="1">
              <a:spLocks noChangeArrowheads="1"/>
            </p:cNvSpPr>
            <p:nvPr/>
          </p:nvSpPr>
          <p:spPr bwMode="auto">
            <a:xfrm>
              <a:off x="500034" y="3000372"/>
              <a:ext cx="10715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3.99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81" name="TextBox 24"/>
            <p:cNvSpPr txBox="1">
              <a:spLocks noChangeArrowheads="1"/>
            </p:cNvSpPr>
            <p:nvPr/>
          </p:nvSpPr>
          <p:spPr bwMode="auto">
            <a:xfrm>
              <a:off x="1928794" y="3000372"/>
              <a:ext cx="92869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6.01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357290" y="2928934"/>
              <a:ext cx="500066" cy="64294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483" name="TextBox 27"/>
          <p:cNvSpPr txBox="1">
            <a:spLocks noChangeArrowheads="1"/>
          </p:cNvSpPr>
          <p:nvPr/>
        </p:nvSpPr>
        <p:spPr bwMode="auto">
          <a:xfrm>
            <a:off x="1069975" y="1712913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4" name="TextBox 30"/>
          <p:cNvSpPr txBox="1">
            <a:spLocks noChangeArrowheads="1"/>
          </p:cNvSpPr>
          <p:nvPr/>
        </p:nvSpPr>
        <p:spPr bwMode="auto">
          <a:xfrm>
            <a:off x="3498850" y="1641475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5" name="TextBox 31"/>
          <p:cNvSpPr txBox="1">
            <a:spLocks noChangeArrowheads="1"/>
          </p:cNvSpPr>
          <p:nvPr/>
        </p:nvSpPr>
        <p:spPr bwMode="auto">
          <a:xfrm>
            <a:off x="6213475" y="1641475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6" name="TextBox 32"/>
          <p:cNvSpPr txBox="1">
            <a:spLocks noChangeArrowheads="1"/>
          </p:cNvSpPr>
          <p:nvPr/>
        </p:nvSpPr>
        <p:spPr bwMode="auto">
          <a:xfrm>
            <a:off x="1214438" y="29273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7" name="TextBox 33"/>
          <p:cNvSpPr txBox="1">
            <a:spLocks noChangeArrowheads="1"/>
          </p:cNvSpPr>
          <p:nvPr/>
        </p:nvSpPr>
        <p:spPr bwMode="auto">
          <a:xfrm>
            <a:off x="3643313" y="29273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8" name="TextBox 34"/>
          <p:cNvSpPr txBox="1">
            <a:spLocks noChangeArrowheads="1"/>
          </p:cNvSpPr>
          <p:nvPr/>
        </p:nvSpPr>
        <p:spPr bwMode="auto">
          <a:xfrm>
            <a:off x="6286500" y="2855913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37"/>
          <p:cNvGrpSpPr/>
          <p:nvPr/>
        </p:nvGrpSpPr>
        <p:grpSpPr bwMode="auto">
          <a:xfrm>
            <a:off x="2000250" y="3141663"/>
            <a:ext cx="6500813" cy="1550987"/>
            <a:chOff x="1214414" y="4357694"/>
            <a:chExt cx="6500858" cy="1550205"/>
          </a:xfrm>
        </p:grpSpPr>
        <p:pic>
          <p:nvPicPr>
            <p:cNvPr id="19490" name="图片 35" descr="正文(74)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715140" y="4357694"/>
              <a:ext cx="1000132" cy="155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圆角矩形标注 36"/>
            <p:cNvSpPr/>
            <p:nvPr/>
          </p:nvSpPr>
          <p:spPr>
            <a:xfrm>
              <a:off x="1214414" y="4786103"/>
              <a:ext cx="5357850" cy="571212"/>
            </a:xfrm>
            <a:prstGeom prst="wedgeRoundRectCallout">
              <a:avLst>
                <a:gd name="adj1" fmla="val 56411"/>
                <a:gd name="adj2" fmla="val 6686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说一说怎样比较两个小数的大小。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492" name="TextBox 38"/>
          <p:cNvSpPr txBox="1">
            <a:spLocks noChangeArrowheads="1"/>
          </p:cNvSpPr>
          <p:nvPr/>
        </p:nvSpPr>
        <p:spPr bwMode="auto">
          <a:xfrm>
            <a:off x="714375" y="4284663"/>
            <a:ext cx="6786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先比较整数部分，整数部分大那个数就大。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93" name="TextBox 39"/>
          <p:cNvSpPr txBox="1">
            <a:spLocks noChangeArrowheads="1"/>
          </p:cNvSpPr>
          <p:nvPr/>
        </p:nvSpPr>
        <p:spPr bwMode="auto">
          <a:xfrm>
            <a:off x="714375" y="4784725"/>
            <a:ext cx="6786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整数部分一样大，再比较小数部分。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94" name="TextBox 40"/>
          <p:cNvSpPr txBox="1">
            <a:spLocks noChangeArrowheads="1"/>
          </p:cNvSpPr>
          <p:nvPr/>
        </p:nvSpPr>
        <p:spPr bwMode="auto">
          <a:xfrm>
            <a:off x="714375" y="5284788"/>
            <a:ext cx="80724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比较小数部分时，先比较十分位，十分位大那个数就大，如果十分位一样再比较百分位、千分位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2" grpId="0"/>
      <p:bldP spid="19493" grpId="0"/>
      <p:bldP spid="194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684213" y="1268413"/>
            <a:ext cx="4857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在括号里填上合适的小数。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541338" y="2197100"/>
            <a:ext cx="4500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厘米＝（         ）米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541338" y="2982913"/>
            <a:ext cx="4500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克＝（         ）千克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4327525" y="2125663"/>
            <a:ext cx="4500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厘米＝（         ）米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4256088" y="2911475"/>
            <a:ext cx="457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克＝（         ）千克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7" name="TextBox 6"/>
          <p:cNvSpPr txBox="1">
            <a:spLocks noChangeArrowheads="1"/>
          </p:cNvSpPr>
          <p:nvPr/>
        </p:nvSpPr>
        <p:spPr bwMode="auto">
          <a:xfrm>
            <a:off x="2470150" y="219710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8" name="TextBox 7"/>
          <p:cNvSpPr txBox="1">
            <a:spLocks noChangeArrowheads="1"/>
          </p:cNvSpPr>
          <p:nvPr/>
        </p:nvSpPr>
        <p:spPr bwMode="auto">
          <a:xfrm>
            <a:off x="6827838" y="2125663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9" name="TextBox 8"/>
          <p:cNvSpPr txBox="1">
            <a:spLocks noChangeArrowheads="1"/>
          </p:cNvSpPr>
          <p:nvPr/>
        </p:nvSpPr>
        <p:spPr bwMode="auto">
          <a:xfrm>
            <a:off x="2255838" y="2982913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90" name="TextBox 9"/>
          <p:cNvSpPr txBox="1">
            <a:spLocks noChangeArrowheads="1"/>
          </p:cNvSpPr>
          <p:nvPr/>
        </p:nvSpPr>
        <p:spPr bwMode="auto">
          <a:xfrm>
            <a:off x="6899275" y="2911475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3184525" y="3840163"/>
            <a:ext cx="4795838" cy="1500187"/>
            <a:chOff x="3357554" y="2857496"/>
            <a:chExt cx="4795276" cy="1500198"/>
          </a:xfrm>
        </p:grpSpPr>
        <p:pic>
          <p:nvPicPr>
            <p:cNvPr id="20492" name="图片 10" descr="正文(70)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215206" y="2857496"/>
              <a:ext cx="937624" cy="1500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圆角矩形标注 11"/>
            <p:cNvSpPr/>
            <p:nvPr/>
          </p:nvSpPr>
          <p:spPr>
            <a:xfrm>
              <a:off x="3357554" y="3286124"/>
              <a:ext cx="3642886" cy="571504"/>
            </a:xfrm>
            <a:prstGeom prst="wedgeRoundRectCallout">
              <a:avLst>
                <a:gd name="adj1" fmla="val 57787"/>
                <a:gd name="adj2" fmla="val -21701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说一说你是怎样想的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 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89" grpId="0"/>
      <p:bldP spid="204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PP_MARK_KEY" val="6169f1d6-4bce-491a-9242-478622843dd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1673</Words>
  <Application>WPS 演示</Application>
  <PresentationFormat>全屏显示(4:3)</PresentationFormat>
  <Paragraphs>149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2023-02-08T07:07:01Z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96BD0AA176CF45E49BC86C120B69A03F</vt:lpwstr>
  </property>
  <property fmtid="{D5CDD505-2E9C-101B-9397-08002B2CF9AE}" pid="3" name="KSOProductBuildVer">
    <vt:lpwstr>2052-11.1.0.13703</vt:lpwstr>
  </property>
</Properties>
</file>