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0"/>
  </p:handoutMasterIdLst>
  <p:sldIdLst>
    <p:sldId id="263" r:id="rId3"/>
    <p:sldId id="258" r:id="rId4"/>
    <p:sldId id="259" r:id="rId5"/>
    <p:sldId id="260" r:id="rId6"/>
    <p:sldId id="261" r:id="rId8"/>
    <p:sldId id="262" r:id="rId9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3D55C0-2A2F-42E7-B4A8-C8EA676098E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CF7A227-B616-4BDC-BB4C-E0FFF282347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3E9739-A1EF-425B-ABA8-767117102E6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BA810-DBB9-454E-9354-717BCA4A33C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BA810-DBB9-454E-9354-717BCA4A33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771800" y="2730128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0" y="1268760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251075" y="1948210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323528" y="1342509"/>
            <a:ext cx="47307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第六单元      </a:t>
            </a:r>
            <a:r>
              <a:rPr lang="zh-CN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小数的认识</a:t>
            </a:r>
            <a:endParaRPr lang="zh-CN" altLang="en-US" sz="1050" dirty="0">
              <a:solidFill>
                <a:prstClr val="blac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206704" y="2711450"/>
            <a:ext cx="6245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数的改写</a:t>
            </a:r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547688" y="646113"/>
            <a:ext cx="4857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读一读。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7" name="图片 2" descr="正文(77)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20913" y="625475"/>
            <a:ext cx="4945062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7"/>
          <p:cNvGrpSpPr/>
          <p:nvPr/>
        </p:nvGrpSpPr>
        <p:grpSpPr bwMode="auto">
          <a:xfrm>
            <a:off x="803275" y="3429000"/>
            <a:ext cx="7648575" cy="1519238"/>
            <a:chOff x="300961" y="3500438"/>
            <a:chExt cx="7649263" cy="1519431"/>
          </a:xfrm>
        </p:grpSpPr>
        <p:pic>
          <p:nvPicPr>
            <p:cNvPr id="16389" name="图片 4" descr="正文(77)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072330" y="3500438"/>
              <a:ext cx="877894" cy="1519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圆角矩形标注 6"/>
            <p:cNvSpPr/>
            <p:nvPr/>
          </p:nvSpPr>
          <p:spPr>
            <a:xfrm>
              <a:off x="300961" y="4286351"/>
              <a:ext cx="6474407" cy="571573"/>
            </a:xfrm>
            <a:prstGeom prst="wedgeRoundRectCallout">
              <a:avLst>
                <a:gd name="adj1" fmla="val 54144"/>
                <a:gd name="adj2" fmla="val -8798"/>
                <a:gd name="adj3" fmla="val 16667"/>
              </a:avLst>
            </a:prstGeom>
            <a:solidFill>
              <a:srgbClr val="F9F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从上面的报道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中，你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了解到哪些信息？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8"/>
          <p:cNvGrpSpPr/>
          <p:nvPr/>
        </p:nvGrpSpPr>
        <p:grpSpPr bwMode="auto">
          <a:xfrm>
            <a:off x="-142875" y="4643438"/>
            <a:ext cx="4286250" cy="1643062"/>
            <a:chOff x="-142908" y="4572008"/>
            <a:chExt cx="4286280" cy="1643074"/>
          </a:xfrm>
        </p:grpSpPr>
        <p:pic>
          <p:nvPicPr>
            <p:cNvPr id="16392" name="图片 9" descr="正文(70)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142908" y="4572008"/>
              <a:ext cx="1095383" cy="1643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圆角矩形标注 10"/>
            <p:cNvSpPr/>
            <p:nvPr/>
          </p:nvSpPr>
          <p:spPr>
            <a:xfrm>
              <a:off x="1214415" y="5072074"/>
              <a:ext cx="2928957" cy="1071571"/>
            </a:xfrm>
            <a:prstGeom prst="wedgeRoundRectCallout">
              <a:avLst>
                <a:gd name="adj1" fmla="val -59120"/>
                <a:gd name="adj2" fmla="val 1105"/>
                <a:gd name="adj3" fmla="val 16667"/>
              </a:avLst>
            </a:prstGeom>
            <a:solidFill>
              <a:srgbClr val="A7F3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这些数据的单位都是“万辆”。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12"/>
          <p:cNvGrpSpPr/>
          <p:nvPr/>
        </p:nvGrpSpPr>
        <p:grpSpPr bwMode="auto">
          <a:xfrm>
            <a:off x="4214813" y="5000625"/>
            <a:ext cx="4714875" cy="1214438"/>
            <a:chOff x="4214810" y="5143512"/>
            <a:chExt cx="4714908" cy="1214446"/>
          </a:xfrm>
        </p:grpSpPr>
        <p:pic>
          <p:nvPicPr>
            <p:cNvPr id="16395" name="图片 5" descr="正文(77)2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001024" y="5143512"/>
              <a:ext cx="928694" cy="1143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圆角矩形标注 11"/>
            <p:cNvSpPr/>
            <p:nvPr/>
          </p:nvSpPr>
          <p:spPr>
            <a:xfrm>
              <a:off x="4214810" y="5286388"/>
              <a:ext cx="3643337" cy="1071570"/>
            </a:xfrm>
            <a:prstGeom prst="wedgeRoundRectCallout">
              <a:avLst>
                <a:gd name="adj1" fmla="val 56748"/>
                <a:gd name="adj2" fmla="val -6006"/>
                <a:gd name="adj3" fmla="val 16667"/>
              </a:avLst>
            </a:prstGeom>
            <a:solidFill>
              <a:srgbClr val="A7F3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乘用车生产和销售的数量都比商用车多。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214313" y="860425"/>
            <a:ext cx="8929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为了读写方便，人们常常把一些较大的数改写成较大单位的数。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411" name="组合 6"/>
          <p:cNvGrpSpPr/>
          <p:nvPr/>
        </p:nvGrpSpPr>
        <p:grpSpPr bwMode="auto">
          <a:xfrm>
            <a:off x="857250" y="2360613"/>
            <a:ext cx="3578225" cy="2071687"/>
            <a:chOff x="2500297" y="1000108"/>
            <a:chExt cx="3578395" cy="2071702"/>
          </a:xfrm>
        </p:grpSpPr>
        <p:pic>
          <p:nvPicPr>
            <p:cNvPr id="17412" name="图片 4" descr="正文(77).jp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500297" y="1000108"/>
              <a:ext cx="3578395" cy="2071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3" name="TextBox 5"/>
            <p:cNvSpPr txBox="1">
              <a:spLocks noChangeArrowheads="1"/>
            </p:cNvSpPr>
            <p:nvPr/>
          </p:nvSpPr>
          <p:spPr bwMode="auto">
            <a:xfrm>
              <a:off x="4500562" y="1048392"/>
              <a:ext cx="1571636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96200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元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8"/>
          <p:cNvGrpSpPr/>
          <p:nvPr/>
        </p:nvGrpSpPr>
        <p:grpSpPr bwMode="auto">
          <a:xfrm>
            <a:off x="4572000" y="2133600"/>
            <a:ext cx="4214813" cy="1655763"/>
            <a:chOff x="4572000" y="1214422"/>
            <a:chExt cx="4214842" cy="1656063"/>
          </a:xfrm>
        </p:grpSpPr>
        <p:pic>
          <p:nvPicPr>
            <p:cNvPr id="17415" name="图片 2" descr="正文(77)2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715272" y="1214422"/>
              <a:ext cx="1071570" cy="165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标注 7"/>
            <p:cNvSpPr/>
            <p:nvPr/>
          </p:nvSpPr>
          <p:spPr>
            <a:xfrm>
              <a:off x="4572000" y="1428774"/>
              <a:ext cx="2857520" cy="1071756"/>
            </a:xfrm>
            <a:prstGeom prst="wedgeRoundRectCallout">
              <a:avLst>
                <a:gd name="adj1" fmla="val 58789"/>
                <a:gd name="adj2" fmla="val -1916"/>
                <a:gd name="adj3" fmla="val 16667"/>
              </a:avLst>
            </a:prstGeom>
            <a:solidFill>
              <a:srgbClr val="F9F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汽车的价格可以写成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9.62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万元。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417" name="TextBox 9"/>
          <p:cNvSpPr txBox="1">
            <a:spLocks noChangeArrowheads="1"/>
          </p:cNvSpPr>
          <p:nvPr/>
        </p:nvSpPr>
        <p:spPr bwMode="auto">
          <a:xfrm>
            <a:off x="4643438" y="3789363"/>
            <a:ext cx="2928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96200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9.62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万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11"/>
          <p:cNvGrpSpPr/>
          <p:nvPr/>
        </p:nvGrpSpPr>
        <p:grpSpPr bwMode="auto">
          <a:xfrm>
            <a:off x="3786188" y="4360863"/>
            <a:ext cx="4651375" cy="1357312"/>
            <a:chOff x="3786182" y="3143248"/>
            <a:chExt cx="4651874" cy="1357322"/>
          </a:xfrm>
        </p:grpSpPr>
        <p:pic>
          <p:nvPicPr>
            <p:cNvPr id="17419" name="图片 1" descr="正文(77)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000892" y="3143248"/>
              <a:ext cx="1437164" cy="1357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圆角矩形标注 10"/>
            <p:cNvSpPr/>
            <p:nvPr/>
          </p:nvSpPr>
          <p:spPr>
            <a:xfrm>
              <a:off x="3786182" y="3429000"/>
              <a:ext cx="3143587" cy="1000132"/>
            </a:xfrm>
            <a:prstGeom prst="wedgeRoundRectCallout">
              <a:avLst>
                <a:gd name="adj1" fmla="val 58789"/>
                <a:gd name="adj2" fmla="val -1916"/>
                <a:gd name="adj3" fmla="val 16667"/>
              </a:avLst>
            </a:prstGeom>
            <a:solidFill>
              <a:srgbClr val="F9F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汽车的价格还可以说大约是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9.6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万元。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421" name="TextBox 12"/>
          <p:cNvSpPr txBox="1">
            <a:spLocks noChangeArrowheads="1"/>
          </p:cNvSpPr>
          <p:nvPr/>
        </p:nvSpPr>
        <p:spPr bwMode="auto">
          <a:xfrm>
            <a:off x="785813" y="4646613"/>
            <a:ext cx="2928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96200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≈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9.6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万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/>
      <p:bldP spid="174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1916913" y="920755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785813" y="749300"/>
            <a:ext cx="4714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在括号里填上合适的数。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435" name="组合 15"/>
          <p:cNvGrpSpPr/>
          <p:nvPr/>
        </p:nvGrpSpPr>
        <p:grpSpPr bwMode="auto">
          <a:xfrm>
            <a:off x="1258888" y="1725613"/>
            <a:ext cx="4572000" cy="1046162"/>
            <a:chOff x="1500166" y="4572008"/>
            <a:chExt cx="4572032" cy="1046440"/>
          </a:xfrm>
        </p:grpSpPr>
        <p:grpSp>
          <p:nvGrpSpPr>
            <p:cNvPr id="18436" name="组合 2"/>
            <p:cNvGrpSpPr/>
            <p:nvPr/>
          </p:nvGrpSpPr>
          <p:grpSpPr bwMode="auto">
            <a:xfrm>
              <a:off x="2357422" y="4572008"/>
              <a:ext cx="1071570" cy="1046440"/>
              <a:chOff x="3357554" y="3454130"/>
              <a:chExt cx="1071570" cy="1046440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3714743" y="3978144"/>
                <a:ext cx="714380" cy="15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438" name="组合 6"/>
              <p:cNvGrpSpPr/>
              <p:nvPr/>
            </p:nvGrpSpPr>
            <p:grpSpPr bwMode="auto">
              <a:xfrm>
                <a:off x="3357554" y="3454130"/>
                <a:ext cx="1071570" cy="1046440"/>
                <a:chOff x="3357554" y="3120094"/>
                <a:chExt cx="1071570" cy="1046440"/>
              </a:xfrm>
            </p:grpSpPr>
            <p:sp>
              <p:nvSpPr>
                <p:cNvPr id="18439" name="TextBox 4"/>
                <p:cNvSpPr txBox="1">
                  <a:spLocks noChangeArrowheads="1"/>
                </p:cNvSpPr>
                <p:nvPr/>
              </p:nvSpPr>
              <p:spPr bwMode="auto">
                <a:xfrm>
                  <a:off x="3357554" y="3643314"/>
                  <a:ext cx="107157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（     ）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40" name="TextBox 6"/>
                <p:cNvSpPr txBox="1">
                  <a:spLocks noChangeArrowheads="1"/>
                </p:cNvSpPr>
                <p:nvPr/>
              </p:nvSpPr>
              <p:spPr bwMode="auto">
                <a:xfrm>
                  <a:off x="3357554" y="3120094"/>
                  <a:ext cx="1000132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（     ）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8441" name="TextBox 4"/>
            <p:cNvSpPr txBox="1">
              <a:spLocks noChangeArrowheads="1"/>
            </p:cNvSpPr>
            <p:nvPr/>
          </p:nvSpPr>
          <p:spPr bwMode="auto">
            <a:xfrm>
              <a:off x="1500166" y="4786322"/>
              <a:ext cx="457203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38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分＝          元＝（      ）元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442" name="组合 16"/>
          <p:cNvGrpSpPr/>
          <p:nvPr/>
        </p:nvGrpSpPr>
        <p:grpSpPr bwMode="auto">
          <a:xfrm>
            <a:off x="1187450" y="2751138"/>
            <a:ext cx="5286375" cy="1046162"/>
            <a:chOff x="928662" y="4572008"/>
            <a:chExt cx="5286412" cy="1046440"/>
          </a:xfrm>
        </p:grpSpPr>
        <p:grpSp>
          <p:nvGrpSpPr>
            <p:cNvPr id="18443" name="组合 17"/>
            <p:cNvGrpSpPr/>
            <p:nvPr/>
          </p:nvGrpSpPr>
          <p:grpSpPr bwMode="auto">
            <a:xfrm>
              <a:off x="2357422" y="4572008"/>
              <a:ext cx="1071570" cy="1046440"/>
              <a:chOff x="3357554" y="3454130"/>
              <a:chExt cx="1071570" cy="104644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3714744" y="3978144"/>
                <a:ext cx="714380" cy="15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445" name="组合 6"/>
              <p:cNvGrpSpPr/>
              <p:nvPr/>
            </p:nvGrpSpPr>
            <p:grpSpPr bwMode="auto">
              <a:xfrm>
                <a:off x="3357554" y="3454130"/>
                <a:ext cx="1071570" cy="1046440"/>
                <a:chOff x="3357554" y="3120094"/>
                <a:chExt cx="1071570" cy="1046440"/>
              </a:xfrm>
            </p:grpSpPr>
            <p:sp>
              <p:nvSpPr>
                <p:cNvPr id="18446" name="TextBox 4"/>
                <p:cNvSpPr txBox="1">
                  <a:spLocks noChangeArrowheads="1"/>
                </p:cNvSpPr>
                <p:nvPr/>
              </p:nvSpPr>
              <p:spPr bwMode="auto">
                <a:xfrm>
                  <a:off x="3357554" y="3643314"/>
                  <a:ext cx="107157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（     ）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47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3357554" y="3120094"/>
                  <a:ext cx="1000132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（     ）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8448" name="TextBox 4"/>
            <p:cNvSpPr txBox="1">
              <a:spLocks noChangeArrowheads="1"/>
            </p:cNvSpPr>
            <p:nvPr/>
          </p:nvSpPr>
          <p:spPr bwMode="auto">
            <a:xfrm>
              <a:off x="928662" y="4786322"/>
              <a:ext cx="52864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175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毫升＝          升＝（        ）升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449" name="组合 23"/>
          <p:cNvGrpSpPr/>
          <p:nvPr/>
        </p:nvGrpSpPr>
        <p:grpSpPr bwMode="auto">
          <a:xfrm>
            <a:off x="1187450" y="3822700"/>
            <a:ext cx="5143500" cy="1046163"/>
            <a:chOff x="1071538" y="4572008"/>
            <a:chExt cx="5143536" cy="1046440"/>
          </a:xfrm>
        </p:grpSpPr>
        <p:grpSp>
          <p:nvGrpSpPr>
            <p:cNvPr id="18450" name="组合 24"/>
            <p:cNvGrpSpPr/>
            <p:nvPr/>
          </p:nvGrpSpPr>
          <p:grpSpPr bwMode="auto">
            <a:xfrm>
              <a:off x="2357422" y="4572008"/>
              <a:ext cx="1071570" cy="1046440"/>
              <a:chOff x="3357554" y="3454130"/>
              <a:chExt cx="1071570" cy="1046440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3714744" y="3978144"/>
                <a:ext cx="714380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452" name="组合 6"/>
              <p:cNvGrpSpPr/>
              <p:nvPr/>
            </p:nvGrpSpPr>
            <p:grpSpPr bwMode="auto">
              <a:xfrm>
                <a:off x="3357554" y="3454130"/>
                <a:ext cx="1071570" cy="1046440"/>
                <a:chOff x="3357554" y="3120094"/>
                <a:chExt cx="1071570" cy="1046440"/>
              </a:xfrm>
            </p:grpSpPr>
            <p:sp>
              <p:nvSpPr>
                <p:cNvPr id="18453" name="TextBox 4"/>
                <p:cNvSpPr txBox="1">
                  <a:spLocks noChangeArrowheads="1"/>
                </p:cNvSpPr>
                <p:nvPr/>
              </p:nvSpPr>
              <p:spPr bwMode="auto">
                <a:xfrm>
                  <a:off x="3357554" y="3643314"/>
                  <a:ext cx="107157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（     ）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54" name="TextBox 29"/>
                <p:cNvSpPr txBox="1">
                  <a:spLocks noChangeArrowheads="1"/>
                </p:cNvSpPr>
                <p:nvPr/>
              </p:nvSpPr>
              <p:spPr bwMode="auto">
                <a:xfrm>
                  <a:off x="3357554" y="3120094"/>
                  <a:ext cx="1000132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（     ）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8455" name="TextBox 4"/>
            <p:cNvSpPr txBox="1">
              <a:spLocks noChangeArrowheads="1"/>
            </p:cNvSpPr>
            <p:nvPr/>
          </p:nvSpPr>
          <p:spPr bwMode="auto">
            <a:xfrm>
              <a:off x="1071538" y="4786322"/>
              <a:ext cx="514353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85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厘米＝          米＝（      ）米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456" name="组合 30"/>
          <p:cNvGrpSpPr/>
          <p:nvPr/>
        </p:nvGrpSpPr>
        <p:grpSpPr bwMode="auto">
          <a:xfrm>
            <a:off x="1187450" y="4940300"/>
            <a:ext cx="5786438" cy="1046163"/>
            <a:chOff x="1285852" y="4572008"/>
            <a:chExt cx="5786478" cy="1046440"/>
          </a:xfrm>
        </p:grpSpPr>
        <p:grpSp>
          <p:nvGrpSpPr>
            <p:cNvPr id="18457" name="组合 31"/>
            <p:cNvGrpSpPr/>
            <p:nvPr/>
          </p:nvGrpSpPr>
          <p:grpSpPr bwMode="auto">
            <a:xfrm>
              <a:off x="2357422" y="4572008"/>
              <a:ext cx="1071570" cy="1046440"/>
              <a:chOff x="3357554" y="3454130"/>
              <a:chExt cx="1071570" cy="1046440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3714743" y="3978144"/>
                <a:ext cx="714380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459" name="组合 6"/>
              <p:cNvGrpSpPr/>
              <p:nvPr/>
            </p:nvGrpSpPr>
            <p:grpSpPr bwMode="auto">
              <a:xfrm>
                <a:off x="3357554" y="3454130"/>
                <a:ext cx="1071570" cy="1046440"/>
                <a:chOff x="3357554" y="3120094"/>
                <a:chExt cx="1071570" cy="1046440"/>
              </a:xfrm>
            </p:grpSpPr>
            <p:sp>
              <p:nvSpPr>
                <p:cNvPr id="18460" name="TextBox 4"/>
                <p:cNvSpPr txBox="1">
                  <a:spLocks noChangeArrowheads="1"/>
                </p:cNvSpPr>
                <p:nvPr/>
              </p:nvSpPr>
              <p:spPr bwMode="auto">
                <a:xfrm>
                  <a:off x="3357554" y="3643314"/>
                  <a:ext cx="107157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（     ）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61" name="TextBox 36"/>
                <p:cNvSpPr txBox="1">
                  <a:spLocks noChangeArrowheads="1"/>
                </p:cNvSpPr>
                <p:nvPr/>
              </p:nvSpPr>
              <p:spPr bwMode="auto">
                <a:xfrm>
                  <a:off x="3357554" y="3120094"/>
                  <a:ext cx="1000132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（     ）</a:t>
                  </a:r>
                  <a:endPara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8462" name="TextBox 4"/>
            <p:cNvSpPr txBox="1">
              <a:spLocks noChangeArrowheads="1"/>
            </p:cNvSpPr>
            <p:nvPr/>
          </p:nvSpPr>
          <p:spPr bwMode="auto">
            <a:xfrm>
              <a:off x="1285852" y="4786322"/>
              <a:ext cx="578647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268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克＝          千克＝（        ）千克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463" name="TextBox 37"/>
          <p:cNvSpPr txBox="1">
            <a:spLocks noChangeArrowheads="1"/>
          </p:cNvSpPr>
          <p:nvPr/>
        </p:nvSpPr>
        <p:spPr bwMode="auto">
          <a:xfrm>
            <a:off x="2401888" y="2225675"/>
            <a:ext cx="1357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4" name="TextBox 38"/>
          <p:cNvSpPr txBox="1">
            <a:spLocks noChangeArrowheads="1"/>
          </p:cNvSpPr>
          <p:nvPr/>
        </p:nvSpPr>
        <p:spPr bwMode="auto">
          <a:xfrm>
            <a:off x="2544763" y="1725613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5" name="TextBox 39"/>
          <p:cNvSpPr txBox="1">
            <a:spLocks noChangeArrowheads="1"/>
          </p:cNvSpPr>
          <p:nvPr/>
        </p:nvSpPr>
        <p:spPr bwMode="auto">
          <a:xfrm>
            <a:off x="4259263" y="1939925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0.38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6" name="TextBox 40"/>
          <p:cNvSpPr txBox="1">
            <a:spLocks noChangeArrowheads="1"/>
          </p:cNvSpPr>
          <p:nvPr/>
        </p:nvSpPr>
        <p:spPr bwMode="auto">
          <a:xfrm>
            <a:off x="2830513" y="3297238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7" name="TextBox 41"/>
          <p:cNvSpPr txBox="1">
            <a:spLocks noChangeArrowheads="1"/>
          </p:cNvSpPr>
          <p:nvPr/>
        </p:nvSpPr>
        <p:spPr bwMode="auto">
          <a:xfrm>
            <a:off x="2901950" y="2797175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8" name="TextBox 42"/>
          <p:cNvSpPr txBox="1">
            <a:spLocks noChangeArrowheads="1"/>
          </p:cNvSpPr>
          <p:nvPr/>
        </p:nvSpPr>
        <p:spPr bwMode="auto">
          <a:xfrm>
            <a:off x="4687888" y="2987675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0.175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9" name="TextBox 43"/>
          <p:cNvSpPr txBox="1">
            <a:spLocks noChangeArrowheads="1"/>
          </p:cNvSpPr>
          <p:nvPr/>
        </p:nvSpPr>
        <p:spPr bwMode="auto">
          <a:xfrm>
            <a:off x="2759075" y="4344988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70" name="TextBox 44"/>
          <p:cNvSpPr txBox="1">
            <a:spLocks noChangeArrowheads="1"/>
          </p:cNvSpPr>
          <p:nvPr/>
        </p:nvSpPr>
        <p:spPr bwMode="auto">
          <a:xfrm>
            <a:off x="2901950" y="3844925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71" name="TextBox 45"/>
          <p:cNvSpPr txBox="1">
            <a:spLocks noChangeArrowheads="1"/>
          </p:cNvSpPr>
          <p:nvPr/>
        </p:nvSpPr>
        <p:spPr bwMode="auto">
          <a:xfrm>
            <a:off x="4545013" y="4011613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0.85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72" name="TextBox 46"/>
          <p:cNvSpPr txBox="1">
            <a:spLocks noChangeArrowheads="1"/>
          </p:cNvSpPr>
          <p:nvPr/>
        </p:nvSpPr>
        <p:spPr bwMode="auto">
          <a:xfrm>
            <a:off x="2473325" y="5440363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73" name="TextBox 47"/>
          <p:cNvSpPr txBox="1">
            <a:spLocks noChangeArrowheads="1"/>
          </p:cNvSpPr>
          <p:nvPr/>
        </p:nvSpPr>
        <p:spPr bwMode="auto">
          <a:xfrm>
            <a:off x="2616200" y="4987925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268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74" name="TextBox 48"/>
          <p:cNvSpPr txBox="1">
            <a:spLocks noChangeArrowheads="1"/>
          </p:cNvSpPr>
          <p:nvPr/>
        </p:nvSpPr>
        <p:spPr bwMode="auto">
          <a:xfrm>
            <a:off x="4687888" y="5154613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0.268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3" grpId="0"/>
      <p:bldP spid="18464" grpId="0"/>
      <p:bldP spid="18465" grpId="0"/>
      <p:bldP spid="18466" grpId="0"/>
      <p:bldP spid="18467" grpId="0"/>
      <p:bldP spid="18468" grpId="0"/>
      <p:bldP spid="18469" grpId="0"/>
      <p:bldP spid="18470" grpId="0"/>
      <p:bldP spid="18471" grpId="0"/>
      <p:bldP spid="18472" grpId="0"/>
      <p:bldP spid="18473" grpId="0"/>
      <p:bldP spid="184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1331913" y="692150"/>
            <a:ext cx="46085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79646"/>
                </a:solidFill>
                <a:latin typeface="Times New Roman" panose="02020603050405020304" pitchFamily="18" charset="0"/>
              </a:rPr>
              <a:t>课外拓展</a:t>
            </a:r>
            <a:endParaRPr lang="zh-CN" altLang="en-US" sz="4000" b="1" dirty="0">
              <a:solidFill>
                <a:srgbClr val="F7964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59" name="Picture 2" descr="C:\Users\Administrator\Desktop\63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813" y="1628775"/>
            <a:ext cx="6192837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1295400" y="3149600"/>
            <a:ext cx="6697663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把整数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平均分成</a:t>
            </a:r>
            <a:r>
              <a:rPr lang="en-US" altLang="zh-CN" sz="2800" b="1" dirty="0">
                <a:latin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Times New Roman" panose="02020603050405020304" pitchFamily="18" charset="0"/>
              </a:rPr>
              <a:t>份、</a:t>
            </a:r>
            <a:r>
              <a:rPr lang="en-US" altLang="zh-CN" sz="2800" b="1" dirty="0">
                <a:latin typeface="Times New Roman" panose="02020603050405020304" pitchFamily="18" charset="0"/>
              </a:rPr>
              <a:t>100</a:t>
            </a:r>
            <a:r>
              <a:rPr lang="zh-CN" altLang="en-US" sz="2800" b="1" dirty="0">
                <a:latin typeface="Times New Roman" panose="02020603050405020304" pitchFamily="18" charset="0"/>
              </a:rPr>
              <a:t>份、</a:t>
            </a:r>
            <a:r>
              <a:rPr lang="en-US" altLang="zh-CN" sz="2800" b="1" dirty="0">
                <a:latin typeface="Times New Roman" panose="02020603050405020304" pitchFamily="18" charset="0"/>
              </a:rPr>
              <a:t>1000</a:t>
            </a:r>
            <a:r>
              <a:rPr lang="zh-CN" altLang="en-US" sz="2800" b="1" dirty="0">
                <a:latin typeface="Times New Roman" panose="02020603050405020304" pitchFamily="18" charset="0"/>
              </a:rPr>
              <a:t>份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这样的一份或几份是十分之几，百分之几、千分之几          把十分之几百分之几千分之几           写成不带分母的形式的数，叫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小数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。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9461" name="TextBox 5"/>
          <p:cNvSpPr txBox="1">
            <a:spLocks noChangeArrowheads="1"/>
          </p:cNvSpPr>
          <p:nvPr/>
        </p:nvSpPr>
        <p:spPr bwMode="auto">
          <a:xfrm>
            <a:off x="7429500" y="3084513"/>
            <a:ext cx="1584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…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3146425" y="5395913"/>
            <a:ext cx="2232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小数：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0.06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3" name="TextBox 7"/>
          <p:cNvSpPr txBox="1">
            <a:spLocks noChangeArrowheads="1"/>
          </p:cNvSpPr>
          <p:nvPr/>
        </p:nvSpPr>
        <p:spPr bwMode="auto">
          <a:xfrm>
            <a:off x="2909888" y="3933825"/>
            <a:ext cx="100806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……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464" name="TextBox 8"/>
          <p:cNvSpPr txBox="1">
            <a:spLocks noChangeArrowheads="1"/>
          </p:cNvSpPr>
          <p:nvPr/>
        </p:nvSpPr>
        <p:spPr bwMode="auto">
          <a:xfrm>
            <a:off x="2124075" y="4329113"/>
            <a:ext cx="10429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……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PP_MARK_KEY" val="0a838e04-f66b-4b25-96ef-b2eba38f694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1344</Words>
  <Application>WPS 演示</Application>
  <PresentationFormat>全屏显示(4:3)</PresentationFormat>
  <Paragraphs>100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2023-02-08T07:08:05Z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B85A411450D64A1A8C1B34E3C11FDA6F</vt:lpwstr>
  </property>
  <property fmtid="{D5CDD505-2E9C-101B-9397-08002B2CF9AE}" pid="3" name="KSOProductBuildVer">
    <vt:lpwstr>2052-11.1.0.13703</vt:lpwstr>
  </property>
</Properties>
</file>