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71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9700A02-60E5-4D37-99E2-99708E2EB64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EBCB8CB-E218-4197-B6B1-DFCCDAC14C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D6A978B4-37A2-45BB-8548-74CBA97B61E7}" type="datetimeFigureOut">
              <a:rPr lang="zh-CN" altLang="en-US"/>
            </a:fld>
            <a:endParaRPr lang="en-US" altLang="zh-CN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D984FC5-8D42-400E-BBD3-92BFCA27D3B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84FC5-8D42-400E-BBD3-92BFCA27D3B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B39CD36E-32C5-49A1-92E6-ED15B2A5737E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DA7FE9F0-E6E4-4B93-BF1C-7BF982086CB1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E252BB55-2FFA-4199-9865-14D9FCA5DBFC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37FFBF99-210D-4B5F-98EA-3B42089B820E}" type="slidenum">
              <a:rPr lang="zh-CN" altLang="en-US" sz="1200">
                <a:solidFill>
                  <a:srgbClr val="000000"/>
                </a:solidFill>
                <a:latin typeface="Calibri" panose="020F0502020204030204" pitchFamily="34" charset="0"/>
              </a:rPr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93663" y="1363365"/>
            <a:ext cx="58467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3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复式条形统计图</a:t>
            </a:r>
            <a:endParaRPr lang="zh-CN" altLang="en-US" sz="35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184150" y="1154113"/>
            <a:ext cx="742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“亮亮”理发店一周理发人数统计表如下。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4150" y="1939925"/>
          <a:ext cx="8643940" cy="2571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74"/>
                <a:gridCol w="982268"/>
                <a:gridCol w="1062633"/>
                <a:gridCol w="1062633"/>
                <a:gridCol w="1062633"/>
                <a:gridCol w="1062633"/>
                <a:gridCol w="1062633"/>
                <a:gridCol w="1062633"/>
              </a:tblGrid>
              <a:tr h="944879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星期日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星期一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星期二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星期四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星期五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星期六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48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合计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04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女顾客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49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男顾客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698" name="TextBox 3"/>
          <p:cNvSpPr txBox="1">
            <a:spLocks noChangeArrowheads="1"/>
          </p:cNvSpPr>
          <p:nvPr/>
        </p:nvSpPr>
        <p:spPr bwMode="auto">
          <a:xfrm>
            <a:off x="755650" y="5011738"/>
            <a:ext cx="5062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请你完成下面的条形统计图。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99" name="TextBox 4"/>
          <p:cNvSpPr txBox="1">
            <a:spLocks noChangeArrowheads="1"/>
          </p:cNvSpPr>
          <p:nvPr/>
        </p:nvSpPr>
        <p:spPr bwMode="auto">
          <a:xfrm>
            <a:off x="7256463" y="1439863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单位：名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0" name="TextBox 5"/>
          <p:cNvSpPr txBox="1">
            <a:spLocks noChangeArrowheads="1"/>
          </p:cNvSpPr>
          <p:nvPr/>
        </p:nvSpPr>
        <p:spPr bwMode="auto">
          <a:xfrm>
            <a:off x="1755775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1" name="TextBox 6"/>
          <p:cNvSpPr txBox="1">
            <a:spLocks noChangeArrowheads="1"/>
          </p:cNvSpPr>
          <p:nvPr/>
        </p:nvSpPr>
        <p:spPr bwMode="auto">
          <a:xfrm>
            <a:off x="2755900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2" name="TextBox 7"/>
          <p:cNvSpPr txBox="1">
            <a:spLocks noChangeArrowheads="1"/>
          </p:cNvSpPr>
          <p:nvPr/>
        </p:nvSpPr>
        <p:spPr bwMode="auto">
          <a:xfrm>
            <a:off x="3827463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3" name="TextBox 8"/>
          <p:cNvSpPr txBox="1">
            <a:spLocks noChangeArrowheads="1"/>
          </p:cNvSpPr>
          <p:nvPr/>
        </p:nvSpPr>
        <p:spPr bwMode="auto">
          <a:xfrm>
            <a:off x="4899025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4" name="TextBox 9"/>
          <p:cNvSpPr txBox="1">
            <a:spLocks noChangeArrowheads="1"/>
          </p:cNvSpPr>
          <p:nvPr/>
        </p:nvSpPr>
        <p:spPr bwMode="auto">
          <a:xfrm>
            <a:off x="5899150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5" name="TextBox 10"/>
          <p:cNvSpPr txBox="1">
            <a:spLocks noChangeArrowheads="1"/>
          </p:cNvSpPr>
          <p:nvPr/>
        </p:nvSpPr>
        <p:spPr bwMode="auto">
          <a:xfrm>
            <a:off x="7042150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6" name="TextBox 11"/>
          <p:cNvSpPr txBox="1">
            <a:spLocks noChangeArrowheads="1"/>
          </p:cNvSpPr>
          <p:nvPr/>
        </p:nvSpPr>
        <p:spPr bwMode="auto">
          <a:xfrm>
            <a:off x="8042275" y="2940050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07" name="TextBox 1"/>
          <p:cNvSpPr txBox="1">
            <a:spLocks noChangeArrowheads="1"/>
          </p:cNvSpPr>
          <p:nvPr/>
        </p:nvSpPr>
        <p:spPr bwMode="auto">
          <a:xfrm>
            <a:off x="755650" y="619125"/>
            <a:ext cx="253206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500" b="1">
                <a:latin typeface="Times New Roman" panose="02020603050405020304" pitchFamily="18" charset="0"/>
              </a:rPr>
              <a:t>做一做</a:t>
            </a:r>
            <a:endParaRPr lang="zh-CN" altLang="en-US" sz="35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8" grpId="0"/>
      <p:bldP spid="27700" grpId="0"/>
      <p:bldP spid="27701" grpId="0"/>
      <p:bldP spid="27702" grpId="0"/>
      <p:bldP spid="27703" grpId="0"/>
      <p:bldP spid="27704" grpId="0"/>
      <p:bldP spid="27705" grpId="0"/>
      <p:bldP spid="277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42938" y="1887538"/>
          <a:ext cx="6572258" cy="354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  <a:gridCol w="298739"/>
              </a:tblGrid>
              <a:tr h="5905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19" marB="4571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8837" name="组合 62"/>
          <p:cNvGrpSpPr/>
          <p:nvPr/>
        </p:nvGrpSpPr>
        <p:grpSpPr bwMode="auto">
          <a:xfrm>
            <a:off x="142875" y="787400"/>
            <a:ext cx="7715250" cy="5000625"/>
            <a:chOff x="142844" y="-337472"/>
            <a:chExt cx="7715304" cy="5000684"/>
          </a:xfrm>
        </p:grpSpPr>
        <p:sp>
          <p:nvSpPr>
            <p:cNvPr id="28838" name="TextBox 1"/>
            <p:cNvSpPr txBox="1">
              <a:spLocks noChangeArrowheads="1"/>
            </p:cNvSpPr>
            <p:nvPr/>
          </p:nvSpPr>
          <p:spPr bwMode="auto">
            <a:xfrm>
              <a:off x="428596" y="-337472"/>
              <a:ext cx="74295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“亮亮”理发店一周理发人数统计图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839" name="TextBox 3"/>
            <p:cNvSpPr txBox="1">
              <a:spLocks noChangeArrowheads="1"/>
            </p:cNvSpPr>
            <p:nvPr/>
          </p:nvSpPr>
          <p:spPr bwMode="auto">
            <a:xfrm>
              <a:off x="714348" y="4263102"/>
              <a:ext cx="69294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星期日  星期一  星期二  星期三  星期四  星期五   星期六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840" name="TextBox 5"/>
            <p:cNvSpPr txBox="1">
              <a:spLocks noChangeArrowheads="1"/>
            </p:cNvSpPr>
            <p:nvPr/>
          </p:nvSpPr>
          <p:spPr bwMode="auto">
            <a:xfrm>
              <a:off x="142844" y="500042"/>
              <a:ext cx="642942" cy="4102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35000"/>
                </a:lnSpc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41" name="组合 6"/>
          <p:cNvGrpSpPr/>
          <p:nvPr/>
        </p:nvGrpSpPr>
        <p:grpSpPr bwMode="auto">
          <a:xfrm>
            <a:off x="7286625" y="1858963"/>
            <a:ext cx="1643063" cy="1143000"/>
            <a:chOff x="5929322" y="1500174"/>
            <a:chExt cx="1643071" cy="1143008"/>
          </a:xfrm>
        </p:grpSpPr>
        <p:grpSp>
          <p:nvGrpSpPr>
            <p:cNvPr id="28842" name="组合 21"/>
            <p:cNvGrpSpPr/>
            <p:nvPr/>
          </p:nvGrpSpPr>
          <p:grpSpPr bwMode="auto">
            <a:xfrm>
              <a:off x="6000761" y="1500174"/>
              <a:ext cx="1500197" cy="523220"/>
              <a:chOff x="4016624" y="1857364"/>
              <a:chExt cx="1161442" cy="52322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016623" y="2000240"/>
                <a:ext cx="221227" cy="285752"/>
              </a:xfrm>
              <a:prstGeom prst="rect">
                <a:avLst/>
              </a:prstGeom>
              <a:solidFill>
                <a:srgbClr val="DB5C15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844" name="TextBox 13"/>
              <p:cNvSpPr txBox="1">
                <a:spLocks noChangeArrowheads="1"/>
              </p:cNvSpPr>
              <p:nvPr/>
            </p:nvSpPr>
            <p:spPr bwMode="auto">
              <a:xfrm>
                <a:off x="4182544" y="1857364"/>
                <a:ext cx="99552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女顾客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845" name="组合 24"/>
            <p:cNvGrpSpPr/>
            <p:nvPr/>
          </p:nvGrpSpPr>
          <p:grpSpPr bwMode="auto">
            <a:xfrm>
              <a:off x="6000758" y="2000240"/>
              <a:ext cx="1571635" cy="523220"/>
              <a:chOff x="4016624" y="1857364"/>
              <a:chExt cx="1216750" cy="52322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016626" y="2000239"/>
                <a:ext cx="221227" cy="285752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847" name="TextBox 11"/>
              <p:cNvSpPr txBox="1">
                <a:spLocks noChangeArrowheads="1"/>
              </p:cNvSpPr>
              <p:nvPr/>
            </p:nvSpPr>
            <p:spPr bwMode="auto">
              <a:xfrm>
                <a:off x="4182546" y="1857364"/>
                <a:ext cx="105082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男顾客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929322" y="1500174"/>
              <a:ext cx="1571633" cy="1143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849" name="组合 20"/>
          <p:cNvGrpSpPr/>
          <p:nvPr/>
        </p:nvGrpSpPr>
        <p:grpSpPr bwMode="auto">
          <a:xfrm>
            <a:off x="785813" y="2001838"/>
            <a:ext cx="571500" cy="3429000"/>
            <a:chOff x="785786" y="857232"/>
            <a:chExt cx="571504" cy="3429024"/>
          </a:xfrm>
        </p:grpSpPr>
        <p:sp>
          <p:nvSpPr>
            <p:cNvPr id="15" name="矩形 14"/>
            <p:cNvSpPr/>
            <p:nvPr/>
          </p:nvSpPr>
          <p:spPr>
            <a:xfrm>
              <a:off x="928662" y="1285860"/>
              <a:ext cx="285752" cy="3000396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51" name="TextBox 17"/>
            <p:cNvSpPr txBox="1">
              <a:spLocks noChangeArrowheads="1"/>
            </p:cNvSpPr>
            <p:nvPr/>
          </p:nvSpPr>
          <p:spPr bwMode="auto">
            <a:xfrm>
              <a:off x="785786" y="857232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26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52" name="组合 21"/>
          <p:cNvGrpSpPr/>
          <p:nvPr/>
        </p:nvGrpSpPr>
        <p:grpSpPr bwMode="auto">
          <a:xfrm>
            <a:off x="1143000" y="2073275"/>
            <a:ext cx="571500" cy="3357563"/>
            <a:chOff x="1142976" y="928670"/>
            <a:chExt cx="571504" cy="3357586"/>
          </a:xfrm>
        </p:grpSpPr>
        <p:sp>
          <p:nvSpPr>
            <p:cNvPr id="17" name="矩形 16"/>
            <p:cNvSpPr/>
            <p:nvPr/>
          </p:nvSpPr>
          <p:spPr>
            <a:xfrm>
              <a:off x="1214415" y="1357298"/>
              <a:ext cx="357189" cy="2928958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54" name="TextBox 18"/>
            <p:cNvSpPr txBox="1">
              <a:spLocks noChangeArrowheads="1"/>
            </p:cNvSpPr>
            <p:nvPr/>
          </p:nvSpPr>
          <p:spPr bwMode="auto">
            <a:xfrm>
              <a:off x="1142976" y="92867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55" name="组合 23"/>
          <p:cNvGrpSpPr/>
          <p:nvPr/>
        </p:nvGrpSpPr>
        <p:grpSpPr bwMode="auto">
          <a:xfrm>
            <a:off x="1714500" y="3787775"/>
            <a:ext cx="571500" cy="1643063"/>
            <a:chOff x="1714480" y="2643182"/>
            <a:chExt cx="571504" cy="1643074"/>
          </a:xfrm>
        </p:grpSpPr>
        <p:sp>
          <p:nvSpPr>
            <p:cNvPr id="20" name="矩形 19"/>
            <p:cNvSpPr/>
            <p:nvPr/>
          </p:nvSpPr>
          <p:spPr>
            <a:xfrm>
              <a:off x="1857356" y="3071810"/>
              <a:ext cx="285752" cy="1214446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57" name="TextBox 22"/>
            <p:cNvSpPr txBox="1">
              <a:spLocks noChangeArrowheads="1"/>
            </p:cNvSpPr>
            <p:nvPr/>
          </p:nvSpPr>
          <p:spPr bwMode="auto">
            <a:xfrm>
              <a:off x="1714480" y="2643182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58" name="组合 24"/>
          <p:cNvGrpSpPr/>
          <p:nvPr/>
        </p:nvGrpSpPr>
        <p:grpSpPr bwMode="auto">
          <a:xfrm>
            <a:off x="2071688" y="3644900"/>
            <a:ext cx="571500" cy="1785938"/>
            <a:chOff x="1142976" y="2500306"/>
            <a:chExt cx="571504" cy="1785950"/>
          </a:xfrm>
        </p:grpSpPr>
        <p:sp>
          <p:nvSpPr>
            <p:cNvPr id="26" name="矩形 25"/>
            <p:cNvSpPr/>
            <p:nvPr/>
          </p:nvSpPr>
          <p:spPr>
            <a:xfrm>
              <a:off x="1214413" y="3000372"/>
              <a:ext cx="285752" cy="1285884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60" name="TextBox 26"/>
            <p:cNvSpPr txBox="1">
              <a:spLocks noChangeArrowheads="1"/>
            </p:cNvSpPr>
            <p:nvPr/>
          </p:nvSpPr>
          <p:spPr bwMode="auto">
            <a:xfrm>
              <a:off x="1142976" y="2500306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61" name="组合 27"/>
          <p:cNvGrpSpPr/>
          <p:nvPr/>
        </p:nvGrpSpPr>
        <p:grpSpPr bwMode="auto">
          <a:xfrm>
            <a:off x="2571750" y="3716338"/>
            <a:ext cx="571500" cy="1714500"/>
            <a:chOff x="1714480" y="2571744"/>
            <a:chExt cx="571504" cy="1714512"/>
          </a:xfrm>
        </p:grpSpPr>
        <p:sp>
          <p:nvSpPr>
            <p:cNvPr id="29" name="矩形 28"/>
            <p:cNvSpPr/>
            <p:nvPr/>
          </p:nvSpPr>
          <p:spPr>
            <a:xfrm>
              <a:off x="1857356" y="3000372"/>
              <a:ext cx="357191" cy="1285884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63" name="TextBox 29"/>
            <p:cNvSpPr txBox="1">
              <a:spLocks noChangeArrowheads="1"/>
            </p:cNvSpPr>
            <p:nvPr/>
          </p:nvSpPr>
          <p:spPr bwMode="auto">
            <a:xfrm>
              <a:off x="1714480" y="2571744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64" name="组合 30"/>
          <p:cNvGrpSpPr/>
          <p:nvPr/>
        </p:nvGrpSpPr>
        <p:grpSpPr bwMode="auto">
          <a:xfrm>
            <a:off x="3000375" y="3644900"/>
            <a:ext cx="571500" cy="1785938"/>
            <a:chOff x="1142976" y="2620028"/>
            <a:chExt cx="571504" cy="1785950"/>
          </a:xfrm>
        </p:grpSpPr>
        <p:sp>
          <p:nvSpPr>
            <p:cNvPr id="32" name="矩形 31"/>
            <p:cNvSpPr/>
            <p:nvPr/>
          </p:nvSpPr>
          <p:spPr>
            <a:xfrm>
              <a:off x="1214415" y="3048656"/>
              <a:ext cx="285752" cy="1357322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66" name="TextBox 32"/>
            <p:cNvSpPr txBox="1">
              <a:spLocks noChangeArrowheads="1"/>
            </p:cNvSpPr>
            <p:nvPr/>
          </p:nvSpPr>
          <p:spPr bwMode="auto">
            <a:xfrm>
              <a:off x="1142976" y="262002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67" name="组合 33"/>
          <p:cNvGrpSpPr/>
          <p:nvPr/>
        </p:nvGrpSpPr>
        <p:grpSpPr bwMode="auto">
          <a:xfrm>
            <a:off x="3500438" y="3144838"/>
            <a:ext cx="571500" cy="2286000"/>
            <a:chOff x="1714480" y="2071678"/>
            <a:chExt cx="571504" cy="2214579"/>
          </a:xfrm>
        </p:grpSpPr>
        <p:sp>
          <p:nvSpPr>
            <p:cNvPr id="35" name="矩形 34"/>
            <p:cNvSpPr/>
            <p:nvPr/>
          </p:nvSpPr>
          <p:spPr>
            <a:xfrm>
              <a:off x="1857356" y="2556117"/>
              <a:ext cx="285752" cy="1730140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69" name="TextBox 35"/>
            <p:cNvSpPr txBox="1">
              <a:spLocks noChangeArrowheads="1"/>
            </p:cNvSpPr>
            <p:nvPr/>
          </p:nvSpPr>
          <p:spPr bwMode="auto">
            <a:xfrm>
              <a:off x="1714480" y="207167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870" name="组合 36"/>
          <p:cNvGrpSpPr/>
          <p:nvPr/>
        </p:nvGrpSpPr>
        <p:grpSpPr bwMode="auto">
          <a:xfrm>
            <a:off x="4714875" y="3173413"/>
            <a:ext cx="571500" cy="2257425"/>
            <a:chOff x="1071538" y="2191400"/>
            <a:chExt cx="571504" cy="2257498"/>
          </a:xfrm>
        </p:grpSpPr>
        <p:sp>
          <p:nvSpPr>
            <p:cNvPr id="38" name="矩形 37"/>
            <p:cNvSpPr/>
            <p:nvPr/>
          </p:nvSpPr>
          <p:spPr>
            <a:xfrm>
              <a:off x="1142977" y="2662902"/>
              <a:ext cx="357189" cy="1785996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72" name="TextBox 38"/>
            <p:cNvSpPr txBox="1">
              <a:spLocks noChangeArrowheads="1"/>
            </p:cNvSpPr>
            <p:nvPr/>
          </p:nvSpPr>
          <p:spPr bwMode="auto">
            <a:xfrm>
              <a:off x="1071538" y="219140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42"/>
          <p:cNvGrpSpPr/>
          <p:nvPr/>
        </p:nvGrpSpPr>
        <p:grpSpPr bwMode="auto">
          <a:xfrm>
            <a:off x="3857625" y="3216275"/>
            <a:ext cx="571500" cy="2214563"/>
            <a:chOff x="1071538" y="2191400"/>
            <a:chExt cx="571504" cy="2214578"/>
          </a:xfrm>
        </p:grpSpPr>
        <p:sp>
          <p:nvSpPr>
            <p:cNvPr id="44" name="矩形 43"/>
            <p:cNvSpPr/>
            <p:nvPr/>
          </p:nvSpPr>
          <p:spPr>
            <a:xfrm>
              <a:off x="1142977" y="2620028"/>
              <a:ext cx="285752" cy="1785950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75" name="TextBox 44"/>
            <p:cNvSpPr txBox="1">
              <a:spLocks noChangeArrowheads="1"/>
            </p:cNvSpPr>
            <p:nvPr/>
          </p:nvSpPr>
          <p:spPr bwMode="auto">
            <a:xfrm>
              <a:off x="1071538" y="219140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45"/>
          <p:cNvGrpSpPr/>
          <p:nvPr/>
        </p:nvGrpSpPr>
        <p:grpSpPr bwMode="auto">
          <a:xfrm>
            <a:off x="4357688" y="3549650"/>
            <a:ext cx="571500" cy="1881188"/>
            <a:chOff x="1714480" y="2405714"/>
            <a:chExt cx="571504" cy="1880542"/>
          </a:xfrm>
        </p:grpSpPr>
        <p:sp>
          <p:nvSpPr>
            <p:cNvPr id="47" name="矩形 46"/>
            <p:cNvSpPr/>
            <p:nvPr/>
          </p:nvSpPr>
          <p:spPr>
            <a:xfrm>
              <a:off x="1857356" y="2905605"/>
              <a:ext cx="285752" cy="1380651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78" name="TextBox 47"/>
            <p:cNvSpPr txBox="1">
              <a:spLocks noChangeArrowheads="1"/>
            </p:cNvSpPr>
            <p:nvPr/>
          </p:nvSpPr>
          <p:spPr bwMode="auto">
            <a:xfrm>
              <a:off x="1714480" y="2405714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48"/>
          <p:cNvGrpSpPr/>
          <p:nvPr/>
        </p:nvGrpSpPr>
        <p:grpSpPr bwMode="auto">
          <a:xfrm>
            <a:off x="5429250" y="3906838"/>
            <a:ext cx="571500" cy="1524000"/>
            <a:chOff x="1857356" y="2762904"/>
            <a:chExt cx="571504" cy="1523352"/>
          </a:xfrm>
        </p:grpSpPr>
        <p:sp>
          <p:nvSpPr>
            <p:cNvPr id="50" name="矩形 49"/>
            <p:cNvSpPr/>
            <p:nvPr/>
          </p:nvSpPr>
          <p:spPr>
            <a:xfrm>
              <a:off x="1857356" y="3215149"/>
              <a:ext cx="285752" cy="1071107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81" name="TextBox 50"/>
            <p:cNvSpPr txBox="1">
              <a:spLocks noChangeArrowheads="1"/>
            </p:cNvSpPr>
            <p:nvPr/>
          </p:nvSpPr>
          <p:spPr bwMode="auto">
            <a:xfrm>
              <a:off x="1857356" y="2762904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51"/>
          <p:cNvGrpSpPr/>
          <p:nvPr/>
        </p:nvGrpSpPr>
        <p:grpSpPr bwMode="auto">
          <a:xfrm>
            <a:off x="5643563" y="3644900"/>
            <a:ext cx="571500" cy="1785938"/>
            <a:chOff x="1142976" y="2620028"/>
            <a:chExt cx="571504" cy="1785950"/>
          </a:xfrm>
        </p:grpSpPr>
        <p:sp>
          <p:nvSpPr>
            <p:cNvPr id="53" name="矩形 52"/>
            <p:cNvSpPr/>
            <p:nvPr/>
          </p:nvSpPr>
          <p:spPr>
            <a:xfrm>
              <a:off x="1214413" y="3048656"/>
              <a:ext cx="285752" cy="1357322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84" name="TextBox 53"/>
            <p:cNvSpPr txBox="1">
              <a:spLocks noChangeArrowheads="1"/>
            </p:cNvSpPr>
            <p:nvPr/>
          </p:nvSpPr>
          <p:spPr bwMode="auto">
            <a:xfrm>
              <a:off x="1142976" y="262002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54"/>
          <p:cNvGrpSpPr/>
          <p:nvPr/>
        </p:nvGrpSpPr>
        <p:grpSpPr bwMode="auto">
          <a:xfrm>
            <a:off x="6215063" y="2430463"/>
            <a:ext cx="571500" cy="3000375"/>
            <a:chOff x="857224" y="1285860"/>
            <a:chExt cx="571504" cy="3000396"/>
          </a:xfrm>
        </p:grpSpPr>
        <p:sp>
          <p:nvSpPr>
            <p:cNvPr id="56" name="矩形 55"/>
            <p:cNvSpPr/>
            <p:nvPr/>
          </p:nvSpPr>
          <p:spPr>
            <a:xfrm>
              <a:off x="928661" y="1714488"/>
              <a:ext cx="357191" cy="2571768"/>
            </a:xfrm>
            <a:prstGeom prst="rect">
              <a:avLst/>
            </a:prstGeom>
            <a:solidFill>
              <a:srgbClr val="DB5C1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87" name="TextBox 56"/>
            <p:cNvSpPr txBox="1">
              <a:spLocks noChangeArrowheads="1"/>
            </p:cNvSpPr>
            <p:nvPr/>
          </p:nvSpPr>
          <p:spPr bwMode="auto">
            <a:xfrm>
              <a:off x="857224" y="128586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57"/>
          <p:cNvGrpSpPr/>
          <p:nvPr/>
        </p:nvGrpSpPr>
        <p:grpSpPr bwMode="auto">
          <a:xfrm>
            <a:off x="6500813" y="1458913"/>
            <a:ext cx="571500" cy="3929062"/>
            <a:chOff x="1071538" y="476888"/>
            <a:chExt cx="571504" cy="3929090"/>
          </a:xfrm>
        </p:grpSpPr>
        <p:sp>
          <p:nvSpPr>
            <p:cNvPr id="59" name="矩形 58"/>
            <p:cNvSpPr/>
            <p:nvPr/>
          </p:nvSpPr>
          <p:spPr>
            <a:xfrm>
              <a:off x="1214414" y="1048392"/>
              <a:ext cx="285752" cy="3357586"/>
            </a:xfrm>
            <a:prstGeom prst="rect">
              <a:avLst/>
            </a:prstGeom>
            <a:solidFill>
              <a:srgbClr val="99CC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890" name="TextBox 59"/>
            <p:cNvSpPr txBox="1">
              <a:spLocks noChangeArrowheads="1"/>
            </p:cNvSpPr>
            <p:nvPr/>
          </p:nvSpPr>
          <p:spPr bwMode="auto">
            <a:xfrm>
              <a:off x="1071538" y="47688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891" name="TextBox 13"/>
          <p:cNvSpPr txBox="1">
            <a:spLocks noChangeArrowheads="1"/>
          </p:cNvSpPr>
          <p:nvPr/>
        </p:nvSpPr>
        <p:spPr bwMode="auto">
          <a:xfrm>
            <a:off x="500063" y="1287463"/>
            <a:ext cx="1633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顾客（名）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60"/>
          <p:cNvSpPr txBox="1">
            <a:spLocks noChangeArrowheads="1"/>
          </p:cNvSpPr>
          <p:nvPr/>
        </p:nvSpPr>
        <p:spPr bwMode="auto">
          <a:xfrm>
            <a:off x="214313" y="892175"/>
            <a:ext cx="8572500" cy="386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）这一周平均每天有多少名女顾客？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）这一周平均每天有多少名男顾客？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）这一周平均每天有多少名顾客理发？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）自己提出数学问题，并解答。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3" name="TextBox 61"/>
          <p:cNvSpPr txBox="1">
            <a:spLocks noChangeArrowheads="1"/>
          </p:cNvSpPr>
          <p:nvPr/>
        </p:nvSpPr>
        <p:spPr bwMode="auto">
          <a:xfrm>
            <a:off x="857250" y="1404938"/>
            <a:ext cx="742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4" name="TextBox 62"/>
          <p:cNvSpPr txBox="1">
            <a:spLocks noChangeArrowheads="1"/>
          </p:cNvSpPr>
          <p:nvPr/>
        </p:nvSpPr>
        <p:spPr bwMode="auto">
          <a:xfrm>
            <a:off x="857250" y="2500313"/>
            <a:ext cx="82153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5" name="TextBox 63"/>
          <p:cNvSpPr txBox="1">
            <a:spLocks noChangeArrowheads="1"/>
          </p:cNvSpPr>
          <p:nvPr/>
        </p:nvSpPr>
        <p:spPr bwMode="auto">
          <a:xfrm>
            <a:off x="1143000" y="3651250"/>
            <a:ext cx="4491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（名）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6" name="TextBox 64"/>
          <p:cNvSpPr txBox="1">
            <a:spLocks noChangeArrowheads="1"/>
          </p:cNvSpPr>
          <p:nvPr/>
        </p:nvSpPr>
        <p:spPr bwMode="auto">
          <a:xfrm>
            <a:off x="1143000" y="4643438"/>
            <a:ext cx="441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哪一天男女顾客相差多？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7" name="TextBox 65"/>
          <p:cNvSpPr txBox="1">
            <a:spLocks noChangeArrowheads="1"/>
          </p:cNvSpPr>
          <p:nvPr/>
        </p:nvSpPr>
        <p:spPr bwMode="auto">
          <a:xfrm>
            <a:off x="1042988" y="5300663"/>
            <a:ext cx="441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星期六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男女顾客相差最多。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258888" y="908050"/>
            <a:ext cx="54006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600" b="1" dirty="0">
                <a:latin typeface="Times New Roman" panose="02020603050405020304" pitchFamily="18" charset="0"/>
              </a:rPr>
              <a:t>课外拓展</a:t>
            </a:r>
            <a:endParaRPr lang="zh-CN" altLang="en-US" sz="6600" b="1" dirty="0">
              <a:latin typeface="Times New Roman" panose="02020603050405020304" pitchFamily="18" charset="0"/>
            </a:endParaRPr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1187450" y="2276475"/>
            <a:ext cx="66976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复式条形统计图可以分为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横向复式条形统计图</a:t>
            </a:r>
            <a:r>
              <a:rPr lang="zh-CN" altLang="en-US" sz="3200" b="1" dirty="0">
                <a:latin typeface="Times New Roman" panose="02020603050405020304" pitchFamily="18" charset="0"/>
              </a:rPr>
              <a:t>和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纵向复式条形统计图</a:t>
            </a:r>
            <a:r>
              <a:rPr lang="zh-CN" altLang="en-US" sz="3200" b="1" dirty="0">
                <a:latin typeface="Times New Roman" panose="02020603050405020304" pitchFamily="18" charset="0"/>
              </a:rPr>
              <a:t>。它的特点是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用纸条的长短表示数量的多少</a:t>
            </a:r>
            <a:r>
              <a:rPr lang="zh-CN" altLang="en-US" sz="3200" b="1" dirty="0">
                <a:latin typeface="Times New Roman" panose="02020603050405020304" pitchFamily="18" charset="0"/>
              </a:rPr>
              <a:t>，优点是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能清楚的看出数量的多少，便于比较两组数据的多少</a:t>
            </a:r>
            <a:r>
              <a:rPr lang="zh-CN" altLang="en-US" sz="3200" b="1" dirty="0" smtClean="0">
                <a:latin typeface="Times New Roman" panose="02020603050405020304" pitchFamily="18" charset="0"/>
              </a:rPr>
              <a:t>。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430213" y="787400"/>
            <a:ext cx="5143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用统计图表示下面的数据。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01713" y="2805113"/>
          <a:ext cx="5929313" cy="1554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188"/>
                <a:gridCol w="1214438"/>
                <a:gridCol w="1071563"/>
                <a:gridCol w="1000124"/>
              </a:tblGrid>
              <a:tr h="518054">
                <a:tc>
                  <a:txBody>
                    <a:bodyPr/>
                    <a:lstStyle/>
                    <a:p>
                      <a:pPr algn="ctr"/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2700" cmpd="sng">
                      <a:noFill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月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计划销售（台）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实际销售（台）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9" marR="91439" marT="45697" marB="45697">
                    <a:lnL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6410" name="TextBox 3"/>
          <p:cNvSpPr txBox="1">
            <a:spLocks noChangeArrowheads="1"/>
          </p:cNvSpPr>
          <p:nvPr/>
        </p:nvSpPr>
        <p:spPr bwMode="auto">
          <a:xfrm>
            <a:off x="573088" y="2049463"/>
            <a:ext cx="7358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某电器专卖店第二季度空调销售情况统计表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11" name="TextBox 4"/>
          <p:cNvSpPr txBox="1">
            <a:spLocks noChangeArrowheads="1"/>
          </p:cNvSpPr>
          <p:nvPr/>
        </p:nvSpPr>
        <p:spPr bwMode="auto">
          <a:xfrm>
            <a:off x="611188" y="5370513"/>
            <a:ext cx="72771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统计图中的数据可以用下面两个统计图表示。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285875" y="571500"/>
            <a:ext cx="571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某电器专卖店计划销售空调统计图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09750" y="1611313"/>
          <a:ext cx="4119563" cy="431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9563"/>
              </a:tblGrid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437" name="TextBox 3"/>
          <p:cNvSpPr txBox="1">
            <a:spLocks noChangeArrowheads="1"/>
          </p:cNvSpPr>
          <p:nvPr/>
        </p:nvSpPr>
        <p:spPr bwMode="auto">
          <a:xfrm>
            <a:off x="1643063" y="111918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销售量（台）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38" name="TextBox 4"/>
          <p:cNvSpPr txBox="1">
            <a:spLocks noChangeArrowheads="1"/>
          </p:cNvSpPr>
          <p:nvPr/>
        </p:nvSpPr>
        <p:spPr bwMode="auto">
          <a:xfrm>
            <a:off x="1143000" y="1428750"/>
            <a:ext cx="2286000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90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80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70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60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39" name="TextBox 5"/>
          <p:cNvSpPr txBox="1">
            <a:spLocks noChangeArrowheads="1"/>
          </p:cNvSpPr>
          <p:nvPr/>
        </p:nvSpPr>
        <p:spPr bwMode="auto">
          <a:xfrm>
            <a:off x="2357438" y="5929313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40" name="组合 12"/>
          <p:cNvGrpSpPr/>
          <p:nvPr/>
        </p:nvGrpSpPr>
        <p:grpSpPr bwMode="auto">
          <a:xfrm>
            <a:off x="2357438" y="3119438"/>
            <a:ext cx="571500" cy="2809875"/>
            <a:chOff x="2357422" y="3191532"/>
            <a:chExt cx="571504" cy="2809236"/>
          </a:xfrm>
        </p:grpSpPr>
        <p:sp>
          <p:nvSpPr>
            <p:cNvPr id="7" name="矩形 6"/>
            <p:cNvSpPr/>
            <p:nvPr/>
          </p:nvSpPr>
          <p:spPr>
            <a:xfrm>
              <a:off x="2357422" y="3643866"/>
              <a:ext cx="571504" cy="2356902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42" name="TextBox 7"/>
            <p:cNvSpPr txBox="1">
              <a:spLocks noChangeArrowheads="1"/>
            </p:cNvSpPr>
            <p:nvPr/>
          </p:nvSpPr>
          <p:spPr bwMode="auto">
            <a:xfrm>
              <a:off x="2357422" y="3191532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43" name="组合 13"/>
          <p:cNvGrpSpPr/>
          <p:nvPr/>
        </p:nvGrpSpPr>
        <p:grpSpPr bwMode="auto">
          <a:xfrm>
            <a:off x="3500438" y="2357438"/>
            <a:ext cx="571500" cy="3571875"/>
            <a:chOff x="3500430" y="2428868"/>
            <a:chExt cx="571504" cy="3571900"/>
          </a:xfrm>
        </p:grpSpPr>
        <p:sp>
          <p:nvSpPr>
            <p:cNvPr id="9" name="矩形 8"/>
            <p:cNvSpPr/>
            <p:nvPr/>
          </p:nvSpPr>
          <p:spPr>
            <a:xfrm>
              <a:off x="3500430" y="2857496"/>
              <a:ext cx="571504" cy="3143272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45" name="TextBox 10"/>
            <p:cNvSpPr txBox="1">
              <a:spLocks noChangeArrowheads="1"/>
            </p:cNvSpPr>
            <p:nvPr/>
          </p:nvSpPr>
          <p:spPr bwMode="auto">
            <a:xfrm>
              <a:off x="3500430" y="242886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446" name="组合 14"/>
          <p:cNvGrpSpPr/>
          <p:nvPr/>
        </p:nvGrpSpPr>
        <p:grpSpPr bwMode="auto">
          <a:xfrm>
            <a:off x="4643438" y="1928813"/>
            <a:ext cx="571500" cy="4000500"/>
            <a:chOff x="4643438" y="2000240"/>
            <a:chExt cx="571504" cy="4000528"/>
          </a:xfrm>
        </p:grpSpPr>
        <p:sp>
          <p:nvSpPr>
            <p:cNvPr id="10" name="矩形 9"/>
            <p:cNvSpPr/>
            <p:nvPr/>
          </p:nvSpPr>
          <p:spPr>
            <a:xfrm>
              <a:off x="4643438" y="2428868"/>
              <a:ext cx="571504" cy="35719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48" name="TextBox 11"/>
            <p:cNvSpPr txBox="1">
              <a:spLocks noChangeArrowheads="1"/>
            </p:cNvSpPr>
            <p:nvPr/>
          </p:nvSpPr>
          <p:spPr bwMode="auto">
            <a:xfrm>
              <a:off x="4643438" y="200024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93932" y="126048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285875" y="571500"/>
            <a:ext cx="571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某电器专卖店实际销售空调统计图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09750" y="1611313"/>
          <a:ext cx="4119563" cy="431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9563"/>
              </a:tblGrid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461" name="TextBox 3"/>
          <p:cNvSpPr txBox="1">
            <a:spLocks noChangeArrowheads="1"/>
          </p:cNvSpPr>
          <p:nvPr/>
        </p:nvSpPr>
        <p:spPr bwMode="auto">
          <a:xfrm>
            <a:off x="1643063" y="111918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销售量（台）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2" name="TextBox 4"/>
          <p:cNvSpPr txBox="1">
            <a:spLocks noChangeArrowheads="1"/>
          </p:cNvSpPr>
          <p:nvPr/>
        </p:nvSpPr>
        <p:spPr bwMode="auto">
          <a:xfrm>
            <a:off x="1143000" y="1428750"/>
            <a:ext cx="2286000" cy="474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90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80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70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60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3" name="TextBox 5"/>
          <p:cNvSpPr txBox="1">
            <a:spLocks noChangeArrowheads="1"/>
          </p:cNvSpPr>
          <p:nvPr/>
        </p:nvSpPr>
        <p:spPr bwMode="auto">
          <a:xfrm>
            <a:off x="2357438" y="5929313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4" name="矩形 6"/>
          <p:cNvSpPr>
            <a:spLocks noChangeArrowheads="1"/>
          </p:cNvSpPr>
          <p:nvPr/>
        </p:nvSpPr>
        <p:spPr bwMode="auto">
          <a:xfrm>
            <a:off x="2357438" y="4071938"/>
            <a:ext cx="5715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65" name="TextBox 7"/>
          <p:cNvSpPr txBox="1">
            <a:spLocks noChangeArrowheads="1"/>
          </p:cNvSpPr>
          <p:nvPr/>
        </p:nvSpPr>
        <p:spPr bwMode="auto">
          <a:xfrm>
            <a:off x="2357438" y="361950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6" name="矩形 8"/>
          <p:cNvSpPr>
            <a:spLocks noChangeArrowheads="1"/>
          </p:cNvSpPr>
          <p:nvPr/>
        </p:nvSpPr>
        <p:spPr bwMode="auto">
          <a:xfrm>
            <a:off x="3500438" y="2571750"/>
            <a:ext cx="571500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67" name="矩形 9"/>
          <p:cNvSpPr>
            <a:spLocks noChangeArrowheads="1"/>
          </p:cNvSpPr>
          <p:nvPr/>
        </p:nvSpPr>
        <p:spPr bwMode="auto">
          <a:xfrm>
            <a:off x="4643438" y="2000250"/>
            <a:ext cx="57150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68" name="TextBox 10"/>
          <p:cNvSpPr txBox="1">
            <a:spLocks noChangeArrowheads="1"/>
          </p:cNvSpPr>
          <p:nvPr/>
        </p:nvSpPr>
        <p:spPr bwMode="auto">
          <a:xfrm>
            <a:off x="3500438" y="2143125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9" name="TextBox 11"/>
          <p:cNvSpPr txBox="1">
            <a:spLocks noChangeArrowheads="1"/>
          </p:cNvSpPr>
          <p:nvPr/>
        </p:nvSpPr>
        <p:spPr bwMode="auto">
          <a:xfrm>
            <a:off x="4572000" y="1571625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42875" y="403225"/>
            <a:ext cx="87868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为了直观比较空调计划销售和实际销售的情况，还可以用下面的条形统计图表示。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809750" y="1825625"/>
          <a:ext cx="4119563" cy="431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9563"/>
              </a:tblGrid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254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485" name="TextBox 3"/>
          <p:cNvSpPr txBox="1">
            <a:spLocks noChangeArrowheads="1"/>
          </p:cNvSpPr>
          <p:nvPr/>
        </p:nvSpPr>
        <p:spPr bwMode="auto">
          <a:xfrm>
            <a:off x="1643063" y="1333500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销售量（台）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6" name="TextBox 4"/>
          <p:cNvSpPr txBox="1">
            <a:spLocks noChangeArrowheads="1"/>
          </p:cNvSpPr>
          <p:nvPr/>
        </p:nvSpPr>
        <p:spPr bwMode="auto">
          <a:xfrm>
            <a:off x="1143000" y="1643063"/>
            <a:ext cx="2286000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90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80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70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60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7" name="TextBox 5"/>
          <p:cNvSpPr txBox="1">
            <a:spLocks noChangeArrowheads="1"/>
          </p:cNvSpPr>
          <p:nvPr/>
        </p:nvSpPr>
        <p:spPr bwMode="auto">
          <a:xfrm>
            <a:off x="2214563" y="6000750"/>
            <a:ext cx="4429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  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8" name="矩形 6"/>
          <p:cNvSpPr>
            <a:spLocks noChangeArrowheads="1"/>
          </p:cNvSpPr>
          <p:nvPr/>
        </p:nvSpPr>
        <p:spPr bwMode="auto">
          <a:xfrm>
            <a:off x="2571750" y="4286250"/>
            <a:ext cx="3571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89" name="TextBox 7"/>
          <p:cNvSpPr txBox="1">
            <a:spLocks noChangeArrowheads="1"/>
          </p:cNvSpPr>
          <p:nvPr/>
        </p:nvSpPr>
        <p:spPr bwMode="auto">
          <a:xfrm>
            <a:off x="2500313" y="3833813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0" name="矩形 8"/>
          <p:cNvSpPr>
            <a:spLocks noChangeArrowheads="1"/>
          </p:cNvSpPr>
          <p:nvPr/>
        </p:nvSpPr>
        <p:spPr bwMode="auto">
          <a:xfrm>
            <a:off x="3714750" y="2786063"/>
            <a:ext cx="357188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91" name="矩形 9"/>
          <p:cNvSpPr>
            <a:spLocks noChangeArrowheads="1"/>
          </p:cNvSpPr>
          <p:nvPr/>
        </p:nvSpPr>
        <p:spPr bwMode="auto">
          <a:xfrm>
            <a:off x="4857750" y="2214563"/>
            <a:ext cx="357188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A7E0C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92" name="TextBox 10"/>
          <p:cNvSpPr txBox="1">
            <a:spLocks noChangeArrowheads="1"/>
          </p:cNvSpPr>
          <p:nvPr/>
        </p:nvSpPr>
        <p:spPr bwMode="auto">
          <a:xfrm>
            <a:off x="3643313" y="2357438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3" name="TextBox 11"/>
          <p:cNvSpPr txBox="1">
            <a:spLocks noChangeArrowheads="1"/>
          </p:cNvSpPr>
          <p:nvPr/>
        </p:nvSpPr>
        <p:spPr bwMode="auto">
          <a:xfrm>
            <a:off x="4714875" y="1785938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494" name="组合 12"/>
          <p:cNvGrpSpPr/>
          <p:nvPr/>
        </p:nvGrpSpPr>
        <p:grpSpPr bwMode="auto">
          <a:xfrm>
            <a:off x="2071688" y="3333750"/>
            <a:ext cx="571500" cy="2809875"/>
            <a:chOff x="2428860" y="3191532"/>
            <a:chExt cx="571504" cy="2809236"/>
          </a:xfrm>
        </p:grpSpPr>
        <p:sp>
          <p:nvSpPr>
            <p:cNvPr id="14" name="矩形 13"/>
            <p:cNvSpPr/>
            <p:nvPr/>
          </p:nvSpPr>
          <p:spPr>
            <a:xfrm>
              <a:off x="2571736" y="3643867"/>
              <a:ext cx="357189" cy="2356901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96" name="TextBox 14"/>
            <p:cNvSpPr txBox="1">
              <a:spLocks noChangeArrowheads="1"/>
            </p:cNvSpPr>
            <p:nvPr/>
          </p:nvSpPr>
          <p:spPr bwMode="auto">
            <a:xfrm>
              <a:off x="2428860" y="3191532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497" name="组合 15"/>
          <p:cNvGrpSpPr/>
          <p:nvPr/>
        </p:nvGrpSpPr>
        <p:grpSpPr bwMode="auto">
          <a:xfrm>
            <a:off x="3214688" y="2571750"/>
            <a:ext cx="571500" cy="3571875"/>
            <a:chOff x="3571868" y="2428868"/>
            <a:chExt cx="571504" cy="3571900"/>
          </a:xfrm>
        </p:grpSpPr>
        <p:sp>
          <p:nvSpPr>
            <p:cNvPr id="17" name="矩形 16"/>
            <p:cNvSpPr/>
            <p:nvPr/>
          </p:nvSpPr>
          <p:spPr>
            <a:xfrm>
              <a:off x="3714744" y="2857496"/>
              <a:ext cx="357189" cy="3143272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99" name="TextBox 17"/>
            <p:cNvSpPr txBox="1">
              <a:spLocks noChangeArrowheads="1"/>
            </p:cNvSpPr>
            <p:nvPr/>
          </p:nvSpPr>
          <p:spPr bwMode="auto">
            <a:xfrm>
              <a:off x="3571868" y="2428868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500" name="组合 18"/>
          <p:cNvGrpSpPr/>
          <p:nvPr/>
        </p:nvGrpSpPr>
        <p:grpSpPr bwMode="auto">
          <a:xfrm>
            <a:off x="4357688" y="2143125"/>
            <a:ext cx="571500" cy="4000500"/>
            <a:chOff x="4714876" y="2000240"/>
            <a:chExt cx="571504" cy="4000528"/>
          </a:xfrm>
        </p:grpSpPr>
        <p:sp>
          <p:nvSpPr>
            <p:cNvPr id="20" name="矩形 19"/>
            <p:cNvSpPr/>
            <p:nvPr/>
          </p:nvSpPr>
          <p:spPr>
            <a:xfrm>
              <a:off x="4857752" y="2428868"/>
              <a:ext cx="357189" cy="35719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502" name="TextBox 20"/>
            <p:cNvSpPr txBox="1">
              <a:spLocks noChangeArrowheads="1"/>
            </p:cNvSpPr>
            <p:nvPr/>
          </p:nvSpPr>
          <p:spPr bwMode="auto">
            <a:xfrm>
              <a:off x="4714876" y="2000240"/>
              <a:ext cx="5715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503" name="组合 28"/>
          <p:cNvGrpSpPr/>
          <p:nvPr/>
        </p:nvGrpSpPr>
        <p:grpSpPr bwMode="auto">
          <a:xfrm>
            <a:off x="6072188" y="1857375"/>
            <a:ext cx="2143125" cy="1143000"/>
            <a:chOff x="5929322" y="1500174"/>
            <a:chExt cx="2143141" cy="1143008"/>
          </a:xfrm>
        </p:grpSpPr>
        <p:grpSp>
          <p:nvGrpSpPr>
            <p:cNvPr id="19504" name="组合 21"/>
            <p:cNvGrpSpPr/>
            <p:nvPr/>
          </p:nvGrpSpPr>
          <p:grpSpPr bwMode="auto">
            <a:xfrm>
              <a:off x="6072196" y="1548458"/>
              <a:ext cx="2000265" cy="523220"/>
              <a:chOff x="4071934" y="1905648"/>
              <a:chExt cx="1548593" cy="52322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071936" y="2000240"/>
                <a:ext cx="331841" cy="357191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506" name="TextBox 23"/>
              <p:cNvSpPr txBox="1">
                <a:spLocks noChangeArrowheads="1"/>
              </p:cNvSpPr>
              <p:nvPr/>
            </p:nvSpPr>
            <p:spPr bwMode="auto">
              <a:xfrm>
                <a:off x="4348469" y="1905648"/>
                <a:ext cx="1272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计划销售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507" name="组合 24"/>
            <p:cNvGrpSpPr/>
            <p:nvPr/>
          </p:nvGrpSpPr>
          <p:grpSpPr bwMode="auto">
            <a:xfrm>
              <a:off x="6072198" y="2048524"/>
              <a:ext cx="2000265" cy="523220"/>
              <a:chOff x="4071934" y="1905648"/>
              <a:chExt cx="1548593" cy="52322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071934" y="2000241"/>
                <a:ext cx="331841" cy="357190"/>
              </a:xfrm>
              <a:prstGeom prst="rect">
                <a:avLst/>
              </a:prstGeom>
              <a:solidFill>
                <a:srgbClr val="3A7E0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509" name="TextBox 26"/>
              <p:cNvSpPr txBox="1">
                <a:spLocks noChangeArrowheads="1"/>
              </p:cNvSpPr>
              <p:nvPr/>
            </p:nvSpPr>
            <p:spPr bwMode="auto">
              <a:xfrm>
                <a:off x="4348469" y="1905648"/>
                <a:ext cx="127205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实际销售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5929322" y="1500174"/>
              <a:ext cx="2143141" cy="1143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31"/>
          <p:cNvGrpSpPr/>
          <p:nvPr/>
        </p:nvGrpSpPr>
        <p:grpSpPr bwMode="auto">
          <a:xfrm>
            <a:off x="6143625" y="3143250"/>
            <a:ext cx="2143125" cy="2782888"/>
            <a:chOff x="6143636" y="3000372"/>
            <a:chExt cx="2143140" cy="2783531"/>
          </a:xfrm>
        </p:grpSpPr>
        <p:pic>
          <p:nvPicPr>
            <p:cNvPr id="19512" name="图片 29" descr="正文(80)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572264" y="4214818"/>
              <a:ext cx="1071570" cy="1569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圆角矩形标注 30"/>
            <p:cNvSpPr/>
            <p:nvPr/>
          </p:nvSpPr>
          <p:spPr>
            <a:xfrm>
              <a:off x="6143636" y="3000372"/>
              <a:ext cx="2143140" cy="1000356"/>
            </a:xfrm>
            <a:prstGeom prst="wedgeRoundRectCallout">
              <a:avLst>
                <a:gd name="adj1" fmla="val -14157"/>
                <a:gd name="adj2" fmla="val 74765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这是复式条形统计图。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9525" y="-6350"/>
            <a:ext cx="9088438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214313" y="0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读统计图。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285750" y="857250"/>
            <a:ext cx="2857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平均身高（厘米）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485" name="组合 44"/>
          <p:cNvGrpSpPr/>
          <p:nvPr/>
        </p:nvGrpSpPr>
        <p:grpSpPr bwMode="auto">
          <a:xfrm>
            <a:off x="7786688" y="1214438"/>
            <a:ext cx="1571625" cy="1143000"/>
            <a:chOff x="7715287" y="3286124"/>
            <a:chExt cx="1571641" cy="1143008"/>
          </a:xfrm>
        </p:grpSpPr>
        <p:sp>
          <p:nvSpPr>
            <p:cNvPr id="40" name="矩形 39"/>
            <p:cNvSpPr/>
            <p:nvPr/>
          </p:nvSpPr>
          <p:spPr>
            <a:xfrm>
              <a:off x="7786725" y="3429000"/>
              <a:ext cx="285753" cy="285752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87" name="TextBox 40"/>
            <p:cNvSpPr txBox="1">
              <a:spLocks noChangeArrowheads="1"/>
            </p:cNvSpPr>
            <p:nvPr/>
          </p:nvSpPr>
          <p:spPr bwMode="auto">
            <a:xfrm>
              <a:off x="8001044" y="3286124"/>
              <a:ext cx="12858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女生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786725" y="3929065"/>
              <a:ext cx="285753" cy="285752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89" name="TextBox 42"/>
            <p:cNvSpPr txBox="1">
              <a:spLocks noChangeArrowheads="1"/>
            </p:cNvSpPr>
            <p:nvPr/>
          </p:nvSpPr>
          <p:spPr bwMode="auto">
            <a:xfrm>
              <a:off x="8001029" y="3786190"/>
              <a:ext cx="11429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男生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15287" y="3286124"/>
              <a:ext cx="1143012" cy="1143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491" name="TextBox 45"/>
          <p:cNvSpPr txBox="1">
            <a:spLocks noChangeArrowheads="1"/>
          </p:cNvSpPr>
          <p:nvPr/>
        </p:nvSpPr>
        <p:spPr bwMode="auto">
          <a:xfrm>
            <a:off x="785813" y="428625"/>
            <a:ext cx="742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西苑小学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岁学生平均身高统计图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92" name="TextBox 46"/>
          <p:cNvSpPr txBox="1">
            <a:spLocks noChangeArrowheads="1"/>
          </p:cNvSpPr>
          <p:nvPr/>
        </p:nvSpPr>
        <p:spPr bwMode="auto">
          <a:xfrm>
            <a:off x="142875" y="928688"/>
            <a:ext cx="928688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5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3" name="图片 47" descr="图片1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75" y="1285875"/>
            <a:ext cx="70008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TextBox 51"/>
          <p:cNvSpPr txBox="1">
            <a:spLocks noChangeArrowheads="1"/>
          </p:cNvSpPr>
          <p:nvPr/>
        </p:nvSpPr>
        <p:spPr bwMode="auto">
          <a:xfrm>
            <a:off x="1000125" y="6334125"/>
            <a:ext cx="7143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  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495" name="组合 56"/>
          <p:cNvGrpSpPr/>
          <p:nvPr/>
        </p:nvGrpSpPr>
        <p:grpSpPr bwMode="auto">
          <a:xfrm>
            <a:off x="857250" y="3286125"/>
            <a:ext cx="857250" cy="3071813"/>
            <a:chOff x="857224" y="3286124"/>
            <a:chExt cx="857256" cy="3071834"/>
          </a:xfrm>
        </p:grpSpPr>
        <p:sp>
          <p:nvSpPr>
            <p:cNvPr id="53" name="矩形 52"/>
            <p:cNvSpPr/>
            <p:nvPr/>
          </p:nvSpPr>
          <p:spPr>
            <a:xfrm>
              <a:off x="1071539" y="3857628"/>
              <a:ext cx="285752" cy="2500330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497" name="TextBox 54"/>
            <p:cNvSpPr txBox="1">
              <a:spLocks noChangeArrowheads="1"/>
            </p:cNvSpPr>
            <p:nvPr/>
          </p:nvSpPr>
          <p:spPr bwMode="auto">
            <a:xfrm>
              <a:off x="857224" y="3286124"/>
              <a:ext cx="8572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124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498" name="组合 57"/>
          <p:cNvGrpSpPr/>
          <p:nvPr/>
        </p:nvGrpSpPr>
        <p:grpSpPr bwMode="auto">
          <a:xfrm>
            <a:off x="1214438" y="3548063"/>
            <a:ext cx="1071562" cy="2809875"/>
            <a:chOff x="1214414" y="3548722"/>
            <a:chExt cx="1071570" cy="2809236"/>
          </a:xfrm>
        </p:grpSpPr>
        <p:sp>
          <p:nvSpPr>
            <p:cNvPr id="54" name="矩形 53"/>
            <p:cNvSpPr/>
            <p:nvPr/>
          </p:nvSpPr>
          <p:spPr>
            <a:xfrm>
              <a:off x="1357290" y="4001056"/>
              <a:ext cx="285752" cy="2356902"/>
            </a:xfrm>
            <a:prstGeom prst="rect">
              <a:avLst/>
            </a:prstGeom>
            <a:solidFill>
              <a:srgbClr val="7030A0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0" name="TextBox 55"/>
            <p:cNvSpPr txBox="1">
              <a:spLocks noChangeArrowheads="1"/>
            </p:cNvSpPr>
            <p:nvPr/>
          </p:nvSpPr>
          <p:spPr bwMode="auto">
            <a:xfrm>
              <a:off x="1214414" y="3548722"/>
              <a:ext cx="1071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122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01" name="组合 58"/>
          <p:cNvGrpSpPr/>
          <p:nvPr/>
        </p:nvGrpSpPr>
        <p:grpSpPr bwMode="auto">
          <a:xfrm>
            <a:off x="1571625" y="3143250"/>
            <a:ext cx="857250" cy="3214688"/>
            <a:chOff x="714348" y="3143248"/>
            <a:chExt cx="857256" cy="3214710"/>
          </a:xfrm>
        </p:grpSpPr>
        <p:sp>
          <p:nvSpPr>
            <p:cNvPr id="60" name="矩形 59"/>
            <p:cNvSpPr/>
            <p:nvPr/>
          </p:nvSpPr>
          <p:spPr>
            <a:xfrm>
              <a:off x="1071539" y="3571876"/>
              <a:ext cx="285752" cy="2786082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3" name="TextBox 60"/>
            <p:cNvSpPr txBox="1">
              <a:spLocks noChangeArrowheads="1"/>
            </p:cNvSpPr>
            <p:nvPr/>
          </p:nvSpPr>
          <p:spPr bwMode="auto">
            <a:xfrm>
              <a:off x="714348" y="3143248"/>
              <a:ext cx="8572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128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04" name="组合 61"/>
          <p:cNvGrpSpPr/>
          <p:nvPr/>
        </p:nvGrpSpPr>
        <p:grpSpPr bwMode="auto">
          <a:xfrm>
            <a:off x="2071688" y="2976563"/>
            <a:ext cx="1071562" cy="3381375"/>
            <a:chOff x="1214414" y="2977218"/>
            <a:chExt cx="1071570" cy="3380740"/>
          </a:xfrm>
        </p:grpSpPr>
        <p:sp>
          <p:nvSpPr>
            <p:cNvPr id="63" name="矩形 62"/>
            <p:cNvSpPr/>
            <p:nvPr/>
          </p:nvSpPr>
          <p:spPr>
            <a:xfrm>
              <a:off x="1357290" y="3429570"/>
              <a:ext cx="357190" cy="2928388"/>
            </a:xfrm>
            <a:prstGeom prst="rect">
              <a:avLst/>
            </a:prstGeom>
            <a:solidFill>
              <a:srgbClr val="7030A0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506" name="TextBox 63"/>
            <p:cNvSpPr txBox="1">
              <a:spLocks noChangeArrowheads="1"/>
            </p:cNvSpPr>
            <p:nvPr/>
          </p:nvSpPr>
          <p:spPr bwMode="auto">
            <a:xfrm>
              <a:off x="1214414" y="2977218"/>
              <a:ext cx="1071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130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507" name="组合 70"/>
          <p:cNvGrpSpPr/>
          <p:nvPr/>
        </p:nvGrpSpPr>
        <p:grpSpPr bwMode="auto">
          <a:xfrm>
            <a:off x="2714625" y="2619375"/>
            <a:ext cx="1500188" cy="3738563"/>
            <a:chOff x="2714612" y="2620028"/>
            <a:chExt cx="1500198" cy="3737930"/>
          </a:xfrm>
        </p:grpSpPr>
        <p:grpSp>
          <p:nvGrpSpPr>
            <p:cNvPr id="20508" name="组合 64"/>
            <p:cNvGrpSpPr/>
            <p:nvPr/>
          </p:nvGrpSpPr>
          <p:grpSpPr bwMode="auto">
            <a:xfrm>
              <a:off x="2714612" y="2620028"/>
              <a:ext cx="857256" cy="3737930"/>
              <a:chOff x="857224" y="2620028"/>
              <a:chExt cx="857256" cy="3737930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1071539" y="3072389"/>
                <a:ext cx="285752" cy="3285569"/>
              </a:xfrm>
              <a:prstGeom prst="rect">
                <a:avLst/>
              </a:prstGeom>
              <a:solidFill>
                <a:srgbClr val="FF000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10" name="TextBox 66"/>
              <p:cNvSpPr txBox="1">
                <a:spLocks noChangeArrowheads="1"/>
              </p:cNvSpPr>
              <p:nvPr/>
            </p:nvSpPr>
            <p:spPr bwMode="auto">
              <a:xfrm>
                <a:off x="857224" y="2620028"/>
                <a:ext cx="85725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136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511" name="组合 67"/>
            <p:cNvGrpSpPr/>
            <p:nvPr/>
          </p:nvGrpSpPr>
          <p:grpSpPr bwMode="auto">
            <a:xfrm>
              <a:off x="3143240" y="2905780"/>
              <a:ext cx="1071570" cy="3452178"/>
              <a:chOff x="1285852" y="2905780"/>
              <a:chExt cx="1071570" cy="3452178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1357290" y="3286665"/>
                <a:ext cx="285752" cy="3071293"/>
              </a:xfrm>
              <a:prstGeom prst="rect">
                <a:avLst/>
              </a:prstGeom>
              <a:solidFill>
                <a:srgbClr val="7030A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13" name="TextBox 69"/>
              <p:cNvSpPr txBox="1">
                <a:spLocks noChangeArrowheads="1"/>
              </p:cNvSpPr>
              <p:nvPr/>
            </p:nvSpPr>
            <p:spPr bwMode="auto">
              <a:xfrm>
                <a:off x="1285852" y="2905780"/>
                <a:ext cx="107157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132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514" name="组合 71"/>
          <p:cNvGrpSpPr/>
          <p:nvPr/>
        </p:nvGrpSpPr>
        <p:grpSpPr bwMode="auto">
          <a:xfrm>
            <a:off x="3571875" y="2333625"/>
            <a:ext cx="1571625" cy="4024313"/>
            <a:chOff x="2643174" y="2334276"/>
            <a:chExt cx="1571636" cy="4023682"/>
          </a:xfrm>
        </p:grpSpPr>
        <p:grpSp>
          <p:nvGrpSpPr>
            <p:cNvPr id="20515" name="组合 64"/>
            <p:cNvGrpSpPr/>
            <p:nvPr/>
          </p:nvGrpSpPr>
          <p:grpSpPr bwMode="auto">
            <a:xfrm>
              <a:off x="2643174" y="2477152"/>
              <a:ext cx="857256" cy="3880806"/>
              <a:chOff x="785786" y="2477152"/>
              <a:chExt cx="857256" cy="3880806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071538" y="2905687"/>
                <a:ext cx="285752" cy="3452271"/>
              </a:xfrm>
              <a:prstGeom prst="rect">
                <a:avLst/>
              </a:prstGeom>
              <a:solidFill>
                <a:srgbClr val="FF000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17" name="TextBox 77"/>
              <p:cNvSpPr txBox="1">
                <a:spLocks noChangeArrowheads="1"/>
              </p:cNvSpPr>
              <p:nvPr/>
            </p:nvSpPr>
            <p:spPr bwMode="auto">
              <a:xfrm>
                <a:off x="785786" y="2477152"/>
                <a:ext cx="85725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138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518" name="组合 67"/>
            <p:cNvGrpSpPr/>
            <p:nvPr/>
          </p:nvGrpSpPr>
          <p:grpSpPr bwMode="auto">
            <a:xfrm>
              <a:off x="3143240" y="2334276"/>
              <a:ext cx="1071570" cy="4023682"/>
              <a:chOff x="1285852" y="2334276"/>
              <a:chExt cx="1071570" cy="4023682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1357289" y="2834261"/>
                <a:ext cx="285752" cy="3523697"/>
              </a:xfrm>
              <a:prstGeom prst="rect">
                <a:avLst/>
              </a:prstGeom>
              <a:solidFill>
                <a:srgbClr val="7030A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20" name="TextBox 75"/>
              <p:cNvSpPr txBox="1">
                <a:spLocks noChangeArrowheads="1"/>
              </p:cNvSpPr>
              <p:nvPr/>
            </p:nvSpPr>
            <p:spPr bwMode="auto">
              <a:xfrm>
                <a:off x="1285852" y="2334276"/>
                <a:ext cx="107157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139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521" name="组合 78"/>
          <p:cNvGrpSpPr/>
          <p:nvPr/>
        </p:nvGrpSpPr>
        <p:grpSpPr bwMode="auto">
          <a:xfrm>
            <a:off x="4572000" y="2190750"/>
            <a:ext cx="1571625" cy="4167188"/>
            <a:chOff x="2643174" y="2191400"/>
            <a:chExt cx="1571636" cy="4166558"/>
          </a:xfrm>
        </p:grpSpPr>
        <p:grpSp>
          <p:nvGrpSpPr>
            <p:cNvPr id="20522" name="组合 64"/>
            <p:cNvGrpSpPr/>
            <p:nvPr/>
          </p:nvGrpSpPr>
          <p:grpSpPr bwMode="auto">
            <a:xfrm>
              <a:off x="2643174" y="2191400"/>
              <a:ext cx="857256" cy="4166558"/>
              <a:chOff x="785786" y="2191400"/>
              <a:chExt cx="857256" cy="4166558"/>
            </a:xfrm>
          </p:grpSpPr>
          <p:sp>
            <p:nvSpPr>
              <p:cNvPr id="84" name="矩形 83"/>
              <p:cNvSpPr/>
              <p:nvPr/>
            </p:nvSpPr>
            <p:spPr>
              <a:xfrm>
                <a:off x="1071538" y="2643770"/>
                <a:ext cx="285752" cy="3714188"/>
              </a:xfrm>
              <a:prstGeom prst="rect">
                <a:avLst/>
              </a:prstGeom>
              <a:solidFill>
                <a:srgbClr val="FF000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24" name="TextBox 84"/>
              <p:cNvSpPr txBox="1">
                <a:spLocks noChangeArrowheads="1"/>
              </p:cNvSpPr>
              <p:nvPr/>
            </p:nvSpPr>
            <p:spPr bwMode="auto">
              <a:xfrm>
                <a:off x="785786" y="2191400"/>
                <a:ext cx="85725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142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525" name="组合 67"/>
            <p:cNvGrpSpPr/>
            <p:nvPr/>
          </p:nvGrpSpPr>
          <p:grpSpPr bwMode="auto">
            <a:xfrm>
              <a:off x="3143240" y="2214554"/>
              <a:ext cx="1071570" cy="4143404"/>
              <a:chOff x="1285852" y="2214554"/>
              <a:chExt cx="1071570" cy="4143404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357289" y="2643769"/>
                <a:ext cx="285752" cy="3714189"/>
              </a:xfrm>
              <a:prstGeom prst="rect">
                <a:avLst/>
              </a:prstGeom>
              <a:solidFill>
                <a:srgbClr val="7030A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27" name="TextBox 82"/>
              <p:cNvSpPr txBox="1">
                <a:spLocks noChangeArrowheads="1"/>
              </p:cNvSpPr>
              <p:nvPr/>
            </p:nvSpPr>
            <p:spPr bwMode="auto">
              <a:xfrm>
                <a:off x="1285852" y="2214554"/>
                <a:ext cx="107157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142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528" name="组合 85"/>
          <p:cNvGrpSpPr/>
          <p:nvPr/>
        </p:nvGrpSpPr>
        <p:grpSpPr bwMode="auto">
          <a:xfrm>
            <a:off x="5500688" y="1643063"/>
            <a:ext cx="1643062" cy="4714875"/>
            <a:chOff x="2571736" y="1643050"/>
            <a:chExt cx="1643074" cy="4714908"/>
          </a:xfrm>
        </p:grpSpPr>
        <p:grpSp>
          <p:nvGrpSpPr>
            <p:cNvPr id="20529" name="组合 64"/>
            <p:cNvGrpSpPr/>
            <p:nvPr/>
          </p:nvGrpSpPr>
          <p:grpSpPr bwMode="auto">
            <a:xfrm>
              <a:off x="2571736" y="1643050"/>
              <a:ext cx="857256" cy="4714908"/>
              <a:chOff x="714348" y="1643050"/>
              <a:chExt cx="857256" cy="4714908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071537" y="2143115"/>
                <a:ext cx="285752" cy="4214843"/>
              </a:xfrm>
              <a:prstGeom prst="rect">
                <a:avLst/>
              </a:prstGeom>
              <a:solidFill>
                <a:srgbClr val="FF000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31" name="TextBox 91"/>
              <p:cNvSpPr txBox="1">
                <a:spLocks noChangeArrowheads="1"/>
              </p:cNvSpPr>
              <p:nvPr/>
            </p:nvSpPr>
            <p:spPr bwMode="auto">
              <a:xfrm>
                <a:off x="714348" y="1643050"/>
                <a:ext cx="85725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149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532" name="组合 67"/>
            <p:cNvGrpSpPr/>
            <p:nvPr/>
          </p:nvGrpSpPr>
          <p:grpSpPr bwMode="auto">
            <a:xfrm>
              <a:off x="3143240" y="1643050"/>
              <a:ext cx="1071570" cy="4714908"/>
              <a:chOff x="1285852" y="1643050"/>
              <a:chExt cx="1071570" cy="471490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357290" y="2143115"/>
                <a:ext cx="285752" cy="4214843"/>
              </a:xfrm>
              <a:prstGeom prst="rect">
                <a:avLst/>
              </a:prstGeom>
              <a:solidFill>
                <a:srgbClr val="7030A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34" name="TextBox 89"/>
              <p:cNvSpPr txBox="1">
                <a:spLocks noChangeArrowheads="1"/>
              </p:cNvSpPr>
              <p:nvPr/>
            </p:nvSpPr>
            <p:spPr bwMode="auto">
              <a:xfrm>
                <a:off x="1285852" y="1643050"/>
                <a:ext cx="107157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149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535" name="组合 92"/>
          <p:cNvGrpSpPr/>
          <p:nvPr/>
        </p:nvGrpSpPr>
        <p:grpSpPr bwMode="auto">
          <a:xfrm>
            <a:off x="6500813" y="1071563"/>
            <a:ext cx="1571625" cy="5286375"/>
            <a:chOff x="2643174" y="1071546"/>
            <a:chExt cx="1571636" cy="5286412"/>
          </a:xfrm>
        </p:grpSpPr>
        <p:grpSp>
          <p:nvGrpSpPr>
            <p:cNvPr id="20536" name="组合 64"/>
            <p:cNvGrpSpPr/>
            <p:nvPr/>
          </p:nvGrpSpPr>
          <p:grpSpPr bwMode="auto">
            <a:xfrm>
              <a:off x="2643174" y="1071546"/>
              <a:ext cx="857256" cy="5286412"/>
              <a:chOff x="785786" y="1071546"/>
              <a:chExt cx="857256" cy="5286412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071538" y="1643050"/>
                <a:ext cx="285752" cy="4714908"/>
              </a:xfrm>
              <a:prstGeom prst="rect">
                <a:avLst/>
              </a:prstGeom>
              <a:solidFill>
                <a:srgbClr val="FF000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38" name="TextBox 98"/>
              <p:cNvSpPr txBox="1">
                <a:spLocks noChangeArrowheads="1"/>
              </p:cNvSpPr>
              <p:nvPr/>
            </p:nvSpPr>
            <p:spPr bwMode="auto">
              <a:xfrm>
                <a:off x="785786" y="1071546"/>
                <a:ext cx="85725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156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0539" name="组合 67"/>
            <p:cNvGrpSpPr/>
            <p:nvPr/>
          </p:nvGrpSpPr>
          <p:grpSpPr bwMode="auto">
            <a:xfrm>
              <a:off x="3143240" y="1214422"/>
              <a:ext cx="1071570" cy="5143536"/>
              <a:chOff x="1285852" y="1214422"/>
              <a:chExt cx="1071570" cy="5143536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1357289" y="1714487"/>
                <a:ext cx="285752" cy="4643471"/>
              </a:xfrm>
              <a:prstGeom prst="rect">
                <a:avLst/>
              </a:prstGeom>
              <a:solidFill>
                <a:srgbClr val="7030A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541" name="TextBox 96"/>
              <p:cNvSpPr txBox="1">
                <a:spLocks noChangeArrowheads="1"/>
              </p:cNvSpPr>
              <p:nvPr/>
            </p:nvSpPr>
            <p:spPr bwMode="auto">
              <a:xfrm>
                <a:off x="1285852" y="1214422"/>
                <a:ext cx="107157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155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0542" name="双波形 99"/>
          <p:cNvSpPr>
            <a:spLocks noChangeArrowheads="1"/>
          </p:cNvSpPr>
          <p:nvPr/>
        </p:nvSpPr>
        <p:spPr bwMode="auto">
          <a:xfrm>
            <a:off x="642938" y="5715000"/>
            <a:ext cx="7000875" cy="571500"/>
          </a:xfrm>
          <a:prstGeom prst="doubleWave">
            <a:avLst>
              <a:gd name="adj1" fmla="val 6250"/>
              <a:gd name="adj2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5"/>
          <p:cNvGrpSpPr/>
          <p:nvPr/>
        </p:nvGrpSpPr>
        <p:grpSpPr bwMode="auto">
          <a:xfrm>
            <a:off x="2927350" y="322263"/>
            <a:ext cx="5359400" cy="1250950"/>
            <a:chOff x="2927654" y="-107181"/>
            <a:chExt cx="5359122" cy="1250165"/>
          </a:xfrm>
        </p:grpSpPr>
        <p:pic>
          <p:nvPicPr>
            <p:cNvPr id="23555" name="图片 1" descr="正文(83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500958" y="-107181"/>
              <a:ext cx="785818" cy="1250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圆角矩形标注 4"/>
            <p:cNvSpPr/>
            <p:nvPr/>
          </p:nvSpPr>
          <p:spPr>
            <a:xfrm>
              <a:off x="2927654" y="143487"/>
              <a:ext cx="4282853" cy="642534"/>
            </a:xfrm>
            <a:prstGeom prst="wedgeRoundRectCallout">
              <a:avLst>
                <a:gd name="adj1" fmla="val 56440"/>
                <a:gd name="adj2" fmla="val -5827"/>
                <a:gd name="adj3" fmla="val 16667"/>
              </a:avLst>
            </a:prstGeom>
            <a:solidFill>
              <a:srgbClr val="F9F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这个统计图有什么特点？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-152400" y="1238250"/>
            <a:ext cx="4429125" cy="1571625"/>
            <a:chOff x="357158" y="1000108"/>
            <a:chExt cx="4429124" cy="1571636"/>
          </a:xfrm>
        </p:grpSpPr>
        <p:pic>
          <p:nvPicPr>
            <p:cNvPr id="23558" name="图片 3" descr="正文(83)1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7158" y="1000108"/>
              <a:ext cx="1178727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1500158" y="1071547"/>
              <a:ext cx="3286124" cy="1357321"/>
            </a:xfrm>
            <a:prstGeom prst="wedgeRoundRectCallout">
              <a:avLst>
                <a:gd name="adj1" fmla="val -54632"/>
                <a:gd name="adj2" fmla="val -1068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到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有一条空白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线，每个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大格中间有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个小格。</a:t>
              </a:r>
              <a:endParaRPr lang="zh-CN" alt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 bwMode="auto">
          <a:xfrm>
            <a:off x="4500563" y="1501775"/>
            <a:ext cx="4714875" cy="1714500"/>
            <a:chOff x="4500562" y="1071546"/>
            <a:chExt cx="4714908" cy="1714512"/>
          </a:xfrm>
        </p:grpSpPr>
        <p:pic>
          <p:nvPicPr>
            <p:cNvPr id="23561" name="图片 2" descr="正文(83)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929586" y="1071546"/>
              <a:ext cx="1285884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4500562" y="1142985"/>
              <a:ext cx="3429024" cy="1500197"/>
            </a:xfrm>
            <a:prstGeom prst="wedgeRoundRectCallout">
              <a:avLst>
                <a:gd name="adj1" fmla="val 56551"/>
                <a:gd name="adj2" fmla="val 496"/>
                <a:gd name="adj3" fmla="val 16667"/>
              </a:avLst>
            </a:prstGeom>
            <a:solidFill>
              <a:srgbClr val="A7F3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每个大格表示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厘米，上面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的每个大格表示</a:t>
              </a:r>
              <a:r>
                <a:rPr lang="en-US" altLang="zh-CN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厘米</a:t>
              </a:r>
              <a:r>
                <a:rPr lang="en-US" altLang="zh-CN" sz="2800" b="1" dirty="0">
                  <a:solidFill>
                    <a:prstClr val="black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563" name="TextBox 10"/>
          <p:cNvSpPr txBox="1">
            <a:spLocks noChangeArrowheads="1"/>
          </p:cNvSpPr>
          <p:nvPr/>
        </p:nvSpPr>
        <p:spPr bwMode="auto">
          <a:xfrm>
            <a:off x="214313" y="2716213"/>
            <a:ext cx="8929687" cy="327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看图，回答下面的问题：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岁女生的平均身高是多少？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岁男生的平均身高是多少？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）在几岁的时候，男生与女生的平均身高相等？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）用自己的语言描述不同年龄时男生和女生的平均身高有何变化。</a:t>
            </a:r>
            <a:endParaRPr lang="zh-CN" altLang="en-US" sz="2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4" name="TextBox 11"/>
          <p:cNvSpPr txBox="1">
            <a:spLocks noChangeArrowheads="1"/>
          </p:cNvSpPr>
          <p:nvPr/>
        </p:nvSpPr>
        <p:spPr bwMode="auto">
          <a:xfrm>
            <a:off x="5572125" y="3216275"/>
            <a:ext cx="3500438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平均身高是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5" name="TextBox 12"/>
          <p:cNvSpPr txBox="1">
            <a:spLocks noChangeArrowheads="1"/>
          </p:cNvSpPr>
          <p:nvPr/>
        </p:nvSpPr>
        <p:spPr bwMode="auto">
          <a:xfrm>
            <a:off x="5643563" y="3692525"/>
            <a:ext cx="350043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平均身高是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149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厘米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6" name="TextBox 13"/>
          <p:cNvSpPr txBox="1">
            <a:spLocks noChangeArrowheads="1"/>
          </p:cNvSpPr>
          <p:nvPr/>
        </p:nvSpPr>
        <p:spPr bwMode="auto">
          <a:xfrm>
            <a:off x="1143000" y="4572000"/>
            <a:ext cx="35004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岁的时候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7" name="TextBox 14"/>
          <p:cNvSpPr txBox="1">
            <a:spLocks noChangeArrowheads="1"/>
          </p:cNvSpPr>
          <p:nvPr/>
        </p:nvSpPr>
        <p:spPr bwMode="auto">
          <a:xfrm>
            <a:off x="357188" y="5545138"/>
            <a:ext cx="85344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6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岁、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岁、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岁时男生平均身高比女生高，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岁、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岁时相反，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岁和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岁时男生平均身高和女生一样。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  <p:bldP spid="23564" grpId="0"/>
      <p:bldP spid="23565" grpId="0"/>
      <p:bldP spid="23566" grpId="0"/>
      <p:bldP spid="235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9525" y="111125"/>
            <a:ext cx="9088438" cy="668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282575" y="261938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读统计图。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1862138" y="571500"/>
            <a:ext cx="657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2006~2011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年我国货物进出口总额统计图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05" name="组合 33"/>
          <p:cNvGrpSpPr/>
          <p:nvPr/>
        </p:nvGrpSpPr>
        <p:grpSpPr bwMode="auto">
          <a:xfrm>
            <a:off x="2290763" y="1497013"/>
            <a:ext cx="5716587" cy="4860925"/>
            <a:chOff x="1427934" y="1427147"/>
            <a:chExt cx="5715834" cy="4860961"/>
          </a:xfrm>
        </p:grpSpPr>
        <p:grpSp>
          <p:nvGrpSpPr>
            <p:cNvPr id="25606" name="组合 23"/>
            <p:cNvGrpSpPr/>
            <p:nvPr/>
          </p:nvGrpSpPr>
          <p:grpSpPr bwMode="auto">
            <a:xfrm>
              <a:off x="1427934" y="1427147"/>
              <a:ext cx="5715834" cy="4860167"/>
              <a:chOff x="1427934" y="1427147"/>
              <a:chExt cx="5715834" cy="4860167"/>
            </a:xfrm>
          </p:grpSpPr>
          <p:grpSp>
            <p:nvGrpSpPr>
              <p:cNvPr id="25607" name="组合 8"/>
              <p:cNvGrpSpPr/>
              <p:nvPr/>
            </p:nvGrpSpPr>
            <p:grpSpPr bwMode="auto">
              <a:xfrm>
                <a:off x="1427934" y="1428736"/>
                <a:ext cx="5715834" cy="4858578"/>
                <a:chOff x="1490642" y="1012014"/>
                <a:chExt cx="5715834" cy="4858578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 rot="5400000">
                  <a:off x="-936664" y="3439318"/>
                  <a:ext cx="4856199" cy="1587"/>
                </a:xfrm>
                <a:prstGeom prst="lin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 rot="10800000">
                  <a:off x="1500166" y="5868211"/>
                  <a:ext cx="5706310" cy="1587"/>
                </a:xfrm>
                <a:prstGeom prst="line">
                  <a:avLst/>
                </a:prstGeom>
                <a:ln w="254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直接连接符 10"/>
              <p:cNvCxnSpPr/>
              <p:nvPr/>
            </p:nvCxnSpPr>
            <p:spPr>
              <a:xfrm rot="10800000">
                <a:off x="1429521" y="1427147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10800000">
                <a:off x="1429521" y="2070089"/>
                <a:ext cx="285712" cy="1588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rot="10800000">
                <a:off x="1429521" y="5141925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10800000">
                <a:off x="1429521" y="2713032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10800000">
                <a:off x="1429521" y="3357561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rot="10800000">
                <a:off x="1429521" y="3998916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rot="10800000">
                <a:off x="1429521" y="4570420"/>
                <a:ext cx="285712" cy="1587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10800000">
                <a:off x="1429521" y="5784866"/>
                <a:ext cx="285712" cy="1588"/>
              </a:xfrm>
              <a:prstGeom prst="line">
                <a:avLst/>
              </a:prstGeom>
              <a:ln w="254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连接符 24"/>
            <p:cNvCxnSpPr/>
            <p:nvPr/>
          </p:nvCxnSpPr>
          <p:spPr>
            <a:xfrm rot="5400000" flipH="1" flipV="1">
              <a:off x="6999305" y="6143644"/>
              <a:ext cx="287340" cy="1587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 flipH="1" flipV="1">
              <a:off x="4143768" y="6143644"/>
              <a:ext cx="287340" cy="158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 flipH="1" flipV="1">
              <a:off x="2213623" y="6143644"/>
              <a:ext cx="287340" cy="158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 flipH="1" flipV="1">
              <a:off x="3215204" y="6143644"/>
              <a:ext cx="287340" cy="1587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 flipH="1" flipV="1">
              <a:off x="5143761" y="6143644"/>
              <a:ext cx="287340" cy="158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 flipH="1" flipV="1">
              <a:off x="6143755" y="6143644"/>
              <a:ext cx="287340" cy="1588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24" name="组合 34"/>
          <p:cNvGrpSpPr/>
          <p:nvPr/>
        </p:nvGrpSpPr>
        <p:grpSpPr bwMode="auto">
          <a:xfrm>
            <a:off x="2933700" y="1428750"/>
            <a:ext cx="2643188" cy="1143000"/>
            <a:chOff x="5929322" y="1500174"/>
            <a:chExt cx="2643206" cy="1143008"/>
          </a:xfrm>
        </p:grpSpPr>
        <p:grpSp>
          <p:nvGrpSpPr>
            <p:cNvPr id="25625" name="组合 21"/>
            <p:cNvGrpSpPr/>
            <p:nvPr/>
          </p:nvGrpSpPr>
          <p:grpSpPr bwMode="auto">
            <a:xfrm>
              <a:off x="6000766" y="1500174"/>
              <a:ext cx="2571761" cy="523220"/>
              <a:chOff x="4016624" y="1857364"/>
              <a:chExt cx="1991038" cy="52322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4016619" y="2000240"/>
                <a:ext cx="221227" cy="285752"/>
              </a:xfrm>
              <a:prstGeom prst="rect">
                <a:avLst/>
              </a:prstGeom>
              <a:solidFill>
                <a:srgbClr val="A7F3C4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627" name="TextBox 41"/>
              <p:cNvSpPr txBox="1">
                <a:spLocks noChangeArrowheads="1"/>
              </p:cNvSpPr>
              <p:nvPr/>
            </p:nvSpPr>
            <p:spPr bwMode="auto">
              <a:xfrm>
                <a:off x="4182544" y="1857364"/>
                <a:ext cx="182511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货物进口总额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628" name="组合 24"/>
            <p:cNvGrpSpPr/>
            <p:nvPr/>
          </p:nvGrpSpPr>
          <p:grpSpPr bwMode="auto">
            <a:xfrm>
              <a:off x="6000749" y="2000240"/>
              <a:ext cx="2571777" cy="523220"/>
              <a:chOff x="4016624" y="1857364"/>
              <a:chExt cx="1991057" cy="523220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4016633" y="2000240"/>
                <a:ext cx="221228" cy="285752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630" name="TextBox 39"/>
              <p:cNvSpPr txBox="1">
                <a:spLocks noChangeArrowheads="1"/>
              </p:cNvSpPr>
              <p:nvPr/>
            </p:nvSpPr>
            <p:spPr bwMode="auto">
              <a:xfrm>
                <a:off x="4182547" y="1857364"/>
                <a:ext cx="1825134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货物出口总额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929322" y="1500174"/>
              <a:ext cx="2643206" cy="1143008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632" name="TextBox 42"/>
          <p:cNvSpPr txBox="1">
            <a:spLocks noChangeArrowheads="1"/>
          </p:cNvSpPr>
          <p:nvPr/>
        </p:nvSpPr>
        <p:spPr bwMode="auto">
          <a:xfrm>
            <a:off x="1362075" y="1038225"/>
            <a:ext cx="356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进出口总额（亿美元）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33" name="TextBox 43"/>
          <p:cNvSpPr txBox="1">
            <a:spLocks noChangeArrowheads="1"/>
          </p:cNvSpPr>
          <p:nvPr/>
        </p:nvSpPr>
        <p:spPr bwMode="auto">
          <a:xfrm>
            <a:off x="1290638" y="1214438"/>
            <a:ext cx="1214437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34" name="TextBox 44"/>
          <p:cNvSpPr txBox="1">
            <a:spLocks noChangeArrowheads="1"/>
          </p:cNvSpPr>
          <p:nvPr/>
        </p:nvSpPr>
        <p:spPr bwMode="auto">
          <a:xfrm>
            <a:off x="2362200" y="6378575"/>
            <a:ext cx="6715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35" name="组合 52"/>
          <p:cNvGrpSpPr/>
          <p:nvPr/>
        </p:nvGrpSpPr>
        <p:grpSpPr bwMode="auto">
          <a:xfrm>
            <a:off x="2514600" y="4286250"/>
            <a:ext cx="776288" cy="2071688"/>
            <a:chOff x="1581121" y="4357694"/>
            <a:chExt cx="776301" cy="2071702"/>
          </a:xfrm>
        </p:grpSpPr>
        <p:grpSp>
          <p:nvGrpSpPr>
            <p:cNvPr id="25636" name="组合 49"/>
            <p:cNvGrpSpPr/>
            <p:nvPr/>
          </p:nvGrpSpPr>
          <p:grpSpPr bwMode="auto">
            <a:xfrm>
              <a:off x="1581121" y="5357826"/>
              <a:ext cx="776301" cy="1071570"/>
              <a:chOff x="1581121" y="5357826"/>
              <a:chExt cx="776301" cy="107157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643035" y="5357826"/>
                <a:ext cx="500070" cy="1071570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38" name="TextBox 48"/>
              <p:cNvSpPr txBox="1">
                <a:spLocks noChangeArrowheads="1"/>
              </p:cNvSpPr>
              <p:nvPr/>
            </p:nvSpPr>
            <p:spPr bwMode="auto">
              <a:xfrm>
                <a:off x="1581121" y="5643578"/>
                <a:ext cx="776301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9691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1643035" y="4357694"/>
              <a:ext cx="500070" cy="1000132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40" name="TextBox 51"/>
            <p:cNvSpPr txBox="1">
              <a:spLocks noChangeArrowheads="1"/>
            </p:cNvSpPr>
            <p:nvPr/>
          </p:nvSpPr>
          <p:spPr bwMode="auto">
            <a:xfrm>
              <a:off x="1581121" y="4643446"/>
              <a:ext cx="7763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7916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41" name="组合 53"/>
          <p:cNvGrpSpPr/>
          <p:nvPr/>
        </p:nvGrpSpPr>
        <p:grpSpPr bwMode="auto">
          <a:xfrm>
            <a:off x="3300413" y="3714750"/>
            <a:ext cx="919162" cy="2643188"/>
            <a:chOff x="1509683" y="3786190"/>
            <a:chExt cx="919177" cy="2643206"/>
          </a:xfrm>
        </p:grpSpPr>
        <p:grpSp>
          <p:nvGrpSpPr>
            <p:cNvPr id="25642" name="组合 49"/>
            <p:cNvGrpSpPr/>
            <p:nvPr/>
          </p:nvGrpSpPr>
          <p:grpSpPr bwMode="auto">
            <a:xfrm>
              <a:off x="1509683" y="5000636"/>
              <a:ext cx="919177" cy="1428760"/>
              <a:chOff x="1509683" y="5000636"/>
              <a:chExt cx="919177" cy="1428760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643035" y="5000636"/>
                <a:ext cx="500070" cy="1428760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44" name="TextBox 58"/>
              <p:cNvSpPr txBox="1">
                <a:spLocks noChangeArrowheads="1"/>
              </p:cNvSpPr>
              <p:nvPr/>
            </p:nvSpPr>
            <p:spPr bwMode="auto">
              <a:xfrm>
                <a:off x="1509683" y="5429264"/>
                <a:ext cx="9191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12180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1643035" y="3786190"/>
              <a:ext cx="500070" cy="1214446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46" name="TextBox 56"/>
            <p:cNvSpPr txBox="1">
              <a:spLocks noChangeArrowheads="1"/>
            </p:cNvSpPr>
            <p:nvPr/>
          </p:nvSpPr>
          <p:spPr bwMode="auto">
            <a:xfrm>
              <a:off x="1581121" y="4214818"/>
              <a:ext cx="7763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9558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47" name="组合 59"/>
          <p:cNvGrpSpPr/>
          <p:nvPr/>
        </p:nvGrpSpPr>
        <p:grpSpPr bwMode="auto">
          <a:xfrm>
            <a:off x="4291013" y="3286125"/>
            <a:ext cx="928687" cy="3071813"/>
            <a:chOff x="1509683" y="3357562"/>
            <a:chExt cx="928694" cy="3071834"/>
          </a:xfrm>
        </p:grpSpPr>
        <p:grpSp>
          <p:nvGrpSpPr>
            <p:cNvPr id="25648" name="组合 49"/>
            <p:cNvGrpSpPr/>
            <p:nvPr/>
          </p:nvGrpSpPr>
          <p:grpSpPr bwMode="auto">
            <a:xfrm>
              <a:off x="1509683" y="4786322"/>
              <a:ext cx="919177" cy="1643074"/>
              <a:chOff x="1509683" y="4786322"/>
              <a:chExt cx="919177" cy="1643074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1643034" y="4786322"/>
                <a:ext cx="500066" cy="1643074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50" name="TextBox 64"/>
              <p:cNvSpPr txBox="1">
                <a:spLocks noChangeArrowheads="1"/>
              </p:cNvSpPr>
              <p:nvPr/>
            </p:nvSpPr>
            <p:spPr bwMode="auto">
              <a:xfrm>
                <a:off x="1509683" y="5357826"/>
                <a:ext cx="9191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14285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643034" y="3357562"/>
              <a:ext cx="500066" cy="1428760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52" name="TextBox 62"/>
            <p:cNvSpPr txBox="1">
              <a:spLocks noChangeArrowheads="1"/>
            </p:cNvSpPr>
            <p:nvPr/>
          </p:nvSpPr>
          <p:spPr bwMode="auto">
            <a:xfrm>
              <a:off x="1519200" y="3857628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11331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53" name="组合 65"/>
          <p:cNvGrpSpPr/>
          <p:nvPr/>
        </p:nvGrpSpPr>
        <p:grpSpPr bwMode="auto">
          <a:xfrm>
            <a:off x="5291138" y="3571875"/>
            <a:ext cx="928687" cy="2786063"/>
            <a:chOff x="1509683" y="3643314"/>
            <a:chExt cx="928694" cy="2786082"/>
          </a:xfrm>
        </p:grpSpPr>
        <p:grpSp>
          <p:nvGrpSpPr>
            <p:cNvPr id="25654" name="组合 49"/>
            <p:cNvGrpSpPr/>
            <p:nvPr/>
          </p:nvGrpSpPr>
          <p:grpSpPr bwMode="auto">
            <a:xfrm>
              <a:off x="1509683" y="5072074"/>
              <a:ext cx="919177" cy="1357322"/>
              <a:chOff x="1509683" y="5072074"/>
              <a:chExt cx="919177" cy="1357322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1643034" y="5072074"/>
                <a:ext cx="500066" cy="1357322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56" name="TextBox 70"/>
              <p:cNvSpPr txBox="1">
                <a:spLocks noChangeArrowheads="1"/>
              </p:cNvSpPr>
              <p:nvPr/>
            </p:nvSpPr>
            <p:spPr bwMode="auto">
              <a:xfrm>
                <a:off x="1509683" y="5429264"/>
                <a:ext cx="9191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12017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1643034" y="3643314"/>
              <a:ext cx="500066" cy="1428760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58" name="TextBox 68"/>
            <p:cNvSpPr txBox="1">
              <a:spLocks noChangeArrowheads="1"/>
            </p:cNvSpPr>
            <p:nvPr/>
          </p:nvSpPr>
          <p:spPr bwMode="auto">
            <a:xfrm>
              <a:off x="1519200" y="4214818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10056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59" name="组合 71"/>
          <p:cNvGrpSpPr/>
          <p:nvPr/>
        </p:nvGrpSpPr>
        <p:grpSpPr bwMode="auto">
          <a:xfrm>
            <a:off x="6219825" y="2786063"/>
            <a:ext cx="928688" cy="3571875"/>
            <a:chOff x="1509683" y="2857496"/>
            <a:chExt cx="928694" cy="3571900"/>
          </a:xfrm>
        </p:grpSpPr>
        <p:grpSp>
          <p:nvGrpSpPr>
            <p:cNvPr id="25660" name="组合 49"/>
            <p:cNvGrpSpPr/>
            <p:nvPr/>
          </p:nvGrpSpPr>
          <p:grpSpPr bwMode="auto">
            <a:xfrm>
              <a:off x="1509683" y="4500570"/>
              <a:ext cx="919177" cy="1928826"/>
              <a:chOff x="1509683" y="4500570"/>
              <a:chExt cx="919177" cy="1928826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1643034" y="4500569"/>
                <a:ext cx="500066" cy="1928826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62" name="TextBox 76"/>
              <p:cNvSpPr txBox="1">
                <a:spLocks noChangeArrowheads="1"/>
              </p:cNvSpPr>
              <p:nvPr/>
            </p:nvSpPr>
            <p:spPr bwMode="auto">
              <a:xfrm>
                <a:off x="1509683" y="5286388"/>
                <a:ext cx="9191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15779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4" name="矩形 73"/>
            <p:cNvSpPr/>
            <p:nvPr/>
          </p:nvSpPr>
          <p:spPr>
            <a:xfrm>
              <a:off x="1643034" y="2857496"/>
              <a:ext cx="500066" cy="1643073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64" name="TextBox 74"/>
            <p:cNvSpPr txBox="1">
              <a:spLocks noChangeArrowheads="1"/>
            </p:cNvSpPr>
            <p:nvPr/>
          </p:nvSpPr>
          <p:spPr bwMode="auto">
            <a:xfrm>
              <a:off x="1519200" y="3357562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13948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665" name="组合 77"/>
          <p:cNvGrpSpPr/>
          <p:nvPr/>
        </p:nvGrpSpPr>
        <p:grpSpPr bwMode="auto">
          <a:xfrm>
            <a:off x="7148513" y="2071688"/>
            <a:ext cx="928687" cy="4286250"/>
            <a:chOff x="1509683" y="2143116"/>
            <a:chExt cx="928694" cy="4286280"/>
          </a:xfrm>
        </p:grpSpPr>
        <p:grpSp>
          <p:nvGrpSpPr>
            <p:cNvPr id="25666" name="组合 49"/>
            <p:cNvGrpSpPr/>
            <p:nvPr/>
          </p:nvGrpSpPr>
          <p:grpSpPr bwMode="auto">
            <a:xfrm>
              <a:off x="1509683" y="4143380"/>
              <a:ext cx="919177" cy="2286016"/>
              <a:chOff x="1509683" y="4143380"/>
              <a:chExt cx="919177" cy="2286016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643034" y="4143380"/>
                <a:ext cx="500066" cy="2286016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68" name="TextBox 82"/>
              <p:cNvSpPr txBox="1">
                <a:spLocks noChangeArrowheads="1"/>
              </p:cNvSpPr>
              <p:nvPr/>
            </p:nvSpPr>
            <p:spPr bwMode="auto">
              <a:xfrm>
                <a:off x="1509683" y="5100592"/>
                <a:ext cx="91917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18986</a:t>
                </a:r>
                <a:endParaRPr lang="zh-CN" altLang="en-US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0" name="矩形 79"/>
            <p:cNvSpPr/>
            <p:nvPr/>
          </p:nvSpPr>
          <p:spPr>
            <a:xfrm>
              <a:off x="1643034" y="2143116"/>
              <a:ext cx="500066" cy="2000264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70" name="TextBox 80"/>
            <p:cNvSpPr txBox="1">
              <a:spLocks noChangeArrowheads="1"/>
            </p:cNvSpPr>
            <p:nvPr/>
          </p:nvSpPr>
          <p:spPr bwMode="auto">
            <a:xfrm>
              <a:off x="1519200" y="2886014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17435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/>
          <p:nvPr/>
        </p:nvGrpSpPr>
        <p:grpSpPr bwMode="auto">
          <a:xfrm>
            <a:off x="225425" y="358775"/>
            <a:ext cx="6203950" cy="579438"/>
            <a:chOff x="226177" y="214290"/>
            <a:chExt cx="6203211" cy="579316"/>
          </a:xfrm>
        </p:grpSpPr>
        <p:sp>
          <p:nvSpPr>
            <p:cNvPr id="3" name="矩形 2"/>
            <p:cNvSpPr/>
            <p:nvPr/>
          </p:nvSpPr>
          <p:spPr>
            <a:xfrm>
              <a:off x="226177" y="214290"/>
              <a:ext cx="1407805" cy="5793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n w="10541" cmpd="sng">
                    <a:solidFill>
                      <a:srgbClr val="4F81BD">
                        <a:shade val="88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4F81BD">
                          <a:tint val="40000"/>
                          <a:satMod val="250000"/>
                        </a:srgbClr>
                      </a:gs>
                      <a:gs pos="9000">
                        <a:srgbClr val="4F81BD">
                          <a:tint val="52000"/>
                          <a:satMod val="300000"/>
                        </a:srgbClr>
                      </a:gs>
                      <a:gs pos="50000">
                        <a:srgbClr val="4F81BD">
                          <a:shade val="20000"/>
                          <a:satMod val="300000"/>
                        </a:srgbClr>
                      </a:gs>
                      <a:gs pos="79000">
                        <a:srgbClr val="4F81BD">
                          <a:tint val="52000"/>
                          <a:satMod val="300000"/>
                        </a:srgbClr>
                      </a:gs>
                      <a:gs pos="100000">
                        <a:srgbClr val="4F81BD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+mn-lt"/>
                  <a:ea typeface="+mn-ea"/>
                </a:rPr>
                <a:t>说一说</a:t>
              </a:r>
              <a:endParaRPr lang="zh-CN" altLang="en-US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+mn-ea"/>
              </a:endParaRPr>
            </a:p>
          </p:txBody>
        </p:sp>
        <p:sp>
          <p:nvSpPr>
            <p:cNvPr id="26628" name="TextBox 3"/>
            <p:cNvSpPr txBox="1">
              <a:spLocks noChangeArrowheads="1"/>
            </p:cNvSpPr>
            <p:nvPr/>
          </p:nvSpPr>
          <p:spPr bwMode="auto">
            <a:xfrm>
              <a:off x="1500198" y="285728"/>
              <a:ext cx="4929190" cy="457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从上图中你得到了哪些信息？</a:t>
              </a:r>
              <a:endPara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214313" y="787400"/>
            <a:ext cx="4143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年进出口总额最高。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0" name="TextBox 5"/>
          <p:cNvSpPr txBox="1">
            <a:spLocks noChangeArrowheads="1"/>
          </p:cNvSpPr>
          <p:nvPr/>
        </p:nvSpPr>
        <p:spPr bwMode="auto">
          <a:xfrm>
            <a:off x="4214813" y="787400"/>
            <a:ext cx="4143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年进出口总额最低。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214313" y="1216025"/>
            <a:ext cx="87153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为了直观比较我国货物进出口情况，上面的数据可以用复式条形统计图表示出来。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43000" y="3000375"/>
          <a:ext cx="6000750" cy="3143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0750"/>
              </a:tblGrid>
              <a:tr h="628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646" name="TextBox 8"/>
          <p:cNvSpPr txBox="1">
            <a:spLocks noChangeArrowheads="1"/>
          </p:cNvSpPr>
          <p:nvPr/>
        </p:nvSpPr>
        <p:spPr bwMode="auto">
          <a:xfrm>
            <a:off x="1071563" y="2000250"/>
            <a:ext cx="657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2006~2011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年我国货物进出口总额统计图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47" name="TextBox 9"/>
          <p:cNvSpPr txBox="1">
            <a:spLocks noChangeArrowheads="1"/>
          </p:cNvSpPr>
          <p:nvPr/>
        </p:nvSpPr>
        <p:spPr bwMode="auto">
          <a:xfrm>
            <a:off x="357188" y="2428875"/>
            <a:ext cx="356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进出口总额（亿美元）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48" name="TextBox 10"/>
          <p:cNvSpPr txBox="1">
            <a:spLocks noChangeArrowheads="1"/>
          </p:cNvSpPr>
          <p:nvPr/>
        </p:nvSpPr>
        <p:spPr bwMode="auto">
          <a:xfrm>
            <a:off x="142875" y="2143125"/>
            <a:ext cx="1214438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5000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0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1"/>
          <p:cNvGrpSpPr/>
          <p:nvPr/>
        </p:nvGrpSpPr>
        <p:grpSpPr bwMode="auto">
          <a:xfrm>
            <a:off x="7286625" y="2998788"/>
            <a:ext cx="1643063" cy="1787525"/>
            <a:chOff x="5929322" y="1500174"/>
            <a:chExt cx="1643074" cy="1788209"/>
          </a:xfrm>
        </p:grpSpPr>
        <p:grpSp>
          <p:nvGrpSpPr>
            <p:cNvPr id="26650" name="组合 21"/>
            <p:cNvGrpSpPr/>
            <p:nvPr/>
          </p:nvGrpSpPr>
          <p:grpSpPr bwMode="auto">
            <a:xfrm>
              <a:off x="6000767" y="1500174"/>
              <a:ext cx="1571629" cy="954107"/>
              <a:chOff x="4016624" y="1857364"/>
              <a:chExt cx="1216743" cy="95410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016619" y="2000294"/>
                <a:ext cx="221227" cy="285859"/>
              </a:xfrm>
              <a:prstGeom prst="rect">
                <a:avLst/>
              </a:prstGeom>
              <a:solidFill>
                <a:srgbClr val="A7F3C4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652" name="TextBox 18"/>
              <p:cNvSpPr txBox="1">
                <a:spLocks noChangeArrowheads="1"/>
              </p:cNvSpPr>
              <p:nvPr/>
            </p:nvSpPr>
            <p:spPr bwMode="auto">
              <a:xfrm>
                <a:off x="4182544" y="1857364"/>
                <a:ext cx="1050823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货物进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口总额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653" name="组合 24"/>
            <p:cNvGrpSpPr/>
            <p:nvPr/>
          </p:nvGrpSpPr>
          <p:grpSpPr bwMode="auto">
            <a:xfrm>
              <a:off x="6000749" y="2334276"/>
              <a:ext cx="1500211" cy="954107"/>
              <a:chOff x="4016624" y="2191400"/>
              <a:chExt cx="1161456" cy="95410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016633" y="2287929"/>
                <a:ext cx="221228" cy="285859"/>
              </a:xfrm>
              <a:prstGeom prst="rect">
                <a:avLst/>
              </a:prstGeom>
              <a:solidFill>
                <a:srgbClr val="FFCCCC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655" name="TextBox 16"/>
              <p:cNvSpPr txBox="1">
                <a:spLocks noChangeArrowheads="1"/>
              </p:cNvSpPr>
              <p:nvPr/>
            </p:nvSpPr>
            <p:spPr bwMode="auto">
              <a:xfrm>
                <a:off x="4182547" y="2191400"/>
                <a:ext cx="995533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货物出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口总额</a:t>
                </a:r>
                <a:endPara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5929322" y="1500174"/>
              <a:ext cx="1643074" cy="1786620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657" name="TextBox 19"/>
          <p:cNvSpPr txBox="1">
            <a:spLocks noChangeArrowheads="1"/>
          </p:cNvSpPr>
          <p:nvPr/>
        </p:nvSpPr>
        <p:spPr bwMode="auto">
          <a:xfrm>
            <a:off x="1214438" y="6143625"/>
            <a:ext cx="6715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2007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2008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 </a:t>
            </a:r>
            <a:endParaRPr lang="zh-CN" altLang="en-US" sz="2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rot="5400000" flipH="1" flipV="1">
            <a:off x="2034382" y="6038056"/>
            <a:ext cx="215900" cy="158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 flipH="1" flipV="1">
            <a:off x="3034507" y="6036469"/>
            <a:ext cx="215900" cy="158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5400000" flipH="1" flipV="1">
            <a:off x="4036219" y="6036469"/>
            <a:ext cx="215900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 flipH="1" flipV="1">
            <a:off x="5036344" y="6036469"/>
            <a:ext cx="215900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 flipH="1" flipV="1">
            <a:off x="5963444" y="6036469"/>
            <a:ext cx="215900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30"/>
          <p:cNvGrpSpPr/>
          <p:nvPr/>
        </p:nvGrpSpPr>
        <p:grpSpPr bwMode="auto">
          <a:xfrm>
            <a:off x="1081088" y="4714875"/>
            <a:ext cx="776287" cy="1428750"/>
            <a:chOff x="1081055" y="4714884"/>
            <a:chExt cx="776301" cy="1428760"/>
          </a:xfrm>
        </p:grpSpPr>
        <p:sp>
          <p:nvSpPr>
            <p:cNvPr id="27" name="矩形 26"/>
            <p:cNvSpPr/>
            <p:nvPr/>
          </p:nvSpPr>
          <p:spPr>
            <a:xfrm>
              <a:off x="1357285" y="5072075"/>
              <a:ext cx="357193" cy="1071569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65" name="TextBox 27"/>
            <p:cNvSpPr txBox="1">
              <a:spLocks noChangeArrowheads="1"/>
            </p:cNvSpPr>
            <p:nvPr/>
          </p:nvSpPr>
          <p:spPr bwMode="auto">
            <a:xfrm>
              <a:off x="1081055" y="4714884"/>
              <a:ext cx="7763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7916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31"/>
          <p:cNvGrpSpPr/>
          <p:nvPr/>
        </p:nvGrpSpPr>
        <p:grpSpPr bwMode="auto">
          <a:xfrm>
            <a:off x="1581150" y="4500563"/>
            <a:ext cx="776288" cy="1643062"/>
            <a:chOff x="1581121" y="4500570"/>
            <a:chExt cx="776301" cy="1643074"/>
          </a:xfrm>
        </p:grpSpPr>
        <p:sp>
          <p:nvSpPr>
            <p:cNvPr id="29" name="矩形 28"/>
            <p:cNvSpPr/>
            <p:nvPr/>
          </p:nvSpPr>
          <p:spPr>
            <a:xfrm>
              <a:off x="1714473" y="4929198"/>
              <a:ext cx="285755" cy="1214446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68" name="TextBox 29"/>
            <p:cNvSpPr txBox="1">
              <a:spLocks noChangeArrowheads="1"/>
            </p:cNvSpPr>
            <p:nvPr/>
          </p:nvSpPr>
          <p:spPr bwMode="auto">
            <a:xfrm>
              <a:off x="1581121" y="4500570"/>
              <a:ext cx="7763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9691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32"/>
          <p:cNvGrpSpPr/>
          <p:nvPr/>
        </p:nvGrpSpPr>
        <p:grpSpPr bwMode="auto">
          <a:xfrm>
            <a:off x="2000250" y="4672013"/>
            <a:ext cx="776288" cy="1471612"/>
            <a:chOff x="1071538" y="4671964"/>
            <a:chExt cx="776301" cy="1471680"/>
          </a:xfrm>
        </p:grpSpPr>
        <p:sp>
          <p:nvSpPr>
            <p:cNvPr id="34" name="矩形 33"/>
            <p:cNvSpPr/>
            <p:nvPr/>
          </p:nvSpPr>
          <p:spPr>
            <a:xfrm>
              <a:off x="1357293" y="5000591"/>
              <a:ext cx="357194" cy="1143053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71" name="TextBox 34"/>
            <p:cNvSpPr txBox="1">
              <a:spLocks noChangeArrowheads="1"/>
            </p:cNvSpPr>
            <p:nvPr/>
          </p:nvSpPr>
          <p:spPr bwMode="auto">
            <a:xfrm>
              <a:off x="1071538" y="4671964"/>
              <a:ext cx="7763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9558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35"/>
          <p:cNvGrpSpPr/>
          <p:nvPr/>
        </p:nvGrpSpPr>
        <p:grpSpPr bwMode="auto">
          <a:xfrm>
            <a:off x="2428875" y="4314825"/>
            <a:ext cx="990600" cy="1828800"/>
            <a:chOff x="1500166" y="4314774"/>
            <a:chExt cx="990615" cy="1828870"/>
          </a:xfrm>
        </p:grpSpPr>
        <p:sp>
          <p:nvSpPr>
            <p:cNvPr id="37" name="矩形 36"/>
            <p:cNvSpPr/>
            <p:nvPr/>
          </p:nvSpPr>
          <p:spPr>
            <a:xfrm>
              <a:off x="1714482" y="4643400"/>
              <a:ext cx="285754" cy="1500244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74" name="TextBox 37"/>
            <p:cNvSpPr txBox="1">
              <a:spLocks noChangeArrowheads="1"/>
            </p:cNvSpPr>
            <p:nvPr/>
          </p:nvSpPr>
          <p:spPr bwMode="auto">
            <a:xfrm>
              <a:off x="1500166" y="4314774"/>
              <a:ext cx="990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12180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38"/>
          <p:cNvGrpSpPr/>
          <p:nvPr/>
        </p:nvGrpSpPr>
        <p:grpSpPr bwMode="auto">
          <a:xfrm>
            <a:off x="2938463" y="4500563"/>
            <a:ext cx="919162" cy="1643062"/>
            <a:chOff x="1009617" y="4500570"/>
            <a:chExt cx="919177" cy="1643074"/>
          </a:xfrm>
        </p:grpSpPr>
        <p:sp>
          <p:nvSpPr>
            <p:cNvPr id="40" name="矩形 39"/>
            <p:cNvSpPr/>
            <p:nvPr/>
          </p:nvSpPr>
          <p:spPr>
            <a:xfrm>
              <a:off x="1357285" y="4786322"/>
              <a:ext cx="357194" cy="1357322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77" name="TextBox 40"/>
            <p:cNvSpPr txBox="1">
              <a:spLocks noChangeArrowheads="1"/>
            </p:cNvSpPr>
            <p:nvPr/>
          </p:nvSpPr>
          <p:spPr bwMode="auto">
            <a:xfrm>
              <a:off x="1009617" y="4500570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11331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41"/>
          <p:cNvGrpSpPr/>
          <p:nvPr/>
        </p:nvGrpSpPr>
        <p:grpSpPr bwMode="auto">
          <a:xfrm>
            <a:off x="3438525" y="4000500"/>
            <a:ext cx="990600" cy="2143125"/>
            <a:chOff x="1500166" y="4000504"/>
            <a:chExt cx="990615" cy="2143140"/>
          </a:xfrm>
        </p:grpSpPr>
        <p:sp>
          <p:nvSpPr>
            <p:cNvPr id="43" name="矩形 42"/>
            <p:cNvSpPr/>
            <p:nvPr/>
          </p:nvSpPr>
          <p:spPr>
            <a:xfrm>
              <a:off x="1714482" y="4357695"/>
              <a:ext cx="347667" cy="1785949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80" name="TextBox 43"/>
            <p:cNvSpPr txBox="1">
              <a:spLocks noChangeArrowheads="1"/>
            </p:cNvSpPr>
            <p:nvPr/>
          </p:nvSpPr>
          <p:spPr bwMode="auto">
            <a:xfrm>
              <a:off x="1500166" y="4000504"/>
              <a:ext cx="990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14285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44"/>
          <p:cNvGrpSpPr/>
          <p:nvPr/>
        </p:nvGrpSpPr>
        <p:grpSpPr bwMode="auto">
          <a:xfrm>
            <a:off x="3857625" y="4529138"/>
            <a:ext cx="919163" cy="1614487"/>
            <a:chOff x="938179" y="4529088"/>
            <a:chExt cx="919177" cy="1614556"/>
          </a:xfrm>
        </p:grpSpPr>
        <p:sp>
          <p:nvSpPr>
            <p:cNvPr id="46" name="矩形 45"/>
            <p:cNvSpPr/>
            <p:nvPr/>
          </p:nvSpPr>
          <p:spPr>
            <a:xfrm>
              <a:off x="1357285" y="4857714"/>
              <a:ext cx="366719" cy="1285930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83" name="TextBox 46"/>
            <p:cNvSpPr txBox="1">
              <a:spLocks noChangeArrowheads="1"/>
            </p:cNvSpPr>
            <p:nvPr/>
          </p:nvSpPr>
          <p:spPr bwMode="auto">
            <a:xfrm>
              <a:off x="938179" y="4529088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10056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2" name="组合 47"/>
          <p:cNvGrpSpPr/>
          <p:nvPr/>
        </p:nvGrpSpPr>
        <p:grpSpPr bwMode="auto">
          <a:xfrm>
            <a:off x="4429125" y="4357688"/>
            <a:ext cx="990600" cy="1785937"/>
            <a:chOff x="1500166" y="4357694"/>
            <a:chExt cx="990615" cy="1785950"/>
          </a:xfrm>
        </p:grpSpPr>
        <p:sp>
          <p:nvSpPr>
            <p:cNvPr id="49" name="矩形 48"/>
            <p:cNvSpPr/>
            <p:nvPr/>
          </p:nvSpPr>
          <p:spPr>
            <a:xfrm>
              <a:off x="1714482" y="4714884"/>
              <a:ext cx="285754" cy="1428760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86" name="TextBox 49"/>
            <p:cNvSpPr txBox="1">
              <a:spLocks noChangeArrowheads="1"/>
            </p:cNvSpPr>
            <p:nvPr/>
          </p:nvSpPr>
          <p:spPr bwMode="auto">
            <a:xfrm>
              <a:off x="1500166" y="4357694"/>
              <a:ext cx="990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12017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50"/>
          <p:cNvGrpSpPr/>
          <p:nvPr/>
        </p:nvGrpSpPr>
        <p:grpSpPr bwMode="auto">
          <a:xfrm>
            <a:off x="4786313" y="4100513"/>
            <a:ext cx="919162" cy="2043112"/>
            <a:chOff x="857224" y="4100460"/>
            <a:chExt cx="919177" cy="2043184"/>
          </a:xfrm>
        </p:grpSpPr>
        <p:sp>
          <p:nvSpPr>
            <p:cNvPr id="52" name="矩形 51"/>
            <p:cNvSpPr/>
            <p:nvPr/>
          </p:nvSpPr>
          <p:spPr>
            <a:xfrm>
              <a:off x="1357294" y="4429084"/>
              <a:ext cx="285755" cy="1714560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89" name="TextBox 52"/>
            <p:cNvSpPr txBox="1">
              <a:spLocks noChangeArrowheads="1"/>
            </p:cNvSpPr>
            <p:nvPr/>
          </p:nvSpPr>
          <p:spPr bwMode="auto">
            <a:xfrm>
              <a:off x="857224" y="4100460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13948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53"/>
          <p:cNvGrpSpPr/>
          <p:nvPr/>
        </p:nvGrpSpPr>
        <p:grpSpPr bwMode="auto">
          <a:xfrm>
            <a:off x="5357813" y="3786188"/>
            <a:ext cx="990600" cy="2357437"/>
            <a:chOff x="1500166" y="3786190"/>
            <a:chExt cx="990615" cy="2357454"/>
          </a:xfrm>
        </p:grpSpPr>
        <p:sp>
          <p:nvSpPr>
            <p:cNvPr id="55" name="矩形 54"/>
            <p:cNvSpPr/>
            <p:nvPr/>
          </p:nvSpPr>
          <p:spPr>
            <a:xfrm>
              <a:off x="1714481" y="4143380"/>
              <a:ext cx="357193" cy="2000264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92" name="TextBox 55"/>
            <p:cNvSpPr txBox="1">
              <a:spLocks noChangeArrowheads="1"/>
            </p:cNvSpPr>
            <p:nvPr/>
          </p:nvSpPr>
          <p:spPr bwMode="auto">
            <a:xfrm>
              <a:off x="1500166" y="3786190"/>
              <a:ext cx="990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15779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56"/>
          <p:cNvGrpSpPr/>
          <p:nvPr/>
        </p:nvGrpSpPr>
        <p:grpSpPr bwMode="auto">
          <a:xfrm>
            <a:off x="5795963" y="3571875"/>
            <a:ext cx="919162" cy="2571750"/>
            <a:chOff x="928662" y="3571876"/>
            <a:chExt cx="919177" cy="2571768"/>
          </a:xfrm>
        </p:grpSpPr>
        <p:sp>
          <p:nvSpPr>
            <p:cNvPr id="58" name="矩形 57"/>
            <p:cNvSpPr/>
            <p:nvPr/>
          </p:nvSpPr>
          <p:spPr>
            <a:xfrm>
              <a:off x="1357294" y="4000504"/>
              <a:ext cx="276230" cy="2143140"/>
            </a:xfrm>
            <a:prstGeom prst="rect">
              <a:avLst/>
            </a:prstGeom>
            <a:solidFill>
              <a:srgbClr val="A7F3C4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95" name="TextBox 58"/>
            <p:cNvSpPr txBox="1">
              <a:spLocks noChangeArrowheads="1"/>
            </p:cNvSpPr>
            <p:nvPr/>
          </p:nvSpPr>
          <p:spPr bwMode="auto">
            <a:xfrm>
              <a:off x="928662" y="3571876"/>
              <a:ext cx="91917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17435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59"/>
          <p:cNvGrpSpPr/>
          <p:nvPr/>
        </p:nvGrpSpPr>
        <p:grpSpPr bwMode="auto">
          <a:xfrm>
            <a:off x="6286500" y="3357563"/>
            <a:ext cx="990600" cy="2786062"/>
            <a:chOff x="1500166" y="3357562"/>
            <a:chExt cx="990615" cy="2786082"/>
          </a:xfrm>
        </p:grpSpPr>
        <p:sp>
          <p:nvSpPr>
            <p:cNvPr id="61" name="矩形 60"/>
            <p:cNvSpPr/>
            <p:nvPr/>
          </p:nvSpPr>
          <p:spPr>
            <a:xfrm>
              <a:off x="1714482" y="3786190"/>
              <a:ext cx="428631" cy="2357454"/>
            </a:xfrm>
            <a:prstGeom prst="rect">
              <a:avLst/>
            </a:prstGeom>
            <a:solidFill>
              <a:srgbClr val="FFCCCC"/>
            </a:solidFill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98" name="TextBox 61"/>
            <p:cNvSpPr txBox="1">
              <a:spLocks noChangeArrowheads="1"/>
            </p:cNvSpPr>
            <p:nvPr/>
          </p:nvSpPr>
          <p:spPr bwMode="auto">
            <a:xfrm>
              <a:off x="1500166" y="3357562"/>
              <a:ext cx="99061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18986</a:t>
              </a:r>
              <a:endPara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46" grpId="0"/>
      <p:bldP spid="26647" grpId="0"/>
      <p:bldP spid="26648" grpId="0"/>
      <p:bldP spid="26657" grpId="0"/>
    </p:bldLst>
  </p:timing>
</p:sld>
</file>

<file path=ppt/tags/tag1.xml><?xml version="1.0" encoding="utf-8"?>
<p:tagLst xmlns:p="http://schemas.openxmlformats.org/presentationml/2006/main">
  <p:tag name="KSO_WPP_MARK_KEY" val="15b53809-17e7-44f9-90a0-8c6523ec95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2625</Words>
  <Application>WPS 演示</Application>
  <PresentationFormat>全屏显示(4:3)</PresentationFormat>
  <Paragraphs>436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2023-02-08T07:09:02Z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410EC5F4FE0946488215F70045153351</vt:lpwstr>
  </property>
  <property fmtid="{D5CDD505-2E9C-101B-9397-08002B2CF9AE}" pid="3" name="KSOProductBuildVer">
    <vt:lpwstr>2052-11.1.0.13703</vt:lpwstr>
  </property>
</Properties>
</file>