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8"/>
  </p:notesMasterIdLst>
  <p:sldIdLst>
    <p:sldId id="530" r:id="rId3"/>
    <p:sldId id="510" r:id="rId4"/>
    <p:sldId id="511" r:id="rId5"/>
    <p:sldId id="525" r:id="rId6"/>
    <p:sldId id="512" r:id="rId7"/>
    <p:sldId id="513" r:id="rId8"/>
    <p:sldId id="528" r:id="rId9"/>
    <p:sldId id="516" r:id="rId10"/>
    <p:sldId id="514" r:id="rId11"/>
    <p:sldId id="518" r:id="rId12"/>
    <p:sldId id="524" r:id="rId13"/>
    <p:sldId id="515" r:id="rId14"/>
    <p:sldId id="529" r:id="rId15"/>
    <p:sldId id="507" r:id="rId16"/>
    <p:sldId id="53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3" userDrawn="1">
          <p15:clr>
            <a:srgbClr val="A4A3A4"/>
          </p15:clr>
        </p15:guide>
        <p15:guide id="2" pos="2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3"/>
        <p:guide pos="28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小数加法和减法 小数进位加法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005" y="1112204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加减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法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730386" y="445727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179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1663" y="625681"/>
            <a:ext cx="229293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小数加法和减法</a:t>
            </a:r>
            <a:endParaRPr lang="zh-CN" altLang="en-US" sz="24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915566"/>
            <a:ext cx="3124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口算下面各题。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74137" y="1275606"/>
            <a:ext cx="7186295" cy="3020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4.7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0.56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1.2+0.8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7.7+0.6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3.6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4.8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1.7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042" y="1419622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3866" y="1419622"/>
            <a:ext cx="1032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1.01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37532" y="2193796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04701" y="2859782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44661" y="3633956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45061" y="2139702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5101" y="2859782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05101" y="3633956"/>
            <a:ext cx="99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63183" y="330791"/>
            <a:ext cx="183255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算一算。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19975" y="1225823"/>
            <a:ext cx="33743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15.24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3.84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88065" y="1225823"/>
            <a:ext cx="27206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9.9+10.11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4970" y="2025288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15.24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+   3.84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759725" y="2932703"/>
            <a:ext cx="20383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378215" y="2886983"/>
            <a:ext cx="109036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19.08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19872" y="1220108"/>
            <a:ext cx="109036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19.08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83925" y="2008778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9.9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+  10.11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828680" y="2916193"/>
            <a:ext cx="20383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447170" y="2870473"/>
            <a:ext cx="109036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20.01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66013" y="1203598"/>
            <a:ext cx="109036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20.01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95536" y="270396"/>
            <a:ext cx="83529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一箱钉子，钉子净重52.5千克，箱重2.5千克，一共重多少千克？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31171" y="375310"/>
            <a:ext cx="1664965" cy="396240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020272" y="411510"/>
            <a:ext cx="1408736" cy="420370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51"/>
          <p:cNvSpPr txBox="1">
            <a:spLocks noChangeArrowheads="1"/>
          </p:cNvSpPr>
          <p:nvPr/>
        </p:nvSpPr>
        <p:spPr bwMode="auto">
          <a:xfrm>
            <a:off x="2664243" y="2945011"/>
            <a:ext cx="19850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52.5+2.5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4231180" y="2931790"/>
            <a:ext cx="208823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3025477" y="3586597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：一共重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73325" y="1635646"/>
            <a:ext cx="3675139" cy="1584176"/>
            <a:chOff x="4739270" y="2211710"/>
            <a:chExt cx="3675139" cy="1584176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596336" y="2543212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0" name="组合 19"/>
            <p:cNvGrpSpPr/>
            <p:nvPr/>
          </p:nvGrpSpPr>
          <p:grpSpPr>
            <a:xfrm>
              <a:off x="4739270" y="2211710"/>
              <a:ext cx="2841354" cy="991681"/>
              <a:chOff x="3272342" y="3562672"/>
              <a:chExt cx="2841354" cy="991681"/>
            </a:xfrm>
            <a:noFill/>
          </p:grpSpPr>
          <p:sp>
            <p:nvSpPr>
              <p:cNvPr id="21" name="AutoShape 27"/>
              <p:cNvSpPr>
                <a:spLocks noChangeArrowheads="1"/>
              </p:cNvSpPr>
              <p:nvPr/>
            </p:nvSpPr>
            <p:spPr bwMode="auto">
              <a:xfrm>
                <a:off x="3272342" y="3562672"/>
                <a:ext cx="2785058" cy="991681"/>
              </a:xfrm>
              <a:prstGeom prst="cloudCallout">
                <a:avLst>
                  <a:gd name="adj1" fmla="val 60132"/>
                  <a:gd name="adj2" fmla="val 45216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393104" y="3634680"/>
                <a:ext cx="2720592" cy="830997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找出数量关系，进行列式计算。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7544" y="1275606"/>
            <a:ext cx="4848455" cy="2302246"/>
            <a:chOff x="587641" y="1419622"/>
            <a:chExt cx="4848455" cy="2302246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1187624" y="1419622"/>
              <a:ext cx="4248472" cy="1189277"/>
            </a:xfrm>
            <a:prstGeom prst="cloudCallout">
              <a:avLst>
                <a:gd name="adj1" fmla="val -49274"/>
                <a:gd name="adj2" fmla="val 48770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403648" y="1596737"/>
              <a:ext cx="39755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先找出等量关系式：箱子的重量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钉子的重量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共重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87641" y="2139702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010717" y="929263"/>
            <a:ext cx="3809755" cy="1498471"/>
          </a:xfrm>
          <a:prstGeom prst="rect">
            <a:avLst/>
          </a:prstGeom>
        </p:spPr>
      </p:pic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95536" y="339502"/>
            <a:ext cx="833952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用一根长彩带扎完一个蛋糕盒后，还剩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0.97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米。这根彩带的长是多少米？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51"/>
          <p:cNvSpPr txBox="1">
            <a:spLocks noChangeArrowheads="1"/>
          </p:cNvSpPr>
          <p:nvPr/>
        </p:nvSpPr>
        <p:spPr bwMode="auto">
          <a:xfrm>
            <a:off x="2557880" y="2873003"/>
            <a:ext cx="22129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2.53+0.97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＝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4556107" y="2859782"/>
            <a:ext cx="208823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2233389" y="3514589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：这根彩带的长是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5090" y="1491630"/>
            <a:ext cx="3136870" cy="1440160"/>
            <a:chOff x="4387458" y="2227912"/>
            <a:chExt cx="3136870" cy="1440160"/>
          </a:xfrm>
        </p:grpSpPr>
        <p:pic>
          <p:nvPicPr>
            <p:cNvPr id="11" name="图片 10" descr="75"/>
            <p:cNvPicPr>
              <a:picLocks noChangeAspect="1"/>
            </p:cNvPicPr>
            <p:nvPr/>
          </p:nvPicPr>
          <p:blipFill>
            <a:blip r:embed="rId2" cstate="email"/>
            <a:srcRect l="8268" t="2110" r="4866" b="2194"/>
            <a:stretch>
              <a:fillRect/>
            </a:stretch>
          </p:blipFill>
          <p:spPr>
            <a:xfrm>
              <a:off x="4387458" y="2806377"/>
              <a:ext cx="976630" cy="861695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5524500" y="2227912"/>
              <a:ext cx="1999828" cy="991910"/>
              <a:chOff x="3246294" y="3579098"/>
              <a:chExt cx="2822098" cy="991866"/>
            </a:xfrm>
            <a:noFill/>
          </p:grpSpPr>
          <p:sp>
            <p:nvSpPr>
              <p:cNvPr id="21" name="AutoShape 27"/>
              <p:cNvSpPr>
                <a:spLocks noChangeArrowheads="1"/>
              </p:cNvSpPr>
              <p:nvPr/>
            </p:nvSpPr>
            <p:spPr bwMode="auto">
              <a:xfrm>
                <a:off x="3246294" y="3579098"/>
                <a:ext cx="2785058" cy="991866"/>
              </a:xfrm>
              <a:prstGeom prst="cloudCallout">
                <a:avLst>
                  <a:gd name="adj1" fmla="val -83282"/>
                  <a:gd name="adj2" fmla="val 37876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402211" y="3634902"/>
                <a:ext cx="2666181" cy="8309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扎蛋糕盒用了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2.53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71600" y="2067694"/>
            <a:ext cx="7037504" cy="1833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小数加法，先把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各数的小数点对齐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再按照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整数加法的法则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进行计算，得数里的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小数点，要和横线上的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小数点对齐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，得数的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小数部分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一般要把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99792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403648" y="1563638"/>
          <a:ext cx="6536537" cy="1753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" r:id="rId1" imgW="5019675" imgH="657225" progId="">
                  <p:embed/>
                </p:oleObj>
              </mc:Choice>
              <mc:Fallback>
                <p:oleObj name="" r:id="rId1" imgW="5019675" imgH="65722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563638"/>
                        <a:ext cx="6536537" cy="17538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827584" y="906855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买一顶帽子和一副手套，共需要多少元钱？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75656" y="3291830"/>
            <a:ext cx="6385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12.55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45.8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10.35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8"/>
          <p:cNvSpPr txBox="1"/>
          <p:nvPr/>
        </p:nvSpPr>
        <p:spPr>
          <a:xfrm>
            <a:off x="2423301" y="3867894"/>
            <a:ext cx="4164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12.55+5.65=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711333" y="773703"/>
            <a:ext cx="4164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12.55+5.65=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95178" y="1262018"/>
            <a:ext cx="2160270" cy="953135"/>
            <a:chOff x="2995178" y="1262018"/>
            <a:chExt cx="2160270" cy="953135"/>
          </a:xfrm>
        </p:grpSpPr>
        <p:sp>
          <p:nvSpPr>
            <p:cNvPr id="20" name="文本框 19"/>
            <p:cNvSpPr txBox="1"/>
            <p:nvPr/>
          </p:nvSpPr>
          <p:spPr>
            <a:xfrm>
              <a:off x="3172343" y="1262018"/>
              <a:ext cx="1805305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12.55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 5.65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995178" y="2169433"/>
              <a:ext cx="21602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717267" y="1419622"/>
            <a:ext cx="2815173" cy="1656184"/>
            <a:chOff x="4932040" y="3147802"/>
            <a:chExt cx="2815173" cy="165618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8333" b="95833" l="2929" r="97071">
                          <a14:foregroundMark x1="44770" y1="19444" x2="27197" y2="36806"/>
                          <a14:foregroundMark x1="19665" y1="38889" x2="16736" y2="48611"/>
                          <a14:foregroundMark x1="16736" y1="46528" x2="16736" y2="46528"/>
                          <a14:foregroundMark x1="9623" y1="46528" x2="11715" y2="53472"/>
                          <a14:foregroundMark x1="75732" y1="34028" x2="87448" y2="43750"/>
                          <a14:foregroundMark x1="65272" y1="27778" x2="69874" y2="32639"/>
                          <a14:foregroundMark x1="48536" y1="18056" x2="60251" y2="25694"/>
                          <a14:backgroundMark x1="93305" y1="65972" x2="79498" y2="91667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flipH="1">
              <a:off x="6516216" y="4062997"/>
              <a:ext cx="1230997" cy="740989"/>
            </a:xfrm>
            <a:prstGeom prst="rect">
              <a:avLst/>
            </a:prstGeom>
          </p:spPr>
        </p:pic>
        <p:grpSp>
          <p:nvGrpSpPr>
            <p:cNvPr id="35" name="组合 34"/>
            <p:cNvGrpSpPr/>
            <p:nvPr/>
          </p:nvGrpSpPr>
          <p:grpSpPr>
            <a:xfrm>
              <a:off x="4932040" y="3147802"/>
              <a:ext cx="2016224" cy="870583"/>
              <a:chOff x="2480352" y="2797560"/>
              <a:chExt cx="2534664" cy="813414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36" name="AutoShape 27"/>
              <p:cNvSpPr>
                <a:spLocks noChangeArrowheads="1"/>
              </p:cNvSpPr>
              <p:nvPr/>
            </p:nvSpPr>
            <p:spPr bwMode="auto">
              <a:xfrm>
                <a:off x="2480352" y="2797560"/>
                <a:ext cx="2526862" cy="813414"/>
              </a:xfrm>
              <a:prstGeom prst="cloudCallout">
                <a:avLst>
                  <a:gd name="adj1" fmla="val 52336"/>
                  <a:gd name="adj2" fmla="val 65379"/>
                </a:avLst>
              </a:prstGeom>
              <a:no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636306" y="2797571"/>
                <a:ext cx="2378710" cy="776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18.20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可以写成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18.2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元。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3" name="文本框 42"/>
          <p:cNvSpPr txBox="1"/>
          <p:nvPr/>
        </p:nvSpPr>
        <p:spPr>
          <a:xfrm>
            <a:off x="4814905" y="773703"/>
            <a:ext cx="90922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18.2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79073" y="2120538"/>
            <a:ext cx="109036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18.20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5575" y="3632706"/>
            <a:ext cx="7848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答：买一顶毛线帽子和一副毛线手套共需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0437" y="1275606"/>
            <a:ext cx="2781403" cy="2448272"/>
            <a:chOff x="737384" y="2499742"/>
            <a:chExt cx="2781403" cy="2448272"/>
          </a:xfrm>
        </p:grpSpPr>
        <p:pic>
          <p:nvPicPr>
            <p:cNvPr id="2050" name="Picture 2" descr="http://pic74.nipic.com/file/20150813/21438120_093503125943_2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4824" l="11068" r="89912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384" y="3819619"/>
              <a:ext cx="1125220" cy="11283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AutoShape 27"/>
            <p:cNvSpPr>
              <a:spLocks noChangeArrowheads="1"/>
            </p:cNvSpPr>
            <p:nvPr/>
          </p:nvSpPr>
          <p:spPr bwMode="auto">
            <a:xfrm>
              <a:off x="1070516" y="2499742"/>
              <a:ext cx="2367325" cy="1154430"/>
            </a:xfrm>
            <a:prstGeom prst="cloudCallout">
              <a:avLst>
                <a:gd name="adj1" fmla="val -39226"/>
                <a:gd name="adj2" fmla="val 74758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214532" y="2676857"/>
              <a:ext cx="23042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别忘了，小数点要对齐啊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95309" y="1210583"/>
            <a:ext cx="4164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45.8+10.35=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61094" y="1728743"/>
            <a:ext cx="2160270" cy="953135"/>
            <a:chOff x="3061094" y="1728743"/>
            <a:chExt cx="2160270" cy="953135"/>
          </a:xfrm>
        </p:grpSpPr>
        <p:sp>
          <p:nvSpPr>
            <p:cNvPr id="24" name="文本框 23"/>
            <p:cNvSpPr txBox="1"/>
            <p:nvPr/>
          </p:nvSpPr>
          <p:spPr>
            <a:xfrm>
              <a:off x="3066174" y="1728743"/>
              <a:ext cx="1805305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45.8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10.35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061094" y="2629808"/>
              <a:ext cx="21602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>
            <a:off x="4527309" y="1203598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56.15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3562" y="342404"/>
            <a:ext cx="8514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买一顶皮帽子和一副皮手套，共需要多少元钱？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38039" y="2550433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56.15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9592" y="3435846"/>
            <a:ext cx="7321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答：买一顶皮帽子和一副皮手套共需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56.15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52120" y="2205310"/>
            <a:ext cx="3240360" cy="1638851"/>
            <a:chOff x="5652120" y="2205310"/>
            <a:chExt cx="3240360" cy="1638851"/>
          </a:xfrm>
        </p:grpSpPr>
        <p:pic>
          <p:nvPicPr>
            <p:cNvPr id="2050" name="Picture 2" descr="http://pic74.nipic.com/file/20150813/21438120_093503125943_2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4824" l="11068" r="89912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596336" y="2715766"/>
              <a:ext cx="1125220" cy="11283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AutoShape 27"/>
            <p:cNvSpPr>
              <a:spLocks noChangeArrowheads="1"/>
            </p:cNvSpPr>
            <p:nvPr/>
          </p:nvSpPr>
          <p:spPr bwMode="auto">
            <a:xfrm>
              <a:off x="5652120" y="2205310"/>
              <a:ext cx="2425339" cy="942504"/>
            </a:xfrm>
            <a:prstGeom prst="cloudCallout">
              <a:avLst>
                <a:gd name="adj1" fmla="val 45594"/>
                <a:gd name="adj2" fmla="val 45175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831129" y="2211710"/>
              <a:ext cx="306135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别忘了，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小数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点要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对齐啊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4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33"/>
          <p:cNvPicPr>
            <a:picLocks noChangeAspect="1"/>
          </p:cNvPicPr>
          <p:nvPr/>
        </p:nvPicPr>
        <p:blipFill>
          <a:blip r:embed="rId1" cstate="email"/>
          <a:srcRect l="26019" t="7504" r="25983" b="14919"/>
          <a:stretch>
            <a:fillRect/>
          </a:stretch>
        </p:blipFill>
        <p:spPr>
          <a:xfrm>
            <a:off x="7099677" y="2011064"/>
            <a:ext cx="1378585" cy="1781175"/>
          </a:xfrm>
          <a:prstGeom prst="rect">
            <a:avLst/>
          </a:prstGeom>
        </p:spPr>
      </p:pic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167925" y="339502"/>
            <a:ext cx="79324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）还可以怎样选购？各需要多少元钱？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 descr="3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3528" y="1651024"/>
            <a:ext cx="2239645" cy="179006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290728" y="1059582"/>
            <a:ext cx="2952115" cy="870585"/>
            <a:chOff x="2901913" y="3733412"/>
            <a:chExt cx="2785058" cy="813414"/>
          </a:xfrm>
          <a:noFill/>
        </p:grpSpPr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-61647"/>
                <a:gd name="adj2" fmla="val 86792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157891" y="3747780"/>
              <a:ext cx="2378710" cy="77642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可以选皮帽子和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线手套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373145" y="1971367"/>
            <a:ext cx="2798540" cy="975801"/>
            <a:chOff x="3246294" y="3579103"/>
            <a:chExt cx="2798540" cy="975801"/>
          </a:xfrm>
          <a:noFill/>
        </p:grpSpPr>
        <p:sp>
          <p:nvSpPr>
            <p:cNvPr id="41" name="AutoShape 27"/>
            <p:cNvSpPr>
              <a:spLocks noChangeArrowheads="1"/>
            </p:cNvSpPr>
            <p:nvPr/>
          </p:nvSpPr>
          <p:spPr bwMode="auto">
            <a:xfrm>
              <a:off x="3246294" y="3579103"/>
              <a:ext cx="2785058" cy="975801"/>
            </a:xfrm>
            <a:prstGeom prst="cloudCallout">
              <a:avLst>
                <a:gd name="adj1" fmla="val 58569"/>
                <a:gd name="adj2" fmla="val 37131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510878" y="3618800"/>
              <a:ext cx="2533956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可以选线帽子和皮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手套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69556" y="1082794"/>
            <a:ext cx="3802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45.8+5.65=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7794" y="1767324"/>
            <a:ext cx="2160270" cy="953135"/>
            <a:chOff x="2987794" y="1767324"/>
            <a:chExt cx="2160270" cy="953135"/>
          </a:xfrm>
        </p:grpSpPr>
        <p:sp>
          <p:nvSpPr>
            <p:cNvPr id="20" name="文本框 19"/>
            <p:cNvSpPr txBox="1"/>
            <p:nvPr/>
          </p:nvSpPr>
          <p:spPr>
            <a:xfrm>
              <a:off x="3164959" y="1767324"/>
              <a:ext cx="1805305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45.8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 5.65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987794" y="2674739"/>
              <a:ext cx="21602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23528" y="339502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买一顶皮帽子和一副线手套，共需要多少元钱？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19314" y="2625844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51.45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91371" y="1102479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51.45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7584" y="3291830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答：买一顶皮帽子和一副线手套共需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51.45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16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31810" y="1851670"/>
            <a:ext cx="2160270" cy="1383665"/>
            <a:chOff x="3131810" y="1851670"/>
            <a:chExt cx="2160270" cy="1383665"/>
          </a:xfrm>
        </p:grpSpPr>
        <p:sp>
          <p:nvSpPr>
            <p:cNvPr id="8" name="文本框 7"/>
            <p:cNvSpPr txBox="1"/>
            <p:nvPr/>
          </p:nvSpPr>
          <p:spPr>
            <a:xfrm>
              <a:off x="3347075" y="1851670"/>
              <a:ext cx="1805305" cy="1383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12.55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10.35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131810" y="2717810"/>
              <a:ext cx="21602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95536" y="339502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买一顶毛线帽子和一副皮手套，共需要多少元钱？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77300" y="2713365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22.90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17286" y="3416682"/>
            <a:ext cx="7515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答：买一顶皮帽子和一副线手套共需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22.9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09768" y="1141115"/>
            <a:ext cx="4164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12.55+10.35=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6708" y="1131590"/>
            <a:ext cx="1149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22.9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10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375494" y="915566"/>
            <a:ext cx="6292850" cy="2974340"/>
          </a:xfrm>
          <a:prstGeom prst="roundRect">
            <a:avLst/>
          </a:prstGeom>
          <a:solidFill>
            <a:srgbClr val="FFC000">
              <a:alpha val="4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35534" y="1275497"/>
            <a:ext cx="58810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小数加法，先把各数的小数点对齐（也就是把相同数位上的数对齐），再按照整数加法的法则进行计算，最后在得数里对齐横线上的小数点点上小数点。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078944" y="771550"/>
            <a:ext cx="6949440" cy="3227070"/>
          </a:xfrm>
          <a:prstGeom prst="roundRect">
            <a:avLst/>
          </a:prstGeom>
          <a:solidFill>
            <a:srgbClr val="FFC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6699" y="939190"/>
            <a:ext cx="6372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小数加法与整数加法在计算时有什么相同点？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48454" y="1333525"/>
            <a:ext cx="323977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从低位算起。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48454" y="2084730"/>
            <a:ext cx="3897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计算小数加法要注意什么？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67961" y="2535158"/>
            <a:ext cx="540829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小数点对齐。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空位是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“0”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计算结果小数末尾的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要去掉 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2" grpId="1"/>
      <p:bldP spid="13" grpId="0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PP_MARK_KEY" val="aeef0d85-4073-4752-b200-7398ad1d91d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1266</Words>
  <Application>WPS 演示</Application>
  <PresentationFormat>全屏显示(16:9)</PresentationFormat>
  <Paragraphs>217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Calibri</vt:lpstr>
      <vt:lpstr>等线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31</cp:revision>
  <dcterms:created xsi:type="dcterms:W3CDTF">2017-03-17T02:28:00Z</dcterms:created>
  <dcterms:modified xsi:type="dcterms:W3CDTF">2023-02-08T07:10:09Z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09C0B71C9EFA4534A96871206C6046C5</vt:lpwstr>
  </property>
</Properties>
</file>