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26" r:id="rId3"/>
    <p:sldId id="510" r:id="rId4"/>
    <p:sldId id="472" r:id="rId5"/>
    <p:sldId id="523" r:id="rId7"/>
    <p:sldId id="524" r:id="rId8"/>
    <p:sldId id="513" r:id="rId9"/>
    <p:sldId id="514" r:id="rId10"/>
    <p:sldId id="516" r:id="rId11"/>
    <p:sldId id="518" r:id="rId12"/>
    <p:sldId id="525" r:id="rId13"/>
    <p:sldId id="515" r:id="rId14"/>
    <p:sldId id="507" r:id="rId15"/>
    <p:sldId id="527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9" userDrawn="1">
          <p15:clr>
            <a:srgbClr val="A4A3A4"/>
          </p15:clr>
        </p15:guide>
        <p15:guide id="2" pos="27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2" d="100"/>
          <a:sy n="112" d="100"/>
        </p:scale>
        <p:origin x="-1584" y="-756"/>
      </p:cViewPr>
      <p:guideLst>
        <p:guide orient="horz" pos="1639"/>
        <p:guide pos="27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小数加法和减法 小数进位减法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883748" y="4383562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9069" y="631453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小数加法和减法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-7005" y="111220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加减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44270" y="1027430"/>
            <a:ext cx="3124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、列竖式计算</a:t>
            </a: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5595" y="176847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19.25-12.47=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14830" y="2425065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19.25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12.47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6.78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637665" y="3332480"/>
            <a:ext cx="21602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999865" y="1788160"/>
            <a:ext cx="107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6.78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26305" y="175196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14.68-8.8=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55540" y="2408555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14.68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8.8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5.88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778375" y="3315970"/>
            <a:ext cx="21602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638290" y="1771650"/>
            <a:ext cx="107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5.88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6" grpId="0"/>
      <p:bldP spid="18" grpId="0"/>
      <p:bldP spid="19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888490" y="4187825"/>
            <a:ext cx="584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：《数学世界》的定价是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9.8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19972" y="228901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4713222" y="2338299"/>
            <a:ext cx="2785058" cy="1227401"/>
            <a:chOff x="3246294" y="3473996"/>
            <a:chExt cx="2785058" cy="12274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06702" y="3701392"/>
              <a:ext cx="2207792" cy="7010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找出数量关系，进行列式计算。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342917" y="2366280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38124" y="2414056"/>
            <a:ext cx="2755524" cy="1189277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先找出等量关系式：数学世界价格</a:t>
            </a:r>
            <a:r>
              <a: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通话故事价格</a:t>
            </a:r>
            <a:r>
              <a: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967730" y="1099185"/>
            <a:ext cx="2456180" cy="897890"/>
          </a:xfrm>
          <a:prstGeom prst="rect">
            <a:avLst/>
          </a:prstGeom>
        </p:spPr>
      </p:pic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315720" y="1027430"/>
            <a:ext cx="4508500" cy="130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小兰买了一本《数学世界》和一本《通话故事》，一共花了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17.3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元。《数学世界》的定价是多少？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6"/>
          <p:cNvSpPr txBox="1">
            <a:spLocks noChangeArrowheads="1"/>
          </p:cNvSpPr>
          <p:nvPr/>
        </p:nvSpPr>
        <p:spPr bwMode="auto">
          <a:xfrm>
            <a:off x="1888490" y="3747135"/>
            <a:ext cx="584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17.3-7.5=9.8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（元）。</a:t>
            </a:r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 bldLvl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19261" y="2129999"/>
            <a:ext cx="6278880" cy="1863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计算小数减法，先把各数的小数点对齐，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再按照整数减法的法则进行计算，得数里的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小数点，要和横线上的小数点对齐，得数的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小数部分末尾有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一般要把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去掉。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73380" y="1656715"/>
            <a:ext cx="2937510" cy="1358265"/>
            <a:chOff x="373182" y="16567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373182" y="16567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28090" y="1851164"/>
              <a:ext cx="2753591" cy="8298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想一想，整数减法如何计算？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08475" y="1716405"/>
            <a:ext cx="1200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  19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5370" y="2597785"/>
            <a:ext cx="1509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0050" y="2593340"/>
            <a:ext cx="157734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157595" y="1699895"/>
            <a:ext cx="1200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  58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14490" y="2581275"/>
            <a:ext cx="1509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59170" y="2576830"/>
            <a:ext cx="157734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6"/>
          <p:cNvPicPr>
            <a:picLocks noChangeAspect="1"/>
          </p:cNvPicPr>
          <p:nvPr/>
        </p:nvPicPr>
        <p:blipFill>
          <a:blip r:embed="rId2" cstate="email"/>
          <a:srcRect l="14006" t="22467" r="9984" b="9954"/>
          <a:stretch>
            <a:fillRect/>
          </a:stretch>
        </p:blipFill>
        <p:spPr>
          <a:xfrm>
            <a:off x="7199630" y="3356610"/>
            <a:ext cx="1590040" cy="1130300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2139350" y="827128"/>
            <a:ext cx="69310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年，第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届奥林匹克运动会在伦敦举办。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3" name="TextBox 71"/>
          <p:cNvSpPr txBox="1">
            <a:spLocks noChangeArrowheads="1"/>
          </p:cNvSpPr>
          <p:nvPr/>
        </p:nvSpPr>
        <p:spPr bwMode="auto">
          <a:xfrm>
            <a:off x="2122840" y="1241148"/>
            <a:ext cx="69310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女子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米跳台前三名决赛成绩如下：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620135" y="1886585"/>
            <a:ext cx="4968875" cy="2807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16000" y="2480945"/>
            <a:ext cx="2454910" cy="17760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 cstate="email"/>
          <a:srcRect l="6015" t="17480" r="13971" b="7438"/>
          <a:stretch>
            <a:fillRect/>
          </a:stretch>
        </p:blipFill>
        <p:spPr>
          <a:xfrm>
            <a:off x="6744335" y="623570"/>
            <a:ext cx="1403985" cy="105346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383155" y="787400"/>
            <a:ext cx="4192270" cy="570865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自己提出数学问题，并试着解答。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14"/>
          <p:cNvPicPr>
            <a:picLocks noChangeAspect="1"/>
          </p:cNvPicPr>
          <p:nvPr/>
        </p:nvPicPr>
        <p:blipFill>
          <a:blip r:embed="rId3" cstate="email"/>
          <a:srcRect l="20004" t="12470" r="19986" b="7438"/>
          <a:stretch>
            <a:fillRect/>
          </a:stretch>
        </p:blipFill>
        <p:spPr>
          <a:xfrm>
            <a:off x="7095490" y="3046095"/>
            <a:ext cx="1517015" cy="1618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59305" y="1461770"/>
            <a:ext cx="503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①第一轮，中国领先墨西哥多少分？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9455" y="202438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53.4-51.6=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9150" y="2637790"/>
            <a:ext cx="18053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53.4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-  51.6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1.8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28520" y="3434715"/>
            <a:ext cx="17913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168775" y="3046095"/>
            <a:ext cx="2952115" cy="1064260"/>
            <a:chOff x="2901913" y="3733412"/>
            <a:chExt cx="2785058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2088"/>
                <a:gd name="adj2" fmla="val 4795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25763" y="3831837"/>
              <a:ext cx="2378710" cy="704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十分位上的数不够减，可以从个位上退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，用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587750" y="2024380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" name="图片 11" descr="20"/>
          <p:cNvPicPr>
            <a:picLocks noChangeAspect="1"/>
          </p:cNvPicPr>
          <p:nvPr/>
        </p:nvPicPr>
        <p:blipFill>
          <a:blip r:embed="rId4" cstate="email"/>
          <a:srcRect l="4004" b="22467"/>
          <a:stretch>
            <a:fillRect/>
          </a:stretch>
        </p:blipFill>
        <p:spPr>
          <a:xfrm>
            <a:off x="-11430" y="3747135"/>
            <a:ext cx="1420495" cy="917575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476375" y="4038600"/>
            <a:ext cx="3095625" cy="457200"/>
          </a:xfrm>
          <a:prstGeom prst="wedgeRoundRectCallout">
            <a:avLst>
              <a:gd name="adj1" fmla="val -63568"/>
              <a:gd name="adj2" fmla="val 3487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别忘了，小数点要对齐啊！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/>
      <p:bldP spid="10" grpId="0"/>
      <p:bldP spid="11" grpId="0"/>
      <p:bldP spid="43" grpId="0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 cstate="email"/>
          <a:srcRect l="6015" t="17480" r="13971" b="7438"/>
          <a:stretch>
            <a:fillRect/>
          </a:stretch>
        </p:blipFill>
        <p:spPr>
          <a:xfrm>
            <a:off x="6744335" y="623570"/>
            <a:ext cx="1403985" cy="105346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383155" y="787400"/>
            <a:ext cx="4192270" cy="570865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自己提出数学问题，并试着解答。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14"/>
          <p:cNvPicPr>
            <a:picLocks noChangeAspect="1"/>
          </p:cNvPicPr>
          <p:nvPr/>
        </p:nvPicPr>
        <p:blipFill>
          <a:blip r:embed="rId3" cstate="email"/>
          <a:srcRect l="20004" t="12470" r="19986" b="7438"/>
          <a:stretch>
            <a:fillRect/>
          </a:stretch>
        </p:blipFill>
        <p:spPr>
          <a:xfrm>
            <a:off x="7095490" y="3046095"/>
            <a:ext cx="1517015" cy="16186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59305" y="1461770"/>
            <a:ext cx="503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②中国队总成绩领先加拿大多少分？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9455" y="2024380"/>
            <a:ext cx="3992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368.40-337.62=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9150" y="2637790"/>
            <a:ext cx="18053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368.40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-  337.62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30.78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128520" y="3434715"/>
            <a:ext cx="17913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168775" y="3046095"/>
            <a:ext cx="2952115" cy="1064260"/>
            <a:chOff x="2901913" y="3733412"/>
            <a:chExt cx="2785058" cy="81341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2088"/>
                <a:gd name="adj2" fmla="val 4795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25763" y="3831837"/>
              <a:ext cx="2378710" cy="704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百分位上的数不够减，可以从十分位上退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，用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180205" y="2024380"/>
            <a:ext cx="9601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30.78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2" name="图片 11" descr="20"/>
          <p:cNvPicPr>
            <a:picLocks noChangeAspect="1"/>
          </p:cNvPicPr>
          <p:nvPr/>
        </p:nvPicPr>
        <p:blipFill>
          <a:blip r:embed="rId4" cstate="email"/>
          <a:srcRect l="4004" b="22467"/>
          <a:stretch>
            <a:fillRect/>
          </a:stretch>
        </p:blipFill>
        <p:spPr>
          <a:xfrm>
            <a:off x="-11430" y="3747135"/>
            <a:ext cx="1420495" cy="917575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476375" y="4038600"/>
            <a:ext cx="3095625" cy="457200"/>
          </a:xfrm>
          <a:prstGeom prst="wedgeRoundRectCallout">
            <a:avLst>
              <a:gd name="adj1" fmla="val -63568"/>
              <a:gd name="adj2" fmla="val 3487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别忘了，小数点要对齐啊！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/>
      <p:bldP spid="10" grpId="0"/>
      <p:bldP spid="11" grpId="0"/>
      <p:bldP spid="43" grpId="0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262" y="1027926"/>
            <a:ext cx="1166673" cy="1063073"/>
            <a:chOff x="670145" y="1457273"/>
            <a:chExt cx="1555361" cy="1417431"/>
          </a:xfrm>
        </p:grpSpPr>
        <p:pic>
          <p:nvPicPr>
            <p:cNvPr id="4" name="图片 3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921335" y="2322677"/>
              <a:ext cx="954915" cy="552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85595" y="1194435"/>
            <a:ext cx="2494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12-11.39=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6065" y="119443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6.2-1.75=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0890" y="1301115"/>
            <a:ext cx="815340" cy="3048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14540" y="1301115"/>
            <a:ext cx="596265" cy="3048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886585" y="1922780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12.00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  11.37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0.61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09420" y="2830195"/>
            <a:ext cx="216027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727700" y="1922780"/>
            <a:ext cx="1805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6.20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  1.75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4.45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50535" y="2830195"/>
            <a:ext cx="216027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310890" y="122936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0.61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15480" y="12661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4.45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 bldLvl="0" animBg="1"/>
      <p:bldP spid="7" grpId="0" bldLvl="0" animBg="1"/>
      <p:bldP spid="20" grpId="0"/>
      <p:bldP spid="8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415925" y="1026795"/>
            <a:ext cx="6983095" cy="378650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49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0.so.qhimgs1.com/bdr/_240_/t0104537590f40b89da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167" b="94583" l="6667" r="85417">
                        <a14:foregroundMark x1="27917" y1="55833" x2="39167" y2="66667"/>
                        <a14:foregroundMark x1="44167" y1="67083" x2="63333" y2="64167"/>
                        <a14:foregroundMark x1="55417" y1="75000" x2="57083" y2="75417"/>
                        <a14:foregroundMark x1="68750" y1="67500" x2="70000" y2="583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7821" y="2116991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549275" y="1343660"/>
            <a:ext cx="6304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小数减法与整数减法在计算时有什么相同点？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1030" y="1737995"/>
            <a:ext cx="32397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从低位算起。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1030" y="2489200"/>
            <a:ext cx="38557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计算小数减法要注意什么？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310" y="2874645"/>
            <a:ext cx="70986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小数点对齐。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空位是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“0”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计算过程中哪一位不够减，要从前一位退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本位上加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再减，如果所得小数的末尾有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，一般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/>
      <p:bldP spid="12" grpId="0"/>
      <p:bldP spid="12" grpId="1"/>
      <p:bldP spid="13" grpId="0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15925" y="1275715"/>
            <a:ext cx="6292850" cy="297434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62"/>
          <p:cNvPicPr>
            <a:picLocks noChangeAspect="1"/>
          </p:cNvPicPr>
          <p:nvPr/>
        </p:nvPicPr>
        <p:blipFill>
          <a:blip r:embed="rId1" cstate="email"/>
          <a:srcRect l="16017" t="2491" r="25983"/>
          <a:stretch>
            <a:fillRect/>
          </a:stretch>
        </p:blipFill>
        <p:spPr>
          <a:xfrm>
            <a:off x="6788785" y="786130"/>
            <a:ext cx="2087880" cy="39541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5330" y="1532255"/>
            <a:ext cx="538861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计算小数减法，先把各数的小数点对齐（也就是把相同数位上的数对齐），再按照整数减法的法则进行计算，最后在得数里对齐横线上的小数点点上小数点。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44270" y="1027430"/>
            <a:ext cx="3124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、算一算</a:t>
            </a: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9485" y="1670685"/>
            <a:ext cx="748474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10-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0.5  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17.92-1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0.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11.2-9.27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8-3.42       4.71-2.83        18.24-13.56 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9470" y="202501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=9.5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2490" y="198691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=7.84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08520" y="198691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=1.93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9470" y="278828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=4.68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80890" y="278828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=1.88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37780" y="2788285"/>
            <a:ext cx="135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=4.58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5" grpId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c31bbcd8-338f-4ff3-a053-3056dccec6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WPS 演示</Application>
  <PresentationFormat>全屏显示(16:9)</PresentationFormat>
  <Paragraphs>195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《加减法》小数加法和减法PPT下载(第2课时)</dc:creator>
  <cp:lastModifiedBy>小树</cp:lastModifiedBy>
  <cp:revision>47</cp:revision>
  <dcterms:created xsi:type="dcterms:W3CDTF">2017-03-17T02:28:00Z</dcterms:created>
  <dcterms:modified xsi:type="dcterms:W3CDTF">2023-02-08T07:11:11Z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48EFEFA6260D461F980CEAEC7A932C9D</vt:lpwstr>
  </property>
</Properties>
</file>