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73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682FCE5-0DDC-4C3F-BE5E-EFB22BDB5D9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F317A7-BF7B-43D8-9B69-EAFD1706771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0387E-5A7C-41E6-9998-4A99AF0CA6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E0B97A-C019-4786-AD25-41F16E4127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E0B97A-C019-4786-AD25-41F16E4127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5496" y="1280954"/>
            <a:ext cx="504977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第九单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    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探</a:t>
            </a:r>
            <a:r>
              <a:rPr lang="zh-CN" altLang="en-US" sz="4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索乐园</a:t>
            </a:r>
            <a:endParaRPr lang="zh-CN" altLang="en-US" sz="12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3"/>
          <p:cNvGrpSpPr/>
          <p:nvPr/>
        </p:nvGrpSpPr>
        <p:grpSpPr bwMode="auto">
          <a:xfrm>
            <a:off x="285750" y="441325"/>
            <a:ext cx="7643813" cy="1916113"/>
            <a:chOff x="285720" y="441939"/>
            <a:chExt cx="7644183" cy="1915491"/>
          </a:xfrm>
        </p:grpSpPr>
        <p:pic>
          <p:nvPicPr>
            <p:cNvPr id="24579" name="图片 1" descr="QQ截图20150205124038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5720" y="785794"/>
              <a:ext cx="1450739" cy="157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1785981" y="441939"/>
              <a:ext cx="6143922" cy="1487005"/>
            </a:xfrm>
            <a:prstGeom prst="cloudCallout">
              <a:avLst>
                <a:gd name="adj1" fmla="val -54348"/>
                <a:gd name="adj2" fmla="val 37686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一个因数中有几个</a:t>
              </a: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，积</a:t>
              </a: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就从</a:t>
              </a: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开始顺次写到</a:t>
              </a: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几，然后</a:t>
              </a: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再递减写到</a:t>
              </a: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714375" y="1714500"/>
            <a:ext cx="8008938" cy="1714500"/>
            <a:chOff x="714348" y="1714488"/>
            <a:chExt cx="8008743" cy="1714512"/>
          </a:xfrm>
        </p:grpSpPr>
        <p:pic>
          <p:nvPicPr>
            <p:cNvPr id="24582" name="图片 4" descr="小老鼠2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215206" y="1714488"/>
              <a:ext cx="1507885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云形标注 5"/>
            <p:cNvSpPr/>
            <p:nvPr/>
          </p:nvSpPr>
          <p:spPr bwMode="auto">
            <a:xfrm>
              <a:off x="714348" y="2444743"/>
              <a:ext cx="6143475" cy="984257"/>
            </a:xfrm>
            <a:prstGeom prst="cloudCallout">
              <a:avLst>
                <a:gd name="adj1" fmla="val 57999"/>
                <a:gd name="adj2" fmla="val -26678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利用发现的规律写出下面两道题的得数。</a:t>
              </a:r>
              <a:endPara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584" name="TextBox 7"/>
          <p:cNvSpPr txBox="1">
            <a:spLocks noChangeArrowheads="1"/>
          </p:cNvSpPr>
          <p:nvPr/>
        </p:nvSpPr>
        <p:spPr bwMode="auto">
          <a:xfrm>
            <a:off x="1160463" y="3886200"/>
            <a:ext cx="44481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11111111×11111111=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5" name="TextBox 8"/>
          <p:cNvSpPr txBox="1">
            <a:spLocks noChangeArrowheads="1"/>
          </p:cNvSpPr>
          <p:nvPr/>
        </p:nvSpPr>
        <p:spPr bwMode="auto">
          <a:xfrm>
            <a:off x="992188" y="4724400"/>
            <a:ext cx="55768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111111111×111111111=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6" name="Text Box 13"/>
          <p:cNvSpPr txBox="1">
            <a:spLocks noChangeArrowheads="1"/>
          </p:cNvSpPr>
          <p:nvPr/>
        </p:nvSpPr>
        <p:spPr bwMode="auto">
          <a:xfrm>
            <a:off x="4805363" y="3886200"/>
            <a:ext cx="3352800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123456787654321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/>
          </a:p>
        </p:txBody>
      </p:sp>
      <p:sp>
        <p:nvSpPr>
          <p:cNvPr id="24587" name="Text Box 14"/>
          <p:cNvSpPr txBox="1">
            <a:spLocks noChangeArrowheads="1"/>
          </p:cNvSpPr>
          <p:nvPr/>
        </p:nvSpPr>
        <p:spPr bwMode="auto">
          <a:xfrm>
            <a:off x="4957763" y="4724400"/>
            <a:ext cx="3657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1234567897654321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  <p:bldP spid="24585" grpId="0"/>
      <p:bldP spid="24586" grpId="0"/>
      <p:bldP spid="245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0" y="441325"/>
            <a:ext cx="664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）照下面的样子摆一摆。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pSp>
        <p:nvGrpSpPr>
          <p:cNvPr id="25603" name="组合 5"/>
          <p:cNvGrpSpPr/>
          <p:nvPr/>
        </p:nvGrpSpPr>
        <p:grpSpPr bwMode="auto">
          <a:xfrm>
            <a:off x="441325" y="2111375"/>
            <a:ext cx="962025" cy="817563"/>
            <a:chOff x="646670" y="1500174"/>
            <a:chExt cx="1206926" cy="1214446"/>
          </a:xfrm>
        </p:grpSpPr>
        <p:pic>
          <p:nvPicPr>
            <p:cNvPr id="25604" name="图片 2" descr="QQ截图2015020519403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928662" y="1500174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5" name="图片 3" descr="QQ截图2015020519403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46670" y="2000240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6" name="图片 4" descr="QQ截图2015020519403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214414" y="2000240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7" name="组合 14"/>
          <p:cNvGrpSpPr/>
          <p:nvPr/>
        </p:nvGrpSpPr>
        <p:grpSpPr bwMode="auto">
          <a:xfrm>
            <a:off x="1655763" y="1776413"/>
            <a:ext cx="1417637" cy="1152525"/>
            <a:chOff x="2222066" y="1000108"/>
            <a:chExt cx="1778430" cy="1714512"/>
          </a:xfrm>
        </p:grpSpPr>
        <p:grpSp>
          <p:nvGrpSpPr>
            <p:cNvPr id="25608" name="组合 7"/>
            <p:cNvGrpSpPr/>
            <p:nvPr/>
          </p:nvGrpSpPr>
          <p:grpSpPr bwMode="auto">
            <a:xfrm>
              <a:off x="2222066" y="1500174"/>
              <a:ext cx="1206926" cy="1214446"/>
              <a:chOff x="646670" y="1500174"/>
              <a:chExt cx="1206926" cy="1214446"/>
            </a:xfrm>
          </p:grpSpPr>
          <p:pic>
            <p:nvPicPr>
              <p:cNvPr id="25609" name="图片 8" descr="QQ截图20150205194039.png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928662" y="1500174"/>
                <a:ext cx="639182" cy="714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10" name="图片 9" descr="QQ截图20150205194039.png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646670" y="2000240"/>
                <a:ext cx="639182" cy="714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11" name="图片 10" descr="QQ截图20150205194039.png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214414" y="2000240"/>
                <a:ext cx="639182" cy="714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5612" name="图片 11" descr="QQ截图2015020519403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361314" y="2000240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3" name="图片 12" descr="QQ截图2015020519403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075562" y="1500174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4" name="图片 13" descr="QQ截图2015020519403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786050" y="1000108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15" name="组合 26"/>
          <p:cNvGrpSpPr/>
          <p:nvPr/>
        </p:nvGrpSpPr>
        <p:grpSpPr bwMode="auto">
          <a:xfrm>
            <a:off x="3524250" y="1439863"/>
            <a:ext cx="1871663" cy="1489075"/>
            <a:chOff x="4365206" y="500042"/>
            <a:chExt cx="2346174" cy="2214578"/>
          </a:xfrm>
        </p:grpSpPr>
        <p:grpSp>
          <p:nvGrpSpPr>
            <p:cNvPr id="25616" name="组合 15"/>
            <p:cNvGrpSpPr/>
            <p:nvPr/>
          </p:nvGrpSpPr>
          <p:grpSpPr bwMode="auto">
            <a:xfrm>
              <a:off x="4365206" y="1000108"/>
              <a:ext cx="2064182" cy="1714512"/>
              <a:chOff x="2222066" y="1000108"/>
              <a:chExt cx="2064182" cy="1714512"/>
            </a:xfrm>
          </p:grpSpPr>
          <p:grpSp>
            <p:nvGrpSpPr>
              <p:cNvPr id="25617" name="组合 7"/>
              <p:cNvGrpSpPr/>
              <p:nvPr/>
            </p:nvGrpSpPr>
            <p:grpSpPr bwMode="auto">
              <a:xfrm>
                <a:off x="2222066" y="1500174"/>
                <a:ext cx="1206926" cy="1214446"/>
                <a:chOff x="646670" y="1500174"/>
                <a:chExt cx="1206926" cy="1214446"/>
              </a:xfrm>
            </p:grpSpPr>
            <p:pic>
              <p:nvPicPr>
                <p:cNvPr id="25618" name="图片 20" descr="QQ截图20150205194039.png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928662" y="1500174"/>
                  <a:ext cx="639182" cy="7143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619" name="图片 21" descr="QQ截图20150205194039.png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646670" y="2000240"/>
                  <a:ext cx="639182" cy="7143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620" name="图片 22" descr="QQ截图20150205194039.png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1214414" y="2000240"/>
                  <a:ext cx="639182" cy="7143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5621" name="图片 17" descr="QQ截图20150205194039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361314" y="2000240"/>
                <a:ext cx="639182" cy="714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22" name="图片 18" descr="QQ截图20150205194039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647066" y="1500174"/>
                <a:ext cx="639182" cy="714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23" name="图片 19" descr="QQ截图20150205194039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786050" y="1000108"/>
                <a:ext cx="639182" cy="714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5624" name="图片 23" descr="QQ截图20150205194039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072198" y="2000240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5" name="图片 24" descr="QQ截图20150205194039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75892" y="1000108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6" name="图片 25" descr="QQ截图20150205194039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6380" y="500042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27" name="组合 42"/>
          <p:cNvGrpSpPr/>
          <p:nvPr/>
        </p:nvGrpSpPr>
        <p:grpSpPr bwMode="auto">
          <a:xfrm>
            <a:off x="6016625" y="1104900"/>
            <a:ext cx="2335213" cy="1824038"/>
            <a:chOff x="5715008" y="285728"/>
            <a:chExt cx="2925198" cy="2714644"/>
          </a:xfrm>
        </p:grpSpPr>
        <p:grpSp>
          <p:nvGrpSpPr>
            <p:cNvPr id="25628" name="组合 27"/>
            <p:cNvGrpSpPr/>
            <p:nvPr/>
          </p:nvGrpSpPr>
          <p:grpSpPr bwMode="auto">
            <a:xfrm>
              <a:off x="5715008" y="785794"/>
              <a:ext cx="2643206" cy="2214578"/>
              <a:chOff x="4365206" y="500042"/>
              <a:chExt cx="2643206" cy="2214578"/>
            </a:xfrm>
          </p:grpSpPr>
          <p:grpSp>
            <p:nvGrpSpPr>
              <p:cNvPr id="25629" name="组合 15"/>
              <p:cNvGrpSpPr/>
              <p:nvPr/>
            </p:nvGrpSpPr>
            <p:grpSpPr bwMode="auto">
              <a:xfrm>
                <a:off x="4365206" y="1000108"/>
                <a:ext cx="2643206" cy="1714512"/>
                <a:chOff x="2222066" y="1000108"/>
                <a:chExt cx="2643206" cy="1714512"/>
              </a:xfrm>
            </p:grpSpPr>
            <p:grpSp>
              <p:nvGrpSpPr>
                <p:cNvPr id="25630" name="组合 7"/>
                <p:cNvGrpSpPr/>
                <p:nvPr/>
              </p:nvGrpSpPr>
              <p:grpSpPr bwMode="auto">
                <a:xfrm>
                  <a:off x="2222066" y="1500174"/>
                  <a:ext cx="1206926" cy="1214446"/>
                  <a:chOff x="646670" y="1500174"/>
                  <a:chExt cx="1206926" cy="1214446"/>
                </a:xfrm>
              </p:grpSpPr>
              <p:pic>
                <p:nvPicPr>
                  <p:cNvPr id="25631" name="图片 36" descr="QQ截图20150205194039.png"/>
                  <p:cNvPicPr>
                    <a:picLocks noChangeAspect="1"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928662" y="1500174"/>
                    <a:ext cx="639182" cy="7143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5632" name="图片 37" descr="QQ截图20150205194039.png"/>
                  <p:cNvPicPr>
                    <a:picLocks noChangeAspect="1"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646670" y="2000240"/>
                    <a:ext cx="639182" cy="7143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5633" name="图片 38" descr="QQ截图20150205194039.png"/>
                  <p:cNvPicPr>
                    <a:picLocks noChangeAspect="1"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1214414" y="2000240"/>
                    <a:ext cx="639182" cy="7143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pic>
              <p:nvPicPr>
                <p:cNvPr id="25634" name="图片 33" descr="QQ截图20150205194039.png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3361314" y="2000240"/>
                  <a:ext cx="639182" cy="7143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635" name="图片 34" descr="QQ截图20150205194039.png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226090" y="1500174"/>
                  <a:ext cx="639182" cy="7143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636" name="图片 35" descr="QQ截图20150205194039.png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2786050" y="1000108"/>
                  <a:ext cx="639182" cy="7143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5637" name="图片 29" descr="QQ截图20150205194039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6072198" y="2000240"/>
                <a:ext cx="639182" cy="714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38" name="图片 30" descr="QQ截图20150205194039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6151156" y="1000108"/>
                <a:ext cx="639182" cy="714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39" name="图片 31" descr="QQ截图20150205194039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5286380" y="500042"/>
                <a:ext cx="639182" cy="714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5640" name="图片 39" descr="QQ截图20150205194039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001024" y="2285992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41" name="图片 40" descr="QQ截图20150205194039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290404" y="785794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42" name="图片 41" descr="QQ截图20150205194039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29454" y="285728"/>
              <a:ext cx="639182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43" name="TextBox 3"/>
          <p:cNvSpPr txBox="1">
            <a:spLocks noChangeArrowheads="1"/>
          </p:cNvSpPr>
          <p:nvPr/>
        </p:nvSpPr>
        <p:spPr bwMode="auto">
          <a:xfrm>
            <a:off x="-71438" y="3429000"/>
            <a:ext cx="664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</a:rPr>
              <a:t>）把每组中的扣子数填在下表中。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5644" name="TextBox 3"/>
          <p:cNvSpPr txBox="1">
            <a:spLocks noChangeArrowheads="1"/>
          </p:cNvSpPr>
          <p:nvPr/>
        </p:nvSpPr>
        <p:spPr bwMode="auto">
          <a:xfrm>
            <a:off x="500063" y="2928938"/>
            <a:ext cx="490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①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5645" name="TextBox 3"/>
          <p:cNvSpPr txBox="1">
            <a:spLocks noChangeArrowheads="1"/>
          </p:cNvSpPr>
          <p:nvPr/>
        </p:nvSpPr>
        <p:spPr bwMode="auto">
          <a:xfrm>
            <a:off x="2009775" y="2928938"/>
            <a:ext cx="49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②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5646" name="TextBox 3"/>
          <p:cNvSpPr txBox="1">
            <a:spLocks noChangeArrowheads="1"/>
          </p:cNvSpPr>
          <p:nvPr/>
        </p:nvSpPr>
        <p:spPr bwMode="auto">
          <a:xfrm>
            <a:off x="4081463" y="2928938"/>
            <a:ext cx="490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③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5647" name="TextBox 3"/>
          <p:cNvSpPr txBox="1">
            <a:spLocks noChangeArrowheads="1"/>
          </p:cNvSpPr>
          <p:nvPr/>
        </p:nvSpPr>
        <p:spPr bwMode="auto">
          <a:xfrm>
            <a:off x="7081838" y="2928938"/>
            <a:ext cx="490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④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aphicFrame>
        <p:nvGraphicFramePr>
          <p:cNvPr id="49" name="表格 48"/>
          <p:cNvGraphicFramePr>
            <a:graphicFrameLocks noGrp="1"/>
          </p:cNvGraphicFramePr>
          <p:nvPr/>
        </p:nvGraphicFramePr>
        <p:xfrm>
          <a:off x="285750" y="3916363"/>
          <a:ext cx="8501063" cy="2428875"/>
        </p:xfrm>
        <a:graphic>
          <a:graphicData uri="http://schemas.openxmlformats.org/drawingml/2006/table">
            <a:tbl>
              <a:tblPr/>
              <a:tblGrid>
                <a:gridCol w="3214688"/>
                <a:gridCol w="714375"/>
                <a:gridCol w="714375"/>
                <a:gridCol w="714375"/>
                <a:gridCol w="714375"/>
                <a:gridCol w="1214437"/>
                <a:gridCol w="1214438"/>
              </a:tblGrid>
              <a:tr h="809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图号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kumimoji="0" lang="en-US" altLang="zh-CN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每边扣子个数（个）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扣子总数（个）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82" name="TextBox 3"/>
          <p:cNvSpPr txBox="1">
            <a:spLocks noChangeArrowheads="1"/>
          </p:cNvSpPr>
          <p:nvPr/>
        </p:nvSpPr>
        <p:spPr bwMode="auto">
          <a:xfrm>
            <a:off x="3643313" y="4849813"/>
            <a:ext cx="500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83" name="TextBox 3"/>
          <p:cNvSpPr txBox="1">
            <a:spLocks noChangeArrowheads="1"/>
          </p:cNvSpPr>
          <p:nvPr/>
        </p:nvSpPr>
        <p:spPr bwMode="auto">
          <a:xfrm>
            <a:off x="3643313" y="5622925"/>
            <a:ext cx="500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84" name="TextBox 3"/>
          <p:cNvSpPr txBox="1">
            <a:spLocks noChangeArrowheads="1"/>
          </p:cNvSpPr>
          <p:nvPr/>
        </p:nvSpPr>
        <p:spPr bwMode="auto">
          <a:xfrm>
            <a:off x="4357688" y="4849813"/>
            <a:ext cx="500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85" name="TextBox 3"/>
          <p:cNvSpPr txBox="1">
            <a:spLocks noChangeArrowheads="1"/>
          </p:cNvSpPr>
          <p:nvPr/>
        </p:nvSpPr>
        <p:spPr bwMode="auto">
          <a:xfrm>
            <a:off x="4357688" y="5622925"/>
            <a:ext cx="500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86" name="TextBox 3"/>
          <p:cNvSpPr txBox="1">
            <a:spLocks noChangeArrowheads="1"/>
          </p:cNvSpPr>
          <p:nvPr/>
        </p:nvSpPr>
        <p:spPr bwMode="auto">
          <a:xfrm>
            <a:off x="5072063" y="4849813"/>
            <a:ext cx="500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87" name="TextBox 3"/>
          <p:cNvSpPr txBox="1">
            <a:spLocks noChangeArrowheads="1"/>
          </p:cNvSpPr>
          <p:nvPr/>
        </p:nvSpPr>
        <p:spPr bwMode="auto">
          <a:xfrm>
            <a:off x="5072063" y="5622925"/>
            <a:ext cx="500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88" name="TextBox 3"/>
          <p:cNvSpPr txBox="1">
            <a:spLocks noChangeArrowheads="1"/>
          </p:cNvSpPr>
          <p:nvPr/>
        </p:nvSpPr>
        <p:spPr bwMode="auto">
          <a:xfrm>
            <a:off x="5857875" y="4849813"/>
            <a:ext cx="500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89" name="TextBox 3"/>
          <p:cNvSpPr txBox="1">
            <a:spLocks noChangeArrowheads="1"/>
          </p:cNvSpPr>
          <p:nvPr/>
        </p:nvSpPr>
        <p:spPr bwMode="auto">
          <a:xfrm>
            <a:off x="5715000" y="5622925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90" name="TextBox 3"/>
          <p:cNvSpPr txBox="1">
            <a:spLocks noChangeArrowheads="1"/>
          </p:cNvSpPr>
          <p:nvPr/>
        </p:nvSpPr>
        <p:spPr bwMode="auto">
          <a:xfrm>
            <a:off x="6429375" y="4921250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5691" name="TextBox 3"/>
          <p:cNvSpPr txBox="1">
            <a:spLocks noChangeArrowheads="1"/>
          </p:cNvSpPr>
          <p:nvPr/>
        </p:nvSpPr>
        <p:spPr bwMode="auto">
          <a:xfrm>
            <a:off x="6429375" y="5611813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5692" name="TextBox 3"/>
          <p:cNvSpPr txBox="1">
            <a:spLocks noChangeArrowheads="1"/>
          </p:cNvSpPr>
          <p:nvPr/>
        </p:nvSpPr>
        <p:spPr bwMode="auto">
          <a:xfrm>
            <a:off x="7715250" y="4849813"/>
            <a:ext cx="1000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93" name="TextBox 3"/>
          <p:cNvSpPr txBox="1">
            <a:spLocks noChangeArrowheads="1"/>
          </p:cNvSpPr>
          <p:nvPr/>
        </p:nvSpPr>
        <p:spPr bwMode="auto">
          <a:xfrm>
            <a:off x="7786688" y="5622925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altLang="zh-CN" sz="32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5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5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82" grpId="0"/>
      <p:bldP spid="25683" grpId="0"/>
      <p:bldP spid="25684" grpId="0"/>
      <p:bldP spid="25685" grpId="0"/>
      <p:bldP spid="25686" grpId="0"/>
      <p:bldP spid="25687" grpId="0"/>
      <p:bldP spid="25688" grpId="0"/>
      <p:bldP spid="25689" grpId="0"/>
      <p:bldP spid="25692" grpId="0"/>
      <p:bldP spid="256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"/>
          <p:cNvSpPr txBox="1">
            <a:spLocks noChangeArrowheads="1"/>
          </p:cNvSpPr>
          <p:nvPr/>
        </p:nvSpPr>
        <p:spPr bwMode="auto">
          <a:xfrm>
            <a:off x="307975" y="727075"/>
            <a:ext cx="57308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照下面的样子摆扣子。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云形标注 20"/>
          <p:cNvSpPr>
            <a:spLocks noChangeArrowheads="1"/>
          </p:cNvSpPr>
          <p:nvPr/>
        </p:nvSpPr>
        <p:spPr bwMode="auto">
          <a:xfrm>
            <a:off x="3030538" y="4152900"/>
            <a:ext cx="4333875" cy="998538"/>
          </a:xfrm>
          <a:prstGeom prst="cloudCallout">
            <a:avLst>
              <a:gd name="adj1" fmla="val 51199"/>
              <a:gd name="adj2" fmla="val 36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999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89A4A7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找规律，并接着摆出图④、图⑤。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26628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24163" y="2141538"/>
            <a:ext cx="11128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8163" y="2503488"/>
            <a:ext cx="78740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3638" y="2819400"/>
            <a:ext cx="414337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4167188" y="1704975"/>
            <a:ext cx="1543050" cy="1508125"/>
            <a:chOff x="4166675" y="1705407"/>
            <a:chExt cx="1543042" cy="1507602"/>
          </a:xfrm>
        </p:grpSpPr>
        <p:pic>
          <p:nvPicPr>
            <p:cNvPr id="26632" name="图片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66675" y="283331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3" name="图片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48183" y="283331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图片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929691" y="2827664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图片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11199" y="283331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6" name="图片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66675" y="2444931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7" name="图片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48183" y="2453627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图片 1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929691" y="2453627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9" name="图片 1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11199" y="2444930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0" name="图片 1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11199" y="2072585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1" name="图片 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48183" y="2079930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2" name="图片 1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929691" y="2072585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3" name="图片 1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66675" y="206958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4" name="图片 2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66675" y="1705407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5" name="图片 2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56688" y="1708546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6" name="图片 2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946701" y="1705407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7" name="图片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28209" y="1708546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 bwMode="auto">
          <a:xfrm>
            <a:off x="5940425" y="1373188"/>
            <a:ext cx="1906588" cy="1833562"/>
            <a:chOff x="5939849" y="1372908"/>
            <a:chExt cx="1907540" cy="1834447"/>
          </a:xfrm>
        </p:grpSpPr>
        <p:pic>
          <p:nvPicPr>
            <p:cNvPr id="26649" name="图片 2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39849" y="2827664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0" name="图片 2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321357" y="2827664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1" name="图片 2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702865" y="2827664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2" name="图片 2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084373" y="2827664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3" name="图片 2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465881" y="2827664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4" name="图片 3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39849" y="2463219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5" name="图片 3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321357" y="2463219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6" name="图片 3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702865" y="2463219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7" name="图片 3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084373" y="2463219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8" name="图片 3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465881" y="2463219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9" name="图片 3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39849" y="2092013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0" name="图片 3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321357" y="2092013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1" name="图片 3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702865" y="2092013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2" name="图片 3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084373" y="2092013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3" name="图片 3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465881" y="2092013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4" name="图片 4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39849" y="173321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5" name="图片 4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321357" y="173321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6" name="图片 4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702865" y="173321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7" name="图片 4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084373" y="173321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8" name="图片 4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465881" y="173321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9" name="图片 4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39849" y="137290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70" name="图片 4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321357" y="137290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71" name="图片 4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702865" y="137290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72" name="图片 4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084373" y="137290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73" name="图片 4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465881" y="1372908"/>
              <a:ext cx="381508" cy="37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74" name="文本框 8"/>
          <p:cNvSpPr txBox="1">
            <a:spLocks noChangeArrowheads="1"/>
          </p:cNvSpPr>
          <p:nvPr/>
        </p:nvSpPr>
        <p:spPr bwMode="auto">
          <a:xfrm>
            <a:off x="1020763" y="3349625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endParaRPr lang="en-US" altLang="zh-CN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75" name="文本框 52"/>
          <p:cNvSpPr txBox="1">
            <a:spLocks noChangeArrowheads="1"/>
          </p:cNvSpPr>
          <p:nvPr/>
        </p:nvSpPr>
        <p:spPr bwMode="auto">
          <a:xfrm>
            <a:off x="1851025" y="3349625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endParaRPr lang="en-US" altLang="zh-CN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76" name="文本框 53"/>
          <p:cNvSpPr txBox="1">
            <a:spLocks noChangeArrowheads="1"/>
          </p:cNvSpPr>
          <p:nvPr/>
        </p:nvSpPr>
        <p:spPr bwMode="auto">
          <a:xfrm>
            <a:off x="3030538" y="3338513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endParaRPr lang="en-US" altLang="zh-CN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77" name="文本框 54"/>
          <p:cNvSpPr txBox="1">
            <a:spLocks noChangeArrowheads="1"/>
          </p:cNvSpPr>
          <p:nvPr/>
        </p:nvSpPr>
        <p:spPr bwMode="auto">
          <a:xfrm>
            <a:off x="4611688" y="3349625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④</a:t>
            </a:r>
            <a:endParaRPr lang="en-US" altLang="zh-CN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78" name="文本框 55"/>
          <p:cNvSpPr txBox="1">
            <a:spLocks noChangeArrowheads="1"/>
          </p:cNvSpPr>
          <p:nvPr/>
        </p:nvSpPr>
        <p:spPr bwMode="auto">
          <a:xfrm>
            <a:off x="6543675" y="3349625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⑤</a:t>
            </a:r>
            <a:endParaRPr lang="en-US" altLang="zh-CN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49" name="直接连接符 2048"/>
          <p:cNvCxnSpPr/>
          <p:nvPr/>
        </p:nvCxnSpPr>
        <p:spPr>
          <a:xfrm>
            <a:off x="4106863" y="3336925"/>
            <a:ext cx="1603375" cy="1588"/>
          </a:xfrm>
          <a:prstGeom prst="line">
            <a:avLst/>
          </a:prstGeom>
          <a:ln w="317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6038850" y="3316288"/>
            <a:ext cx="1709738" cy="11112"/>
          </a:xfrm>
          <a:prstGeom prst="line">
            <a:avLst/>
          </a:prstGeom>
          <a:ln w="317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20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66013" y="4319588"/>
            <a:ext cx="91122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82" name="文本框 3"/>
          <p:cNvSpPr txBox="1">
            <a:spLocks noChangeArrowheads="1"/>
          </p:cNvSpPr>
          <p:nvPr/>
        </p:nvSpPr>
        <p:spPr bwMode="auto">
          <a:xfrm>
            <a:off x="331788" y="5584825"/>
            <a:ext cx="84201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根据摆出的扣子，完成下面的统计表。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84188" y="865188"/>
          <a:ext cx="8248650" cy="3292474"/>
        </p:xfrm>
        <a:graphic>
          <a:graphicData uri="http://schemas.openxmlformats.org/drawingml/2006/table">
            <a:tbl>
              <a:tblPr/>
              <a:tblGrid>
                <a:gridCol w="3665537"/>
                <a:gridCol w="917575"/>
                <a:gridCol w="915988"/>
                <a:gridCol w="915987"/>
                <a:gridCol w="917575"/>
                <a:gridCol w="915988"/>
              </a:tblGrid>
              <a:tr h="57921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图号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⑤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70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每行扣子的个数（个）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70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每列扣子的个数（个）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21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扣子的总个数（个）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87" name="文本框 6"/>
          <p:cNvSpPr txBox="1">
            <a:spLocks noChangeArrowheads="1"/>
          </p:cNvSpPr>
          <p:nvPr/>
        </p:nvSpPr>
        <p:spPr bwMode="auto">
          <a:xfrm>
            <a:off x="6269038" y="2598738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88" name="文本框 7"/>
          <p:cNvSpPr txBox="1">
            <a:spLocks noChangeArrowheads="1"/>
          </p:cNvSpPr>
          <p:nvPr/>
        </p:nvSpPr>
        <p:spPr bwMode="auto">
          <a:xfrm>
            <a:off x="6286500" y="3581400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89" name="文本框 8"/>
          <p:cNvSpPr txBox="1">
            <a:spLocks noChangeArrowheads="1"/>
          </p:cNvSpPr>
          <p:nvPr/>
        </p:nvSpPr>
        <p:spPr bwMode="auto">
          <a:xfrm>
            <a:off x="7142163" y="1492250"/>
            <a:ext cx="3635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90" name="文本框 9"/>
          <p:cNvSpPr txBox="1">
            <a:spLocks noChangeArrowheads="1"/>
          </p:cNvSpPr>
          <p:nvPr/>
        </p:nvSpPr>
        <p:spPr bwMode="auto">
          <a:xfrm>
            <a:off x="7196138" y="2593975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91" name="文本框 10"/>
          <p:cNvSpPr txBox="1">
            <a:spLocks noChangeArrowheads="1"/>
          </p:cNvSpPr>
          <p:nvPr/>
        </p:nvSpPr>
        <p:spPr bwMode="auto">
          <a:xfrm>
            <a:off x="7142163" y="3551238"/>
            <a:ext cx="5445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92" name="文本框 11"/>
          <p:cNvSpPr txBox="1">
            <a:spLocks noChangeArrowheads="1"/>
          </p:cNvSpPr>
          <p:nvPr/>
        </p:nvSpPr>
        <p:spPr bwMode="auto">
          <a:xfrm>
            <a:off x="8067675" y="1492250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93" name="文本框 12"/>
          <p:cNvSpPr txBox="1">
            <a:spLocks noChangeArrowheads="1"/>
          </p:cNvSpPr>
          <p:nvPr/>
        </p:nvSpPr>
        <p:spPr bwMode="auto">
          <a:xfrm>
            <a:off x="8067675" y="2605088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94" name="文本框 13"/>
          <p:cNvSpPr txBox="1">
            <a:spLocks noChangeArrowheads="1"/>
          </p:cNvSpPr>
          <p:nvPr/>
        </p:nvSpPr>
        <p:spPr bwMode="auto">
          <a:xfrm>
            <a:off x="8032750" y="3551238"/>
            <a:ext cx="542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95" name="文本框 3"/>
          <p:cNvSpPr txBox="1">
            <a:spLocks noChangeArrowheads="1"/>
          </p:cNvSpPr>
          <p:nvPr/>
        </p:nvSpPr>
        <p:spPr bwMode="auto">
          <a:xfrm>
            <a:off x="0" y="4346575"/>
            <a:ext cx="896302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）从上面的统计表中，你发现各图中每行、每列扣子的个数和扣子的总个数有什么关系？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96" name="文本框 3"/>
          <p:cNvSpPr txBox="1">
            <a:spLocks noChangeArrowheads="1"/>
          </p:cNvSpPr>
          <p:nvPr/>
        </p:nvSpPr>
        <p:spPr bwMode="auto">
          <a:xfrm>
            <a:off x="50403125" y="5319713"/>
            <a:ext cx="9228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扣子的总个数＝每行扣子的个数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每列扣子的个数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87" grpId="0"/>
      <p:bldP spid="27688" grpId="0"/>
      <p:bldP spid="27689" grpId="0"/>
      <p:bldP spid="27690" grpId="0"/>
      <p:bldP spid="27691" grpId="0"/>
      <p:bldP spid="27692" grpId="0"/>
      <p:bldP spid="27693" grpId="0"/>
      <p:bldP spid="27694" grpId="0"/>
      <p:bldP spid="27695" grpId="0"/>
      <p:bldP spid="276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"/>
          <p:cNvSpPr txBox="1">
            <a:spLocks noChangeArrowheads="1"/>
          </p:cNvSpPr>
          <p:nvPr/>
        </p:nvSpPr>
        <p:spPr bwMode="auto">
          <a:xfrm>
            <a:off x="407988" y="1371600"/>
            <a:ext cx="8329612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）按照这个规律，图⑥应该有多少个扣子？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5" name="文本框 3"/>
          <p:cNvSpPr txBox="1">
            <a:spLocks noChangeArrowheads="1"/>
          </p:cNvSpPr>
          <p:nvPr/>
        </p:nvSpPr>
        <p:spPr bwMode="auto">
          <a:xfrm>
            <a:off x="914400" y="3122613"/>
            <a:ext cx="679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扣子的总个数＝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6×6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（个）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3"/>
          <p:cNvGrpSpPr/>
          <p:nvPr/>
        </p:nvGrpSpPr>
        <p:grpSpPr bwMode="auto">
          <a:xfrm>
            <a:off x="500063" y="1628775"/>
            <a:ext cx="8088312" cy="2071688"/>
            <a:chOff x="500034" y="571480"/>
            <a:chExt cx="8088369" cy="2071702"/>
          </a:xfrm>
        </p:grpSpPr>
        <p:pic>
          <p:nvPicPr>
            <p:cNvPr id="29699" name="图片 1" descr="小兔子2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358082" y="857232"/>
              <a:ext cx="1230321" cy="17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500034" y="571480"/>
              <a:ext cx="6929486" cy="1071570"/>
            </a:xfrm>
            <a:prstGeom prst="cloudCallout">
              <a:avLst>
                <a:gd name="adj1" fmla="val 46583"/>
                <a:gd name="adj2" fmla="val 57254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你发现了什么规律？用含有字母的式子表示出来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701" name="TextBox 3"/>
          <p:cNvSpPr txBox="1">
            <a:spLocks noChangeArrowheads="1"/>
          </p:cNvSpPr>
          <p:nvPr/>
        </p:nvSpPr>
        <p:spPr bwMode="auto">
          <a:xfrm>
            <a:off x="214313" y="2908300"/>
            <a:ext cx="721518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</a:rPr>
              <a:t>）当</a:t>
            </a:r>
            <a:r>
              <a:rPr lang="en-US" altLang="zh-CN" sz="3200" b="1" i="1">
                <a:latin typeface="Times New Roman" panose="02020603050405020304" pitchFamily="18" charset="0"/>
              </a:rPr>
              <a:t>n</a:t>
            </a:r>
            <a:r>
              <a:rPr lang="en-US" altLang="zh-CN" sz="3200" b="1">
                <a:latin typeface="Times New Roman" panose="02020603050405020304" pitchFamily="18" charset="0"/>
              </a:rPr>
              <a:t>=8</a:t>
            </a:r>
            <a:r>
              <a:rPr lang="zh-CN" altLang="en-US" sz="3200" b="1">
                <a:latin typeface="Times New Roman" panose="02020603050405020304" pitchFamily="18" charset="0"/>
              </a:rPr>
              <a:t>时，摆出的图形要用多少个扣子？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9702" name="TextBox 3"/>
          <p:cNvSpPr txBox="1">
            <a:spLocks noChangeArrowheads="1"/>
          </p:cNvSpPr>
          <p:nvPr/>
        </p:nvSpPr>
        <p:spPr bwMode="auto">
          <a:xfrm>
            <a:off x="357188" y="4129088"/>
            <a:ext cx="82153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时，摆出的图形要用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=3×8=24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个扣子</a:t>
            </a:r>
            <a:r>
              <a:rPr lang="zh-CN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 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214313" y="436563"/>
            <a:ext cx="8572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下面的多边形分别能分割成多少个三角形？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6387" name="组合 23"/>
          <p:cNvGrpSpPr/>
          <p:nvPr/>
        </p:nvGrpSpPr>
        <p:grpSpPr bwMode="auto">
          <a:xfrm>
            <a:off x="214313" y="1150938"/>
            <a:ext cx="2000250" cy="1571625"/>
            <a:chOff x="285720" y="1785925"/>
            <a:chExt cx="2000264" cy="1571637"/>
          </a:xfrm>
        </p:grpSpPr>
        <p:grpSp>
          <p:nvGrpSpPr>
            <p:cNvPr id="16388" name="组合 12"/>
            <p:cNvGrpSpPr/>
            <p:nvPr/>
          </p:nvGrpSpPr>
          <p:grpSpPr bwMode="auto">
            <a:xfrm>
              <a:off x="285720" y="1785925"/>
              <a:ext cx="2000264" cy="1571636"/>
              <a:chOff x="1285852" y="1744386"/>
              <a:chExt cx="1643074" cy="1114698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1285852" y="2857958"/>
                <a:ext cx="1643074" cy="112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rot="5400000" flipH="1" flipV="1">
                <a:off x="1249580" y="2322244"/>
                <a:ext cx="571987" cy="49944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16200000" flipV="1">
                <a:off x="2342799" y="2271832"/>
                <a:ext cx="1113572" cy="5868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1785294" y="1744386"/>
                <a:ext cx="1084950" cy="54158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17" name="直接连接符 16"/>
            <p:cNvCxnSpPr/>
            <p:nvPr/>
          </p:nvCxnSpPr>
          <p:spPr>
            <a:xfrm>
              <a:off x="928661" y="2500305"/>
              <a:ext cx="1357323" cy="85725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6394" name="组合 24"/>
          <p:cNvGrpSpPr/>
          <p:nvPr/>
        </p:nvGrpSpPr>
        <p:grpSpPr bwMode="auto">
          <a:xfrm>
            <a:off x="2500313" y="1150938"/>
            <a:ext cx="1785937" cy="1714500"/>
            <a:chOff x="2714612" y="1643050"/>
            <a:chExt cx="1785950" cy="1714512"/>
          </a:xfrm>
        </p:grpSpPr>
        <p:sp>
          <p:nvSpPr>
            <p:cNvPr id="18" name="正五边形 17"/>
            <p:cNvSpPr/>
            <p:nvPr/>
          </p:nvSpPr>
          <p:spPr>
            <a:xfrm>
              <a:off x="2714612" y="1643050"/>
              <a:ext cx="1785950" cy="1714512"/>
            </a:xfrm>
            <a:prstGeom prst="pent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>
              <a:stCxn id="18" idx="1"/>
              <a:endCxn id="18" idx="5"/>
            </p:cNvCxnSpPr>
            <p:nvPr/>
          </p:nvCxnSpPr>
          <p:spPr>
            <a:xfrm rot="10800000" flipH="1">
              <a:off x="2714612" y="2298692"/>
              <a:ext cx="1785950" cy="158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18" idx="1"/>
              <a:endCxn id="18" idx="4"/>
            </p:cNvCxnSpPr>
            <p:nvPr/>
          </p:nvCxnSpPr>
          <p:spPr>
            <a:xfrm rot="10800000" flipH="1" flipV="1">
              <a:off x="2714612" y="2298692"/>
              <a:ext cx="1444636" cy="10588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6398" name="六边形 22"/>
          <p:cNvSpPr>
            <a:spLocks noChangeArrowheads="1"/>
          </p:cNvSpPr>
          <p:nvPr/>
        </p:nvSpPr>
        <p:spPr bwMode="auto">
          <a:xfrm>
            <a:off x="4643438" y="1293813"/>
            <a:ext cx="1714500" cy="157162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6399" name="组合 42"/>
          <p:cNvGrpSpPr/>
          <p:nvPr/>
        </p:nvGrpSpPr>
        <p:grpSpPr bwMode="auto">
          <a:xfrm>
            <a:off x="2500313" y="1881188"/>
            <a:ext cx="1444625" cy="1060450"/>
            <a:chOff x="3542215" y="2210984"/>
            <a:chExt cx="1136713" cy="928880"/>
          </a:xfrm>
        </p:grpSpPr>
        <p:cxnSp>
          <p:nvCxnSpPr>
            <p:cNvPr id="27" name="直接连接符 26"/>
            <p:cNvCxnSpPr>
              <a:stCxn id="18" idx="1"/>
              <a:endCxn id="18" idx="4"/>
            </p:cNvCxnSpPr>
            <p:nvPr/>
          </p:nvCxnSpPr>
          <p:spPr>
            <a:xfrm>
              <a:off x="3542215" y="2210984"/>
              <a:ext cx="1136713" cy="928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18" idx="1"/>
              <a:endCxn id="18" idx="4"/>
            </p:cNvCxnSpPr>
            <p:nvPr/>
          </p:nvCxnSpPr>
          <p:spPr>
            <a:xfrm>
              <a:off x="3542215" y="2210984"/>
              <a:ext cx="1136713" cy="928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18" idx="1"/>
              <a:endCxn id="18" idx="4"/>
            </p:cNvCxnSpPr>
            <p:nvPr/>
          </p:nvCxnSpPr>
          <p:spPr>
            <a:xfrm>
              <a:off x="3542215" y="2210984"/>
              <a:ext cx="1136713" cy="928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18" idx="1"/>
              <a:endCxn id="18" idx="4"/>
            </p:cNvCxnSpPr>
            <p:nvPr/>
          </p:nvCxnSpPr>
          <p:spPr>
            <a:xfrm>
              <a:off x="3542215" y="2210984"/>
              <a:ext cx="1136713" cy="928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18" idx="1"/>
              <a:endCxn id="18" idx="4"/>
            </p:cNvCxnSpPr>
            <p:nvPr/>
          </p:nvCxnSpPr>
          <p:spPr>
            <a:xfrm>
              <a:off x="3542215" y="2210984"/>
              <a:ext cx="1136713" cy="928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18" idx="1"/>
              <a:endCxn id="18" idx="4"/>
            </p:cNvCxnSpPr>
            <p:nvPr/>
          </p:nvCxnSpPr>
          <p:spPr>
            <a:xfrm>
              <a:off x="3542215" y="2210984"/>
              <a:ext cx="1136713" cy="928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18" idx="1"/>
              <a:endCxn id="18" idx="4"/>
            </p:cNvCxnSpPr>
            <p:nvPr/>
          </p:nvCxnSpPr>
          <p:spPr>
            <a:xfrm>
              <a:off x="3542215" y="2210984"/>
              <a:ext cx="1136713" cy="928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6407" name="TextBox 3"/>
          <p:cNvSpPr txBox="1">
            <a:spLocks noChangeArrowheads="1"/>
          </p:cNvSpPr>
          <p:nvPr/>
        </p:nvSpPr>
        <p:spPr bwMode="auto">
          <a:xfrm>
            <a:off x="71438" y="3495675"/>
            <a:ext cx="8572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）照样子画出虚线并填表。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500063" y="4151313"/>
          <a:ext cx="8072437" cy="2143125"/>
        </p:xfrm>
        <a:graphic>
          <a:graphicData uri="http://schemas.openxmlformats.org/drawingml/2006/table">
            <a:tbl>
              <a:tblPr/>
              <a:tblGrid>
                <a:gridCol w="4357687"/>
                <a:gridCol w="857250"/>
                <a:gridCol w="928688"/>
                <a:gridCol w="928687"/>
                <a:gridCol w="1000125"/>
              </a:tblGrid>
              <a:tr h="714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多边形的边数（条）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画出的线段的条数（条）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三角形的个数（个）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34" name="TextBox 3"/>
          <p:cNvSpPr txBox="1">
            <a:spLocks noChangeArrowheads="1"/>
          </p:cNvSpPr>
          <p:nvPr/>
        </p:nvSpPr>
        <p:spPr bwMode="auto">
          <a:xfrm>
            <a:off x="428625" y="3008313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四边形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6435" name="TextBox 3"/>
          <p:cNvSpPr txBox="1">
            <a:spLocks noChangeArrowheads="1"/>
          </p:cNvSpPr>
          <p:nvPr/>
        </p:nvSpPr>
        <p:spPr bwMode="auto">
          <a:xfrm>
            <a:off x="2857500" y="3008313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五边形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6436" name="TextBox 3"/>
          <p:cNvSpPr txBox="1">
            <a:spLocks noChangeArrowheads="1"/>
          </p:cNvSpPr>
          <p:nvPr/>
        </p:nvSpPr>
        <p:spPr bwMode="auto">
          <a:xfrm>
            <a:off x="4929188" y="3008313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六边形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6437" name="TextBox 3"/>
          <p:cNvSpPr txBox="1">
            <a:spLocks noChangeArrowheads="1"/>
          </p:cNvSpPr>
          <p:nvPr/>
        </p:nvSpPr>
        <p:spPr bwMode="auto">
          <a:xfrm>
            <a:off x="7143750" y="3008313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七边形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cxnSp>
        <p:nvCxnSpPr>
          <p:cNvPr id="51" name="直接连接符 50"/>
          <p:cNvCxnSpPr>
            <a:cxnSpLocks noChangeShapeType="1"/>
            <a:stCxn id="16398" idx="2"/>
            <a:endCxn id="16398" idx="2"/>
          </p:cNvCxnSpPr>
          <p:nvPr/>
        </p:nvCxnSpPr>
        <p:spPr bwMode="auto">
          <a:xfrm rot="16200000" flipH="1">
            <a:off x="5500688" y="2865438"/>
            <a:ext cx="1587" cy="1587"/>
          </a:xfrm>
          <a:prstGeom prst="bentConnector3">
            <a:avLst>
              <a:gd name="adj1" fmla="val 14400000"/>
            </a:avLst>
          </a:prstGeom>
          <a:noFill/>
          <a:ln w="12700">
            <a:solidFill>
              <a:schemeClr val="tx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52"/>
          <p:cNvCxnSpPr>
            <a:cxnSpLocks noChangeShapeType="1"/>
            <a:stCxn id="16398" idx="1"/>
            <a:endCxn id="16398" idx="2"/>
          </p:cNvCxnSpPr>
          <p:nvPr/>
        </p:nvCxnSpPr>
        <p:spPr bwMode="auto">
          <a:xfrm rot="10800000" flipH="1" flipV="1">
            <a:off x="4643438" y="2079625"/>
            <a:ext cx="857250" cy="785813"/>
          </a:xfrm>
          <a:prstGeom prst="bentConnector4">
            <a:avLst>
              <a:gd name="adj1" fmla="val -26667"/>
              <a:gd name="adj2" fmla="val 129093"/>
            </a:avLst>
          </a:prstGeom>
          <a:noFill/>
          <a:ln w="12700">
            <a:solidFill>
              <a:schemeClr val="tx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直接连接符 54"/>
          <p:cNvCxnSpPr>
            <a:cxnSpLocks noChangeShapeType="1"/>
            <a:stCxn id="16398" idx="2"/>
            <a:endCxn id="16398" idx="2"/>
          </p:cNvCxnSpPr>
          <p:nvPr/>
        </p:nvCxnSpPr>
        <p:spPr bwMode="auto">
          <a:xfrm rot="16200000" flipH="1">
            <a:off x="5500688" y="2865438"/>
            <a:ext cx="1587" cy="1587"/>
          </a:xfrm>
          <a:prstGeom prst="bentConnector3">
            <a:avLst>
              <a:gd name="adj1" fmla="val 14400000"/>
            </a:avLst>
          </a:prstGeom>
          <a:noFill/>
          <a:ln w="12700">
            <a:solidFill>
              <a:schemeClr val="tx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直接连接符 56"/>
          <p:cNvCxnSpPr>
            <a:cxnSpLocks noChangeShapeType="1"/>
            <a:stCxn id="16398" idx="2"/>
            <a:endCxn id="16398" idx="2"/>
          </p:cNvCxnSpPr>
          <p:nvPr/>
        </p:nvCxnSpPr>
        <p:spPr bwMode="auto">
          <a:xfrm rot="16200000" flipH="1">
            <a:off x="5500688" y="2865438"/>
            <a:ext cx="1587" cy="1587"/>
          </a:xfrm>
          <a:prstGeom prst="bentConnector3">
            <a:avLst>
              <a:gd name="adj1" fmla="val 14400000"/>
            </a:avLst>
          </a:prstGeom>
          <a:noFill/>
          <a:ln w="12700">
            <a:solidFill>
              <a:schemeClr val="tx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直接连接符 59"/>
          <p:cNvCxnSpPr>
            <a:cxnSpLocks noChangeShapeType="1"/>
            <a:stCxn id="16398" idx="2"/>
            <a:endCxn id="16398" idx="2"/>
          </p:cNvCxnSpPr>
          <p:nvPr/>
        </p:nvCxnSpPr>
        <p:spPr bwMode="auto">
          <a:xfrm rot="16200000" flipH="1">
            <a:off x="5500688" y="2865438"/>
            <a:ext cx="1587" cy="1587"/>
          </a:xfrm>
          <a:prstGeom prst="bentConnector3">
            <a:avLst>
              <a:gd name="adj1" fmla="val 14400000"/>
            </a:avLst>
          </a:prstGeom>
          <a:noFill/>
          <a:ln w="12700">
            <a:solidFill>
              <a:schemeClr val="tx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直接连接符 61"/>
          <p:cNvCxnSpPr>
            <a:cxnSpLocks noChangeShapeType="1"/>
            <a:stCxn id="16398" idx="2"/>
            <a:endCxn id="16398" idx="2"/>
          </p:cNvCxnSpPr>
          <p:nvPr/>
        </p:nvCxnSpPr>
        <p:spPr bwMode="auto">
          <a:xfrm rot="16200000" flipH="1">
            <a:off x="5500688" y="2865438"/>
            <a:ext cx="1587" cy="1587"/>
          </a:xfrm>
          <a:prstGeom prst="bentConnector3">
            <a:avLst>
              <a:gd name="adj1" fmla="val 14400000"/>
            </a:avLst>
          </a:prstGeom>
          <a:noFill/>
          <a:ln w="12700">
            <a:solidFill>
              <a:schemeClr val="tx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63"/>
          <p:cNvCxnSpPr>
            <a:cxnSpLocks noChangeShapeType="1"/>
            <a:stCxn id="16398" idx="2"/>
            <a:endCxn id="16398" idx="2"/>
          </p:cNvCxnSpPr>
          <p:nvPr/>
        </p:nvCxnSpPr>
        <p:spPr bwMode="auto">
          <a:xfrm rot="16200000" flipH="1">
            <a:off x="5500688" y="2865438"/>
            <a:ext cx="1587" cy="1587"/>
          </a:xfrm>
          <a:prstGeom prst="bentConnector3">
            <a:avLst>
              <a:gd name="adj1" fmla="val 14400000"/>
            </a:avLst>
          </a:prstGeom>
          <a:noFill/>
          <a:ln w="12700">
            <a:solidFill>
              <a:schemeClr val="tx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45" name="TextBox 3"/>
          <p:cNvSpPr txBox="1">
            <a:spLocks noChangeArrowheads="1"/>
          </p:cNvSpPr>
          <p:nvPr/>
        </p:nvSpPr>
        <p:spPr bwMode="auto">
          <a:xfrm>
            <a:off x="5143500" y="486568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46" name="TextBox 3"/>
          <p:cNvSpPr txBox="1">
            <a:spLocks noChangeArrowheads="1"/>
          </p:cNvSpPr>
          <p:nvPr/>
        </p:nvSpPr>
        <p:spPr bwMode="auto">
          <a:xfrm>
            <a:off x="5143500" y="5567363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47" name="TextBox 3"/>
          <p:cNvSpPr txBox="1">
            <a:spLocks noChangeArrowheads="1"/>
          </p:cNvSpPr>
          <p:nvPr/>
        </p:nvSpPr>
        <p:spPr bwMode="auto">
          <a:xfrm>
            <a:off x="6000750" y="486568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48" name="TextBox 3"/>
          <p:cNvSpPr txBox="1">
            <a:spLocks noChangeArrowheads="1"/>
          </p:cNvSpPr>
          <p:nvPr/>
        </p:nvSpPr>
        <p:spPr bwMode="auto">
          <a:xfrm>
            <a:off x="6000750" y="5567363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49" name="TextBox 3"/>
          <p:cNvSpPr txBox="1">
            <a:spLocks noChangeArrowheads="1"/>
          </p:cNvSpPr>
          <p:nvPr/>
        </p:nvSpPr>
        <p:spPr bwMode="auto">
          <a:xfrm>
            <a:off x="6929438" y="4865688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50" name="TextBox 3"/>
          <p:cNvSpPr txBox="1">
            <a:spLocks noChangeArrowheads="1"/>
          </p:cNvSpPr>
          <p:nvPr/>
        </p:nvSpPr>
        <p:spPr bwMode="auto">
          <a:xfrm>
            <a:off x="6929438" y="5567363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51" name="TextBox 3"/>
          <p:cNvSpPr txBox="1">
            <a:spLocks noChangeArrowheads="1"/>
          </p:cNvSpPr>
          <p:nvPr/>
        </p:nvSpPr>
        <p:spPr bwMode="auto">
          <a:xfrm>
            <a:off x="7858125" y="486568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52" name="TextBox 3"/>
          <p:cNvSpPr txBox="1">
            <a:spLocks noChangeArrowheads="1"/>
          </p:cNvSpPr>
          <p:nvPr/>
        </p:nvSpPr>
        <p:spPr bwMode="auto">
          <a:xfrm>
            <a:off x="7858125" y="5567363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45" grpId="0"/>
      <p:bldP spid="16446" grpId="0"/>
      <p:bldP spid="16447" grpId="0"/>
      <p:bldP spid="16448" grpId="0"/>
      <p:bldP spid="16449" grpId="0"/>
      <p:bldP spid="16450" grpId="0"/>
      <p:bldP spid="16451" grpId="0"/>
      <p:bldP spid="164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3"/>
          <p:cNvGrpSpPr/>
          <p:nvPr/>
        </p:nvGrpSpPr>
        <p:grpSpPr bwMode="auto">
          <a:xfrm>
            <a:off x="1428750" y="642938"/>
            <a:ext cx="7424738" cy="2047875"/>
            <a:chOff x="1428728" y="642918"/>
            <a:chExt cx="7424988" cy="2048142"/>
          </a:xfrm>
        </p:grpSpPr>
        <p:pic>
          <p:nvPicPr>
            <p:cNvPr id="17411" name="图片 1" descr="小兔子3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358082" y="785794"/>
              <a:ext cx="1495634" cy="1905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1428728" y="642918"/>
              <a:ext cx="5715192" cy="1071702"/>
            </a:xfrm>
            <a:prstGeom prst="cloudCallout">
              <a:avLst>
                <a:gd name="adj1" fmla="val 54993"/>
                <a:gd name="adj2" fmla="val 32480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观察表中的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数据，你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发现了什么？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428625" y="2000250"/>
            <a:ext cx="6858000" cy="2214563"/>
            <a:chOff x="428596" y="2000240"/>
            <a:chExt cx="6858000" cy="2214578"/>
          </a:xfrm>
        </p:grpSpPr>
        <p:pic>
          <p:nvPicPr>
            <p:cNvPr id="17414" name="图片 4" descr="小男孩5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8596" y="2571744"/>
              <a:ext cx="1147675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云形标注 5"/>
            <p:cNvSpPr/>
            <p:nvPr/>
          </p:nvSpPr>
          <p:spPr bwMode="auto">
            <a:xfrm>
              <a:off x="1571596" y="2000240"/>
              <a:ext cx="5715000" cy="1428760"/>
            </a:xfrm>
            <a:prstGeom prst="cloudCallout">
              <a:avLst>
                <a:gd name="adj1" fmla="val -48491"/>
                <a:gd name="adj2" fmla="val 53125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画出的线段的条数等于多边形的边数减去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2214563" y="3786188"/>
            <a:ext cx="6497637" cy="1928812"/>
            <a:chOff x="2214546" y="3786190"/>
            <a:chExt cx="6497267" cy="1928826"/>
          </a:xfrm>
        </p:grpSpPr>
        <p:pic>
          <p:nvPicPr>
            <p:cNvPr id="17417" name="图片 7" descr="QQ截图20150204143837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15206" y="3929066"/>
              <a:ext cx="1496607" cy="17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云形标注 8"/>
            <p:cNvSpPr/>
            <p:nvPr/>
          </p:nvSpPr>
          <p:spPr bwMode="auto">
            <a:xfrm>
              <a:off x="2214546" y="3786190"/>
              <a:ext cx="4857473" cy="1428760"/>
            </a:xfrm>
            <a:prstGeom prst="cloudCallout">
              <a:avLst>
                <a:gd name="adj1" fmla="val 54430"/>
                <a:gd name="adj2" fmla="val 31448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分割成的三角形个数等于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214313" y="515938"/>
            <a:ext cx="8572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）根据发现的规律填表。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14313" y="1397000"/>
          <a:ext cx="8501062" cy="2835276"/>
        </p:xfrm>
        <a:graphic>
          <a:graphicData uri="http://schemas.openxmlformats.org/drawingml/2006/table">
            <a:tbl>
              <a:tblPr/>
              <a:tblGrid>
                <a:gridCol w="4068762"/>
                <a:gridCol w="800100"/>
                <a:gridCol w="725488"/>
                <a:gridCol w="654050"/>
                <a:gridCol w="944562"/>
                <a:gridCol w="1308100"/>
              </a:tblGrid>
              <a:tr h="94509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多边形的边数（条）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kumimoji="0" lang="en-US" altLang="zh-CN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509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画出的线段的条数（条）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509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三角形的个数（个）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39" marB="457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65" name="TextBox 3"/>
          <p:cNvSpPr txBox="1">
            <a:spLocks noChangeArrowheads="1"/>
          </p:cNvSpPr>
          <p:nvPr/>
        </p:nvSpPr>
        <p:spPr bwMode="auto">
          <a:xfrm>
            <a:off x="4572000" y="2500313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6" name="TextBox 3"/>
          <p:cNvSpPr txBox="1">
            <a:spLocks noChangeArrowheads="1"/>
          </p:cNvSpPr>
          <p:nvPr/>
        </p:nvSpPr>
        <p:spPr bwMode="auto">
          <a:xfrm>
            <a:off x="4572000" y="3416300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7" name="TextBox 5"/>
          <p:cNvSpPr txBox="1">
            <a:spLocks noChangeArrowheads="1"/>
          </p:cNvSpPr>
          <p:nvPr/>
        </p:nvSpPr>
        <p:spPr bwMode="auto">
          <a:xfrm>
            <a:off x="5214938" y="2500313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8" name="TextBox 3"/>
          <p:cNvSpPr txBox="1">
            <a:spLocks noChangeArrowheads="1"/>
          </p:cNvSpPr>
          <p:nvPr/>
        </p:nvSpPr>
        <p:spPr bwMode="auto">
          <a:xfrm>
            <a:off x="5214938" y="3416300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9" name="TextBox 7"/>
          <p:cNvSpPr txBox="1">
            <a:spLocks noChangeArrowheads="1"/>
          </p:cNvSpPr>
          <p:nvPr/>
        </p:nvSpPr>
        <p:spPr bwMode="auto">
          <a:xfrm>
            <a:off x="6000750" y="2500313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0" name="TextBox 3"/>
          <p:cNvSpPr txBox="1">
            <a:spLocks noChangeArrowheads="1"/>
          </p:cNvSpPr>
          <p:nvPr/>
        </p:nvSpPr>
        <p:spPr bwMode="auto">
          <a:xfrm>
            <a:off x="6000750" y="3416300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1" name="TextBox 9"/>
          <p:cNvSpPr txBox="1">
            <a:spLocks noChangeArrowheads="1"/>
          </p:cNvSpPr>
          <p:nvPr/>
        </p:nvSpPr>
        <p:spPr bwMode="auto">
          <a:xfrm>
            <a:off x="6500813" y="2500313"/>
            <a:ext cx="1500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472" name="TextBox 3"/>
          <p:cNvSpPr txBox="1">
            <a:spLocks noChangeArrowheads="1"/>
          </p:cNvSpPr>
          <p:nvPr/>
        </p:nvSpPr>
        <p:spPr bwMode="auto">
          <a:xfrm>
            <a:off x="6500813" y="3416300"/>
            <a:ext cx="1143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473" name="TextBox 11"/>
          <p:cNvSpPr txBox="1">
            <a:spLocks noChangeArrowheads="1"/>
          </p:cNvSpPr>
          <p:nvPr/>
        </p:nvSpPr>
        <p:spPr bwMode="auto">
          <a:xfrm>
            <a:off x="7572375" y="2500313"/>
            <a:ext cx="1071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i="1">
                <a:latin typeface="Times New Roman" panose="02020603050405020304" pitchFamily="18" charset="0"/>
              </a:rPr>
              <a:t>n</a:t>
            </a:r>
            <a:r>
              <a:rPr lang="zh-CN" altLang="en-US" sz="3200" b="1">
                <a:latin typeface="Times New Roman" panose="02020603050405020304" pitchFamily="18" charset="0"/>
              </a:rPr>
              <a:t>－</a:t>
            </a:r>
            <a:r>
              <a:rPr lang="en-US" altLang="zh-CN" sz="3200" b="1">
                <a:latin typeface="Times New Roman" panose="02020603050405020304" pitchFamily="18" charset="0"/>
              </a:rPr>
              <a:t>3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8474" name="TextBox 3"/>
          <p:cNvSpPr txBox="1">
            <a:spLocks noChangeArrowheads="1"/>
          </p:cNvSpPr>
          <p:nvPr/>
        </p:nvSpPr>
        <p:spPr bwMode="auto">
          <a:xfrm>
            <a:off x="7620000" y="3429000"/>
            <a:ext cx="10715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i="1">
                <a:latin typeface="Times New Roman" panose="02020603050405020304" pitchFamily="18" charset="0"/>
              </a:rPr>
              <a:t>n</a:t>
            </a:r>
            <a:r>
              <a:rPr lang="zh-CN" altLang="en-US" sz="3200" b="1">
                <a:latin typeface="Times New Roman" panose="02020603050405020304" pitchFamily="18" charset="0"/>
              </a:rPr>
              <a:t>－</a:t>
            </a:r>
            <a:r>
              <a:rPr lang="en-US" altLang="zh-CN" sz="3200" b="1">
                <a:latin typeface="Times New Roman" panose="02020603050405020304" pitchFamily="18" charset="0"/>
              </a:rPr>
              <a:t>2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8475" name="TextBox 3"/>
          <p:cNvSpPr txBox="1">
            <a:spLocks noChangeArrowheads="1"/>
          </p:cNvSpPr>
          <p:nvPr/>
        </p:nvSpPr>
        <p:spPr bwMode="auto">
          <a:xfrm>
            <a:off x="214313" y="4416425"/>
            <a:ext cx="85725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）当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n</a:t>
            </a:r>
            <a:r>
              <a:rPr lang="en-US" altLang="zh-CN" sz="3200" b="1" dirty="0">
                <a:latin typeface="Times New Roman" panose="02020603050405020304" pitchFamily="18" charset="0"/>
              </a:rPr>
              <a:t>=12</a:t>
            </a:r>
            <a:r>
              <a:rPr lang="zh-CN" altLang="en-US" sz="3200" b="1" dirty="0">
                <a:latin typeface="Times New Roman" panose="02020603050405020304" pitchFamily="18" charset="0"/>
              </a:rPr>
              <a:t>时，求画出的线段条数和分割成三角形的个数。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8476" name="TextBox 3"/>
          <p:cNvSpPr txBox="1">
            <a:spLocks noChangeArrowheads="1"/>
          </p:cNvSpPr>
          <p:nvPr/>
        </p:nvSpPr>
        <p:spPr bwMode="auto">
          <a:xfrm>
            <a:off x="0" y="5410200"/>
            <a:ext cx="914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=12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时，画出的线段条数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3=12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3=9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（条）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分割成三角形的个数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2=10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（个）。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5" grpId="0"/>
      <p:bldP spid="18466" grpId="0"/>
      <p:bldP spid="18467" grpId="0"/>
      <p:bldP spid="18468" grpId="0"/>
      <p:bldP spid="18469" grpId="0"/>
      <p:bldP spid="18470" grpId="0"/>
      <p:bldP spid="18473" grpId="0"/>
      <p:bldP spid="18474" grpId="0"/>
      <p:bldP spid="18475" grpId="0"/>
      <p:bldP spid="184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214313" y="512763"/>
            <a:ext cx="66436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多边形的内角和。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0" y="1143000"/>
            <a:ext cx="664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）四边形的内角和是多少度？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9460" name="组合 18"/>
          <p:cNvGrpSpPr/>
          <p:nvPr/>
        </p:nvGrpSpPr>
        <p:grpSpPr bwMode="auto">
          <a:xfrm>
            <a:off x="642938" y="2727325"/>
            <a:ext cx="3000375" cy="1144588"/>
            <a:chOff x="1357290" y="2143116"/>
            <a:chExt cx="3000396" cy="1144596"/>
          </a:xfrm>
        </p:grpSpPr>
        <p:grpSp>
          <p:nvGrpSpPr>
            <p:cNvPr id="19461" name="组合 14"/>
            <p:cNvGrpSpPr/>
            <p:nvPr/>
          </p:nvGrpSpPr>
          <p:grpSpPr bwMode="auto">
            <a:xfrm>
              <a:off x="1357290" y="2143116"/>
              <a:ext cx="3000396" cy="1144596"/>
              <a:chOff x="1357290" y="2143116"/>
              <a:chExt cx="3000396" cy="1144596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1357290" y="3286124"/>
                <a:ext cx="3000396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rot="5400000" flipH="1" flipV="1">
                <a:off x="1250132" y="2393150"/>
                <a:ext cx="1000132" cy="78581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2143107" y="2143116"/>
                <a:ext cx="1428760" cy="1428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rot="16200000" flipH="1">
                <a:off x="3393273" y="2321710"/>
                <a:ext cx="1143008" cy="7858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17" name="直接连接符 16"/>
            <p:cNvCxnSpPr/>
            <p:nvPr/>
          </p:nvCxnSpPr>
          <p:spPr>
            <a:xfrm>
              <a:off x="2143107" y="2285992"/>
              <a:ext cx="2143140" cy="100013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" name="组合 21"/>
          <p:cNvGrpSpPr/>
          <p:nvPr/>
        </p:nvGrpSpPr>
        <p:grpSpPr bwMode="auto">
          <a:xfrm>
            <a:off x="3071813" y="2012950"/>
            <a:ext cx="5538787" cy="2571750"/>
            <a:chOff x="3071802" y="1500174"/>
            <a:chExt cx="5539461" cy="2571768"/>
          </a:xfrm>
        </p:grpSpPr>
        <p:pic>
          <p:nvPicPr>
            <p:cNvPr id="19468" name="图片 19" descr="小兔子7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286644" y="2071678"/>
              <a:ext cx="1324619" cy="2000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云形标注 20"/>
            <p:cNvSpPr/>
            <p:nvPr/>
          </p:nvSpPr>
          <p:spPr bwMode="auto">
            <a:xfrm>
              <a:off x="3071802" y="1500174"/>
              <a:ext cx="5429911" cy="785819"/>
            </a:xfrm>
            <a:prstGeom prst="cloudCallout">
              <a:avLst>
                <a:gd name="adj1" fmla="val 25831"/>
                <a:gd name="adj2" fmla="val 89912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说一说你是怎样算的。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24"/>
          <p:cNvGrpSpPr/>
          <p:nvPr/>
        </p:nvGrpSpPr>
        <p:grpSpPr bwMode="auto">
          <a:xfrm>
            <a:off x="428625" y="4298950"/>
            <a:ext cx="8286750" cy="2252663"/>
            <a:chOff x="428596" y="4071942"/>
            <a:chExt cx="8286808" cy="2252447"/>
          </a:xfrm>
        </p:grpSpPr>
        <p:pic>
          <p:nvPicPr>
            <p:cNvPr id="19471" name="图片 22" descr="QQ截图20150204103738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8596" y="4572008"/>
              <a:ext cx="1161905" cy="1752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云形标注 23"/>
            <p:cNvSpPr/>
            <p:nvPr/>
          </p:nvSpPr>
          <p:spPr bwMode="auto">
            <a:xfrm>
              <a:off x="2214547" y="4071942"/>
              <a:ext cx="6500857" cy="2000058"/>
            </a:xfrm>
            <a:prstGeom prst="cloudCallout">
              <a:avLst>
                <a:gd name="adj1" fmla="val -59018"/>
                <a:gd name="adj2" fmla="val 9544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一个四边形可以分成两个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三角形，一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个三角形的内角和是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180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°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，两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个三角形的内角和就是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360°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14313" y="1676400"/>
          <a:ext cx="8643937" cy="2571750"/>
        </p:xfrm>
        <a:graphic>
          <a:graphicData uri="http://schemas.openxmlformats.org/drawingml/2006/table">
            <a:tbl>
              <a:tblPr/>
              <a:tblGrid>
                <a:gridCol w="3143250"/>
                <a:gridCol w="714375"/>
                <a:gridCol w="785812"/>
                <a:gridCol w="714375"/>
                <a:gridCol w="785813"/>
                <a:gridCol w="928687"/>
                <a:gridCol w="1571625"/>
              </a:tblGrid>
              <a:tr h="8572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多边形的边数（条）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kumimoji="0" lang="en-US" altLang="zh-CN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三角形的个数（个）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多边形的内角和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16" name="TextBox 3"/>
          <p:cNvSpPr txBox="1">
            <a:spLocks noChangeArrowheads="1"/>
          </p:cNvSpPr>
          <p:nvPr/>
        </p:nvSpPr>
        <p:spPr bwMode="auto">
          <a:xfrm>
            <a:off x="0" y="819150"/>
            <a:ext cx="664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）小组合作，完成下面的表格。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0517" name="TextBox 3"/>
          <p:cNvSpPr txBox="1">
            <a:spLocks noChangeArrowheads="1"/>
          </p:cNvSpPr>
          <p:nvPr/>
        </p:nvSpPr>
        <p:spPr bwMode="auto">
          <a:xfrm>
            <a:off x="3581400" y="2605088"/>
            <a:ext cx="49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8" name="TextBox 4"/>
          <p:cNvSpPr txBox="1">
            <a:spLocks noChangeArrowheads="1"/>
          </p:cNvSpPr>
          <p:nvPr/>
        </p:nvSpPr>
        <p:spPr bwMode="auto">
          <a:xfrm>
            <a:off x="3286125" y="3533775"/>
            <a:ext cx="1214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360°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9" name="TextBox 5"/>
          <p:cNvSpPr txBox="1">
            <a:spLocks noChangeArrowheads="1"/>
          </p:cNvSpPr>
          <p:nvPr/>
        </p:nvSpPr>
        <p:spPr bwMode="auto">
          <a:xfrm>
            <a:off x="4286250" y="2605088"/>
            <a:ext cx="49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0" name="TextBox 6"/>
          <p:cNvSpPr txBox="1">
            <a:spLocks noChangeArrowheads="1"/>
          </p:cNvSpPr>
          <p:nvPr/>
        </p:nvSpPr>
        <p:spPr bwMode="auto">
          <a:xfrm>
            <a:off x="4143375" y="3533775"/>
            <a:ext cx="1214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540°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1" name="TextBox 7"/>
          <p:cNvSpPr txBox="1">
            <a:spLocks noChangeArrowheads="1"/>
          </p:cNvSpPr>
          <p:nvPr/>
        </p:nvSpPr>
        <p:spPr bwMode="auto">
          <a:xfrm>
            <a:off x="5000625" y="2605088"/>
            <a:ext cx="49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2" name="TextBox 8"/>
          <p:cNvSpPr txBox="1">
            <a:spLocks noChangeArrowheads="1"/>
          </p:cNvSpPr>
          <p:nvPr/>
        </p:nvSpPr>
        <p:spPr bwMode="auto">
          <a:xfrm>
            <a:off x="4857750" y="3533775"/>
            <a:ext cx="1214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720°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3" name="TextBox 9"/>
          <p:cNvSpPr txBox="1">
            <a:spLocks noChangeArrowheads="1"/>
          </p:cNvSpPr>
          <p:nvPr/>
        </p:nvSpPr>
        <p:spPr bwMode="auto">
          <a:xfrm>
            <a:off x="5786438" y="2676525"/>
            <a:ext cx="490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4" name="TextBox 10"/>
          <p:cNvSpPr txBox="1">
            <a:spLocks noChangeArrowheads="1"/>
          </p:cNvSpPr>
          <p:nvPr/>
        </p:nvSpPr>
        <p:spPr bwMode="auto">
          <a:xfrm>
            <a:off x="5643563" y="3533775"/>
            <a:ext cx="1214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900°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5" name="TextBox 11"/>
          <p:cNvSpPr txBox="1">
            <a:spLocks noChangeArrowheads="1"/>
          </p:cNvSpPr>
          <p:nvPr/>
        </p:nvSpPr>
        <p:spPr bwMode="auto">
          <a:xfrm>
            <a:off x="7429500" y="2676525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</a:rPr>
              <a:t>－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0526" name="TextBox 12"/>
          <p:cNvSpPr txBox="1">
            <a:spLocks noChangeArrowheads="1"/>
          </p:cNvSpPr>
          <p:nvPr/>
        </p:nvSpPr>
        <p:spPr bwMode="auto">
          <a:xfrm>
            <a:off x="7429500" y="3319463"/>
            <a:ext cx="12144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180°</a:t>
            </a:r>
            <a:r>
              <a:rPr lang="en-US" altLang="zh-CN" sz="2800" b="1">
                <a:latin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>
                <a:latin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 b="1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527" name="TextBox 13"/>
          <p:cNvSpPr txBox="1">
            <a:spLocks noChangeArrowheads="1"/>
          </p:cNvSpPr>
          <p:nvPr/>
        </p:nvSpPr>
        <p:spPr bwMode="auto">
          <a:xfrm>
            <a:off x="6357938" y="2676525"/>
            <a:ext cx="1133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528" name="TextBox 14"/>
          <p:cNvSpPr txBox="1">
            <a:spLocks noChangeArrowheads="1"/>
          </p:cNvSpPr>
          <p:nvPr/>
        </p:nvSpPr>
        <p:spPr bwMode="auto">
          <a:xfrm>
            <a:off x="6357938" y="3533775"/>
            <a:ext cx="1133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529" name="TextBox 3"/>
          <p:cNvSpPr txBox="1">
            <a:spLocks noChangeArrowheads="1"/>
          </p:cNvSpPr>
          <p:nvPr/>
        </p:nvSpPr>
        <p:spPr bwMode="auto">
          <a:xfrm>
            <a:off x="71438" y="4378325"/>
            <a:ext cx="9072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）当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n</a:t>
            </a:r>
            <a:r>
              <a:rPr lang="en-US" altLang="zh-CN" sz="3200" b="1" dirty="0">
                <a:latin typeface="Times New Roman" panose="02020603050405020304" pitchFamily="18" charset="0"/>
              </a:rPr>
              <a:t>=12</a:t>
            </a:r>
            <a:r>
              <a:rPr lang="zh-CN" altLang="en-US" sz="3200" b="1" dirty="0">
                <a:latin typeface="Times New Roman" panose="02020603050405020304" pitchFamily="18" charset="0"/>
              </a:rPr>
              <a:t>时，多边形的内角和是多少度？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0530" name="TextBox 3"/>
          <p:cNvSpPr txBox="1">
            <a:spLocks noChangeArrowheads="1"/>
          </p:cNvSpPr>
          <p:nvPr/>
        </p:nvSpPr>
        <p:spPr bwMode="auto">
          <a:xfrm>
            <a:off x="428625" y="4962525"/>
            <a:ext cx="9072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i="1" dirty="0">
                <a:latin typeface="Times New Roman" panose="02020603050405020304" pitchFamily="18" charset="0"/>
              </a:rPr>
              <a:t>n</a:t>
            </a:r>
            <a:r>
              <a:rPr lang="en-US" altLang="zh-CN" sz="3200" b="1" dirty="0">
                <a:latin typeface="Times New Roman" panose="02020603050405020304" pitchFamily="18" charset="0"/>
              </a:rPr>
              <a:t>=12</a:t>
            </a:r>
            <a:r>
              <a:rPr lang="zh-CN" altLang="en-US" sz="3200" b="1" dirty="0">
                <a:latin typeface="Times New Roman" panose="02020603050405020304" pitchFamily="18" charset="0"/>
              </a:rPr>
              <a:t>时，</a:t>
            </a:r>
            <a:r>
              <a:rPr lang="en-US" altLang="zh-CN" sz="3200" b="1" dirty="0">
                <a:latin typeface="Times New Roman" panose="02020603050405020304" pitchFamily="18" charset="0"/>
              </a:rPr>
              <a:t>180°×</a:t>
            </a: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12 </a:t>
            </a:r>
            <a:r>
              <a:rPr lang="zh-CN" altLang="en-US" sz="3200" b="1" dirty="0">
                <a:latin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r>
              <a:rPr lang="en-US" altLang="zh-CN" sz="3200" b="1" dirty="0">
                <a:latin typeface="Times New Roman" panose="02020603050405020304" pitchFamily="18" charset="0"/>
              </a:rPr>
              <a:t>=1800°</a:t>
            </a:r>
            <a:r>
              <a:rPr lang="zh-CN" altLang="en-US" sz="3200" b="1" dirty="0">
                <a:latin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7" grpId="0"/>
      <p:bldP spid="20518" grpId="0"/>
      <p:bldP spid="20519" grpId="0"/>
      <p:bldP spid="20520" grpId="0"/>
      <p:bldP spid="20521" grpId="0"/>
      <p:bldP spid="20522" grpId="0"/>
      <p:bldP spid="20523" grpId="0"/>
      <p:bldP spid="20524" grpId="0"/>
      <p:bldP spid="20525" grpId="0"/>
      <p:bldP spid="20526" grpId="0"/>
      <p:bldP spid="20529" grpId="0"/>
      <p:bldP spid="205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138113" y="512763"/>
            <a:ext cx="8929687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用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</a:rPr>
              <a:t>五个数字组成一个三位数和一个两位数。怎样组数，可使两个数的乘积最大？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508000" y="1458913"/>
            <a:ext cx="8210550" cy="2374900"/>
            <a:chOff x="500034" y="1458598"/>
            <a:chExt cx="8210806" cy="2375470"/>
          </a:xfrm>
        </p:grpSpPr>
        <p:pic>
          <p:nvPicPr>
            <p:cNvPr id="21508" name="图片 2" descr="小兔子3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215206" y="1928802"/>
              <a:ext cx="1495634" cy="1905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云形标注 3"/>
            <p:cNvSpPr/>
            <p:nvPr/>
          </p:nvSpPr>
          <p:spPr bwMode="auto">
            <a:xfrm>
              <a:off x="500034" y="1458598"/>
              <a:ext cx="6929654" cy="1113104"/>
            </a:xfrm>
            <a:prstGeom prst="cloudCallout">
              <a:avLst>
                <a:gd name="adj1" fmla="val 47647"/>
                <a:gd name="adj2" fmla="val 49455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用计算器</a:t>
              </a: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探索，把</a:t>
              </a: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你的发现和同学交流一下。</a:t>
              </a:r>
              <a:endPara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图片 5" descr="QQ截图2015020520070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581400"/>
            <a:ext cx="3952875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云形标注 6"/>
          <p:cNvSpPr>
            <a:spLocks noChangeArrowheads="1"/>
          </p:cNvSpPr>
          <p:nvPr/>
        </p:nvSpPr>
        <p:spPr bwMode="auto">
          <a:xfrm>
            <a:off x="285750" y="2755900"/>
            <a:ext cx="3071813" cy="1387475"/>
          </a:xfrm>
          <a:prstGeom prst="cloudCallout">
            <a:avLst>
              <a:gd name="adj1" fmla="val 49569"/>
              <a:gd name="adj2" fmla="val 514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</a:rPr>
              <a:t>一定要写在三位数的百位上吗？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1512" name="云形标注 7"/>
          <p:cNvSpPr>
            <a:spLocks noChangeArrowheads="1"/>
          </p:cNvSpPr>
          <p:nvPr/>
        </p:nvSpPr>
        <p:spPr bwMode="auto">
          <a:xfrm>
            <a:off x="3857625" y="2625725"/>
            <a:ext cx="3581400" cy="1374775"/>
          </a:xfrm>
          <a:prstGeom prst="cloudCallout">
            <a:avLst>
              <a:gd name="adj1" fmla="val -13329"/>
              <a:gd name="adj2" fmla="val 6772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5</a:t>
            </a:r>
            <a:r>
              <a:rPr lang="zh-CN" altLang="en-US" sz="2400" b="1">
                <a:latin typeface="Times New Roman" panose="02020603050405020304" pitchFamily="18" charset="0"/>
              </a:rPr>
              <a:t>要写在三位数的百位上呢？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1513" name="云形标注 8"/>
          <p:cNvSpPr>
            <a:spLocks noChangeArrowheads="1"/>
          </p:cNvSpPr>
          <p:nvPr/>
        </p:nvSpPr>
        <p:spPr bwMode="auto">
          <a:xfrm>
            <a:off x="5715000" y="3929063"/>
            <a:ext cx="2479675" cy="1071562"/>
          </a:xfrm>
          <a:prstGeom prst="cloudCallout">
            <a:avLst>
              <a:gd name="adj1" fmla="val -57019"/>
              <a:gd name="adj2" fmla="val 429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那三位数就是</a:t>
            </a:r>
            <a:r>
              <a:rPr lang="en-US" altLang="zh-CN" sz="2400" b="1">
                <a:latin typeface="Times New Roman" panose="02020603050405020304" pitchFamily="18" charset="0"/>
              </a:rPr>
              <a:t>542</a:t>
            </a:r>
            <a:r>
              <a:rPr lang="zh-CN" altLang="en-US" sz="2400" b="1">
                <a:latin typeface="Times New Roman" panose="02020603050405020304" pitchFamily="18" charset="0"/>
              </a:rPr>
              <a:t>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1514" name="云形标注 9"/>
          <p:cNvSpPr>
            <a:spLocks noChangeArrowheads="1"/>
          </p:cNvSpPr>
          <p:nvPr/>
        </p:nvSpPr>
        <p:spPr bwMode="auto">
          <a:xfrm>
            <a:off x="381000" y="4379913"/>
            <a:ext cx="2743200" cy="1487487"/>
          </a:xfrm>
          <a:prstGeom prst="cloudCallout">
            <a:avLst>
              <a:gd name="adj1" fmla="val 38194"/>
              <a:gd name="adj2" fmla="val 4327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用</a:t>
            </a:r>
            <a:r>
              <a:rPr lang="en-US" altLang="zh-CN" sz="2400" b="1">
                <a:latin typeface="Times New Roman" panose="02020603050405020304" pitchFamily="18" charset="0"/>
              </a:rPr>
              <a:t>6</a:t>
            </a:r>
            <a:r>
              <a:rPr lang="zh-CN" altLang="en-US" sz="2400" b="1">
                <a:latin typeface="Times New Roman" panose="02020603050405020304" pitchFamily="18" charset="0"/>
              </a:rPr>
              <a:t>和</a:t>
            </a:r>
            <a:r>
              <a:rPr lang="en-US" altLang="zh-CN" sz="2400" b="1"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</a:rPr>
              <a:t>组成两位数，试一试。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bldLvl="0"/>
      <p:bldP spid="21512" grpId="0" bldLvl="0"/>
      <p:bldP spid="21513" grpId="0" bldLvl="0"/>
      <p:bldP spid="21514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"/>
          <p:cNvGrpSpPr/>
          <p:nvPr/>
        </p:nvGrpSpPr>
        <p:grpSpPr bwMode="auto">
          <a:xfrm>
            <a:off x="304800" y="493713"/>
            <a:ext cx="6786563" cy="1720850"/>
            <a:chOff x="285720" y="851200"/>
            <a:chExt cx="6786927" cy="1720544"/>
          </a:xfrm>
        </p:grpSpPr>
        <p:pic>
          <p:nvPicPr>
            <p:cNvPr id="22531" name="图片 1" descr="小青蛙3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5720" y="1000108"/>
              <a:ext cx="1571636" cy="157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1714547" y="851200"/>
              <a:ext cx="5358100" cy="966615"/>
            </a:xfrm>
            <a:prstGeom prst="cloudCallout">
              <a:avLst>
                <a:gd name="adj1" fmla="val -45575"/>
                <a:gd name="adj2" fmla="val 54043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要使两个数的乘积</a:t>
              </a: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最小，该</a:t>
              </a: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怎样组数？</a:t>
              </a:r>
              <a:endPara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457200" y="1828800"/>
            <a:ext cx="6721475" cy="2214563"/>
            <a:chOff x="357158" y="2357430"/>
            <a:chExt cx="6720888" cy="2214578"/>
          </a:xfrm>
        </p:grpSpPr>
        <p:pic>
          <p:nvPicPr>
            <p:cNvPr id="22534" name="图片 4" descr="QQ截图20150204143845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7158" y="2714620"/>
              <a:ext cx="1471301" cy="185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云形标注 5"/>
            <p:cNvSpPr/>
            <p:nvPr/>
          </p:nvSpPr>
          <p:spPr bwMode="auto">
            <a:xfrm>
              <a:off x="2000078" y="2357430"/>
              <a:ext cx="5077968" cy="1285884"/>
            </a:xfrm>
            <a:prstGeom prst="cloudCallout">
              <a:avLst>
                <a:gd name="adj1" fmla="val -45575"/>
                <a:gd name="adj2" fmla="val 54043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最小的数字要写在三位数的百位上吗？</a:t>
              </a:r>
              <a:endPara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1524000" y="3200400"/>
            <a:ext cx="6786563" cy="1649413"/>
            <a:chOff x="1643042" y="3929066"/>
            <a:chExt cx="6786610" cy="1649813"/>
          </a:xfrm>
        </p:grpSpPr>
        <p:pic>
          <p:nvPicPr>
            <p:cNvPr id="22537" name="图片 7" descr="小男孩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15206" y="3929066"/>
              <a:ext cx="1214446" cy="164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云形标注 8"/>
            <p:cNvSpPr/>
            <p:nvPr/>
          </p:nvSpPr>
          <p:spPr bwMode="auto">
            <a:xfrm>
              <a:off x="1643042" y="4219649"/>
              <a:ext cx="5357850" cy="1138513"/>
            </a:xfrm>
            <a:prstGeom prst="cloudCallout">
              <a:avLst>
                <a:gd name="adj1" fmla="val 55999"/>
                <a:gd name="adj2" fmla="val 17341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最大的数字要写在哪个数的个位上呢？</a:t>
              </a:r>
              <a:endPara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609600" y="4875213"/>
            <a:ext cx="70866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答：要使两个数的乘积最小， 最小的数字要写在三位数的百位上，最大的数字要写在三位数的个位上。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214313" y="512763"/>
            <a:ext cx="66436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用计算器计算，看看积有什么规律。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3857625" y="1000125"/>
            <a:ext cx="1428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1×1=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3714750" y="1558925"/>
            <a:ext cx="1785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11×11=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3571875" y="2130425"/>
            <a:ext cx="2071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111×111=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8" name="TextBox 5"/>
          <p:cNvSpPr txBox="1">
            <a:spLocks noChangeArrowheads="1"/>
          </p:cNvSpPr>
          <p:nvPr/>
        </p:nvSpPr>
        <p:spPr bwMode="auto">
          <a:xfrm>
            <a:off x="3429000" y="2630488"/>
            <a:ext cx="2571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1111×1111=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9" name="TextBox 6"/>
          <p:cNvSpPr txBox="1">
            <a:spLocks noChangeArrowheads="1"/>
          </p:cNvSpPr>
          <p:nvPr/>
        </p:nvSpPr>
        <p:spPr bwMode="auto">
          <a:xfrm>
            <a:off x="3286125" y="3201988"/>
            <a:ext cx="2857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11111×11111=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0" name="TextBox 3"/>
          <p:cNvSpPr txBox="1">
            <a:spLocks noChangeArrowheads="1"/>
          </p:cNvSpPr>
          <p:nvPr/>
        </p:nvSpPr>
        <p:spPr bwMode="auto">
          <a:xfrm>
            <a:off x="214313" y="3857625"/>
            <a:ext cx="66436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用计算器计算各题结果如下：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pic>
        <p:nvPicPr>
          <p:cNvPr id="9" name="图片 8" descr="QQ截图20150205211353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1625" y="4643438"/>
            <a:ext cx="5827713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162de37d-291d-449b-909e-ccf1a43c1e2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1268</Words>
  <Application>WPS 演示</Application>
  <PresentationFormat>全屏显示(4:3)</PresentationFormat>
  <Paragraphs>331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2017-01-21T06:37:00Z</dcterms:created>
  <dcterms:modified xsi:type="dcterms:W3CDTF">2023-02-08T07:14:11Z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CC57A19F11884485959BFD31132B6C6A</vt:lpwstr>
  </property>
  <property fmtid="{D5CDD505-2E9C-101B-9397-08002B2CF9AE}" pid="3" name="KSOProductBuildVer">
    <vt:lpwstr>2052-11.1.0.13703</vt:lpwstr>
  </property>
</Properties>
</file>