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18" r:id="rId3"/>
    <p:sldId id="257" r:id="rId4"/>
    <p:sldId id="263" r:id="rId5"/>
    <p:sldId id="282" r:id="rId6"/>
    <p:sldId id="283" r:id="rId7"/>
    <p:sldId id="258" r:id="rId8"/>
    <p:sldId id="290" r:id="rId9"/>
    <p:sldId id="259" r:id="rId10"/>
    <p:sldId id="291" r:id="rId11"/>
    <p:sldId id="304" r:id="rId12"/>
    <p:sldId id="305" r:id="rId13"/>
    <p:sldId id="306" r:id="rId14"/>
    <p:sldId id="307" r:id="rId15"/>
    <p:sldId id="260" r:id="rId16"/>
    <p:sldId id="308" r:id="rId17"/>
    <p:sldId id="293" r:id="rId18"/>
    <p:sldId id="309" r:id="rId19"/>
    <p:sldId id="310" r:id="rId20"/>
    <p:sldId id="265" r:id="rId21"/>
    <p:sldId id="261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29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6FA8E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74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/>
          <a:lstStyle>
            <a:lvl1pPr>
              <a:defRPr sz="1200" noProof="1"/>
            </a:lvl1pPr>
          </a:lstStyle>
          <a:p/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b"/>
          <a:lstStyle>
            <a:lvl1pPr>
              <a:defRPr sz="1200" noProof="1"/>
            </a:lvl1pPr>
          </a:lstStyle>
          <a:p/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5607CCE0-1E9C-47B9-B2C9-B5E0EC84616A}" type="slidenum">
              <a:rPr lang="zh-CN" altLang="en-US"/>
            </a:fld>
            <a:endParaRPr lang="en-US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lvl="1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lvl="2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lvl="3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lvl="4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0">
      <a:defRPr sz="1200" kern="1200">
        <a:latin typeface="+mn-lt"/>
        <a:ea typeface="+mn-ea"/>
        <a:cs typeface="+mn-cs"/>
      </a:defRPr>
    </a:lvl6pPr>
    <a:lvl7pPr marL="2743200" lvl="6" indent="0">
      <a:defRPr sz="1200" kern="1200">
        <a:latin typeface="+mn-lt"/>
        <a:ea typeface="+mn-ea"/>
        <a:cs typeface="+mn-cs"/>
      </a:defRPr>
    </a:lvl7pPr>
    <a:lvl8pPr marL="3200400" lvl="7" indent="0">
      <a:defRPr sz="1200" kern="1200">
        <a:latin typeface="+mn-lt"/>
        <a:ea typeface="+mn-ea"/>
        <a:cs typeface="+mn-cs"/>
      </a:defRPr>
    </a:lvl8pPr>
    <a:lvl9pPr marL="3657600" lvl="8" indent="0">
      <a:defRPr sz="1200" kern="1200"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直接连接符 3"/>
          <p:cNvSpPr>
            <a:spLocks noChangeShapeType="1"/>
          </p:cNvSpPr>
          <p:nvPr userDrawn="1"/>
        </p:nvSpPr>
        <p:spPr bwMode="auto">
          <a:xfrm>
            <a:off x="428625" y="714375"/>
            <a:ext cx="8286750" cy="1588"/>
          </a:xfrm>
          <a:prstGeom prst="line">
            <a:avLst/>
          </a:prstGeom>
          <a:noFill/>
          <a:ln w="31750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" name="直接连接符 11"/>
          <p:cNvSpPr>
            <a:spLocks noChangeShapeType="1"/>
          </p:cNvSpPr>
          <p:nvPr userDrawn="1"/>
        </p:nvSpPr>
        <p:spPr bwMode="auto">
          <a:xfrm>
            <a:off x="428625" y="6356350"/>
            <a:ext cx="8286750" cy="1588"/>
          </a:xfrm>
          <a:prstGeom prst="line">
            <a:avLst/>
          </a:prstGeom>
          <a:noFill/>
          <a:ln w="19050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9" name="TextBox 6"/>
          <p:cNvSpPr>
            <a:spLocks noChangeArrowheads="1"/>
          </p:cNvSpPr>
          <p:nvPr userDrawn="1"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914400" indent="-914400"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  <a:sym typeface="Calibri" panose="020F0502020204030204" pitchFamily="34" charset="0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  <a:sym typeface="Calibri" panose="020F0502020204030204" pitchFamily="34" charset="0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  <a:sym typeface="Calibri" panose="020F0502020204030204" pitchFamily="34" charset="0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wmf"/><Relationship Id="rId1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1.wav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emf"/><Relationship Id="rId3" Type="http://schemas.openxmlformats.org/officeDocument/2006/relationships/image" Target="../media/image8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audio1.wav"/><Relationship Id="rId3" Type="http://schemas.openxmlformats.org/officeDocument/2006/relationships/image" Target="../media/image12.png"/><Relationship Id="rId2" Type="http://schemas.openxmlformats.org/officeDocument/2006/relationships/image" Target="../media/image11.wmf"/><Relationship Id="rId1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5122" name="TextBox 1"/>
          <p:cNvSpPr/>
          <p:nvPr/>
        </p:nvSpPr>
        <p:spPr>
          <a:xfrm>
            <a:off x="0" y="3798550"/>
            <a:ext cx="91440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noProof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第</a:t>
            </a:r>
            <a:r>
              <a:rPr lang="en-US" altLang="zh-CN" sz="3600" noProof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1</a:t>
            </a:r>
            <a:r>
              <a:rPr lang="zh-CN" altLang="en-US" sz="3600" noProof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课时  分数的意义</a:t>
            </a:r>
            <a:endParaRPr lang="zh-CN" altLang="en-US" sz="36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sp>
        <p:nvSpPr>
          <p:cNvPr id="5124" name="直线连接符 21"/>
          <p:cNvSpPr>
            <a:spLocks noChangeShapeType="1"/>
          </p:cNvSpPr>
          <p:nvPr/>
        </p:nvSpPr>
        <p:spPr bwMode="auto">
          <a:xfrm flipV="1">
            <a:off x="2123830" y="3645015"/>
            <a:ext cx="4751387" cy="9525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860" y="1700879"/>
            <a:ext cx="91361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dirty="0">
                <a:latin typeface="微软雅黑" panose="020B0503020204020204" charset="-122"/>
                <a:ea typeface="微软雅黑" panose="020B0503020204020204" charset="-122"/>
              </a:rPr>
              <a:t>校园艺术节</a:t>
            </a:r>
            <a:endParaRPr lang="zh-CN" altLang="en-US" sz="7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3313"/>
          <p:cNvSpPr txBox="1">
            <a:spLocks noChangeArrowheads="1"/>
          </p:cNvSpPr>
          <p:nvPr/>
        </p:nvSpPr>
        <p:spPr bwMode="auto">
          <a:xfrm>
            <a:off x="971550" y="1557338"/>
            <a:ext cx="72802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ea typeface="楷体_GB2312" pitchFamily="49" charset="-122"/>
              </a:rPr>
              <a:t>用分数表示出各图的涂色部分，再比较每个分数中分子和分母的大小。</a:t>
            </a:r>
            <a:endParaRPr lang="zh-CN" altLang="en-US" sz="3200" b="1" dirty="0">
              <a:ea typeface="楷体_GB2312" pitchFamily="49" charset="-122"/>
            </a:endParaRPr>
          </a:p>
        </p:txBody>
      </p:sp>
      <p:pic>
        <p:nvPicPr>
          <p:cNvPr id="14338" name="图片 1331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2413" y="1773238"/>
            <a:ext cx="6953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133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2852738"/>
            <a:ext cx="6769100" cy="145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133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4652963"/>
            <a:ext cx="10826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133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4652963"/>
            <a:ext cx="10795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图片 133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1150" y="4652963"/>
            <a:ext cx="10795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图片 1331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2275" y="4292600"/>
            <a:ext cx="504825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图片 1332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5" y="4292600"/>
            <a:ext cx="4476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图片 133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9925" y="4292600"/>
            <a:ext cx="434975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6" name="组合 5"/>
          <p:cNvGrpSpPr/>
          <p:nvPr/>
        </p:nvGrpSpPr>
        <p:grpSpPr bwMode="auto">
          <a:xfrm>
            <a:off x="395288" y="836613"/>
            <a:ext cx="2071687" cy="661987"/>
            <a:chOff x="0" y="0"/>
            <a:chExt cx="2071702" cy="661806"/>
          </a:xfrm>
        </p:grpSpPr>
        <p:sp>
          <p:nvSpPr>
            <p:cNvPr id="14347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8" name="同侧圆角矩形 6"/>
            <p:cNvSpPr>
              <a:spLocks noChangeArrowheads="1"/>
            </p:cNvSpPr>
            <p:nvPr/>
          </p:nvSpPr>
          <p:spPr bwMode="auto">
            <a:xfrm>
              <a:off x="0" y="0"/>
              <a:ext cx="2000609" cy="516419"/>
            </a:xfrm>
            <a:custGeom>
              <a:avLst/>
              <a:gdLst>
                <a:gd name="T0" fmla="*/ 86071 w 2000609"/>
                <a:gd name="T1" fmla="*/ 0 h 516419"/>
                <a:gd name="T2" fmla="*/ 1914537 w 2000609"/>
                <a:gd name="T3" fmla="*/ 0 h 516419"/>
                <a:gd name="T4" fmla="*/ 2000608 w 2000609"/>
                <a:gd name="T5" fmla="*/ 86071 h 516419"/>
                <a:gd name="T6" fmla="*/ 2000609 w 2000609"/>
                <a:gd name="T7" fmla="*/ 516419 h 516419"/>
                <a:gd name="T8" fmla="*/ 2000609 w 2000609"/>
                <a:gd name="T9" fmla="*/ 516419 h 516419"/>
                <a:gd name="T10" fmla="*/ 0 w 2000609"/>
                <a:gd name="T11" fmla="*/ 516419 h 516419"/>
                <a:gd name="T12" fmla="*/ 0 w 2000609"/>
                <a:gd name="T13" fmla="*/ 516419 h 516419"/>
                <a:gd name="T14" fmla="*/ 0 w 2000609"/>
                <a:gd name="T15" fmla="*/ 86071 h 516419"/>
                <a:gd name="T16" fmla="*/ 86071 w 2000609"/>
                <a:gd name="T17" fmla="*/ 0 h 516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609" h="516419">
                  <a:moveTo>
                    <a:pt x="86071" y="0"/>
                  </a:moveTo>
                  <a:lnTo>
                    <a:pt x="1914537" y="0"/>
                  </a:lnTo>
                  <a:cubicBezTo>
                    <a:pt x="1962073" y="0"/>
                    <a:pt x="2000608" y="38535"/>
                    <a:pt x="2000608" y="86071"/>
                  </a:cubicBezTo>
                  <a:lnTo>
                    <a:pt x="2000609" y="516419"/>
                  </a:lnTo>
                  <a:lnTo>
                    <a:pt x="0" y="516419"/>
                  </a:lnTo>
                  <a:lnTo>
                    <a:pt x="0" y="86071"/>
                  </a:lnTo>
                  <a:cubicBezTo>
                    <a:pt x="0" y="38535"/>
                    <a:pt x="38535" y="0"/>
                    <a:pt x="8607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49" name="同侧圆角矩形 7"/>
          <p:cNvSpPr>
            <a:spLocks noChangeArrowheads="1"/>
          </p:cNvSpPr>
          <p:nvPr/>
        </p:nvSpPr>
        <p:spPr bwMode="auto">
          <a:xfrm>
            <a:off x="373063" y="823913"/>
            <a:ext cx="2000250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1" name="对象 14337"/>
          <p:cNvGraphicFramePr/>
          <p:nvPr/>
        </p:nvGraphicFramePr>
        <p:xfrm>
          <a:off x="1404938" y="1485900"/>
          <a:ext cx="1584325" cy="201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9" name="" r:id="rId1" imgW="1362075" imgH="1724025" progId="PBrush">
                  <p:embed/>
                </p:oleObj>
              </mc:Choice>
              <mc:Fallback>
                <p:oleObj name="" r:id="rId1" imgW="1362075" imgH="1724025" progId="PBrush">
                  <p:embed/>
                  <p:pic>
                    <p:nvPicPr>
                      <p:cNvPr id="0" name="对象 14337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4938" y="1485900"/>
                        <a:ext cx="1584325" cy="2012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62" name="图片 143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1414463"/>
            <a:ext cx="2624138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文本框 14339"/>
          <p:cNvSpPr txBox="1">
            <a:spLocks noChangeArrowheads="1"/>
          </p:cNvSpPr>
          <p:nvPr/>
        </p:nvSpPr>
        <p:spPr bwMode="auto">
          <a:xfrm>
            <a:off x="1273175" y="3625850"/>
            <a:ext cx="66833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chemeClr val="hlink"/>
                </a:solidFill>
                <a:ea typeface="楷体_GB2312" pitchFamily="49" charset="-122"/>
              </a:rPr>
              <a:t>分子比分母小的分数叫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</a:rPr>
              <a:t>真分数</a:t>
            </a:r>
            <a:r>
              <a:rPr lang="zh-CN" altLang="en-US" sz="3600" b="1" dirty="0">
                <a:solidFill>
                  <a:schemeClr val="hlink"/>
                </a:solidFill>
                <a:ea typeface="楷体_GB2312" pitchFamily="49" charset="-122"/>
              </a:rPr>
              <a:t>。</a:t>
            </a:r>
            <a:endParaRPr lang="zh-CN" altLang="en-US" sz="3600" b="1" dirty="0">
              <a:solidFill>
                <a:schemeClr val="hlink"/>
              </a:solidFill>
              <a:ea typeface="楷体_GB2312" pitchFamily="49" charset="-122"/>
            </a:endParaRPr>
          </a:p>
        </p:txBody>
      </p:sp>
      <p:grpSp>
        <p:nvGrpSpPr>
          <p:cNvPr id="15364" name="组合 5"/>
          <p:cNvGrpSpPr/>
          <p:nvPr/>
        </p:nvGrpSpPr>
        <p:grpSpPr bwMode="auto">
          <a:xfrm>
            <a:off x="395288" y="836613"/>
            <a:ext cx="2071687" cy="661987"/>
            <a:chOff x="0" y="0"/>
            <a:chExt cx="2071702" cy="661806"/>
          </a:xfrm>
        </p:grpSpPr>
        <p:sp>
          <p:nvSpPr>
            <p:cNvPr id="15365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6" name="同侧圆角矩形 6"/>
            <p:cNvSpPr>
              <a:spLocks noChangeArrowheads="1"/>
            </p:cNvSpPr>
            <p:nvPr/>
          </p:nvSpPr>
          <p:spPr bwMode="auto">
            <a:xfrm>
              <a:off x="0" y="0"/>
              <a:ext cx="2000609" cy="516419"/>
            </a:xfrm>
            <a:custGeom>
              <a:avLst/>
              <a:gdLst>
                <a:gd name="T0" fmla="*/ 86071 w 2000609"/>
                <a:gd name="T1" fmla="*/ 0 h 516419"/>
                <a:gd name="T2" fmla="*/ 1914537 w 2000609"/>
                <a:gd name="T3" fmla="*/ 0 h 516419"/>
                <a:gd name="T4" fmla="*/ 2000608 w 2000609"/>
                <a:gd name="T5" fmla="*/ 86071 h 516419"/>
                <a:gd name="T6" fmla="*/ 2000609 w 2000609"/>
                <a:gd name="T7" fmla="*/ 516419 h 516419"/>
                <a:gd name="T8" fmla="*/ 2000609 w 2000609"/>
                <a:gd name="T9" fmla="*/ 516419 h 516419"/>
                <a:gd name="T10" fmla="*/ 0 w 2000609"/>
                <a:gd name="T11" fmla="*/ 516419 h 516419"/>
                <a:gd name="T12" fmla="*/ 0 w 2000609"/>
                <a:gd name="T13" fmla="*/ 516419 h 516419"/>
                <a:gd name="T14" fmla="*/ 0 w 2000609"/>
                <a:gd name="T15" fmla="*/ 86071 h 516419"/>
                <a:gd name="T16" fmla="*/ 86071 w 2000609"/>
                <a:gd name="T17" fmla="*/ 0 h 516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609" h="516419">
                  <a:moveTo>
                    <a:pt x="86071" y="0"/>
                  </a:moveTo>
                  <a:lnTo>
                    <a:pt x="1914537" y="0"/>
                  </a:lnTo>
                  <a:cubicBezTo>
                    <a:pt x="1962073" y="0"/>
                    <a:pt x="2000608" y="38535"/>
                    <a:pt x="2000608" y="86071"/>
                  </a:cubicBezTo>
                  <a:lnTo>
                    <a:pt x="2000609" y="516419"/>
                  </a:lnTo>
                  <a:lnTo>
                    <a:pt x="0" y="516419"/>
                  </a:lnTo>
                  <a:lnTo>
                    <a:pt x="0" y="86071"/>
                  </a:lnTo>
                  <a:cubicBezTo>
                    <a:pt x="0" y="38535"/>
                    <a:pt x="38535" y="0"/>
                    <a:pt x="8607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67" name="同侧圆角矩形 7"/>
          <p:cNvSpPr>
            <a:spLocks noChangeArrowheads="1"/>
          </p:cNvSpPr>
          <p:nvPr/>
        </p:nvSpPr>
        <p:spPr bwMode="auto">
          <a:xfrm>
            <a:off x="373063" y="823913"/>
            <a:ext cx="2000250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536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513" y="1555750"/>
            <a:ext cx="66675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图片 153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2203450"/>
            <a:ext cx="873125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文本框 15363"/>
          <p:cNvSpPr txBox="1">
            <a:spLocks noChangeArrowheads="1"/>
          </p:cNvSpPr>
          <p:nvPr/>
        </p:nvSpPr>
        <p:spPr bwMode="auto">
          <a:xfrm>
            <a:off x="684213" y="1555750"/>
            <a:ext cx="80645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ea typeface="楷体_GB2312" pitchFamily="49" charset="-122"/>
              </a:rPr>
              <a:t>比较下面每个分数中分子和分母的大小：</a:t>
            </a:r>
            <a:endParaRPr lang="zh-CN" altLang="en-US" sz="3600" b="1">
              <a:ea typeface="楷体_GB2312" pitchFamily="49" charset="-122"/>
            </a:endParaRPr>
          </a:p>
        </p:txBody>
      </p:sp>
      <p:pic>
        <p:nvPicPr>
          <p:cNvPr id="16388" name="图片 1536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3357563"/>
            <a:ext cx="136842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文本框 15366"/>
          <p:cNvSpPr txBox="1">
            <a:spLocks noChangeArrowheads="1"/>
          </p:cNvSpPr>
          <p:nvPr/>
        </p:nvSpPr>
        <p:spPr bwMode="auto">
          <a:xfrm>
            <a:off x="179388" y="4722813"/>
            <a:ext cx="7920037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   分子比分母大或者分子和分母相等的分数叫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假分数</a:t>
            </a:r>
            <a:r>
              <a:rPr lang="zh-CN" altLang="en-US" sz="32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dirty="0"/>
          </a:p>
        </p:txBody>
      </p:sp>
      <p:grpSp>
        <p:nvGrpSpPr>
          <p:cNvPr id="16390" name="组合 5"/>
          <p:cNvGrpSpPr/>
          <p:nvPr/>
        </p:nvGrpSpPr>
        <p:grpSpPr bwMode="auto">
          <a:xfrm>
            <a:off x="395288" y="836613"/>
            <a:ext cx="2071687" cy="661987"/>
            <a:chOff x="0" y="0"/>
            <a:chExt cx="2071702" cy="661806"/>
          </a:xfrm>
        </p:grpSpPr>
        <p:sp>
          <p:nvSpPr>
            <p:cNvPr id="16391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2" name="同侧圆角矩形 6"/>
            <p:cNvSpPr>
              <a:spLocks noChangeArrowheads="1"/>
            </p:cNvSpPr>
            <p:nvPr/>
          </p:nvSpPr>
          <p:spPr bwMode="auto">
            <a:xfrm>
              <a:off x="0" y="0"/>
              <a:ext cx="2000609" cy="516419"/>
            </a:xfrm>
            <a:custGeom>
              <a:avLst/>
              <a:gdLst>
                <a:gd name="T0" fmla="*/ 86071 w 2000609"/>
                <a:gd name="T1" fmla="*/ 0 h 516419"/>
                <a:gd name="T2" fmla="*/ 1914537 w 2000609"/>
                <a:gd name="T3" fmla="*/ 0 h 516419"/>
                <a:gd name="T4" fmla="*/ 2000608 w 2000609"/>
                <a:gd name="T5" fmla="*/ 86071 h 516419"/>
                <a:gd name="T6" fmla="*/ 2000609 w 2000609"/>
                <a:gd name="T7" fmla="*/ 516419 h 516419"/>
                <a:gd name="T8" fmla="*/ 2000609 w 2000609"/>
                <a:gd name="T9" fmla="*/ 516419 h 516419"/>
                <a:gd name="T10" fmla="*/ 0 w 2000609"/>
                <a:gd name="T11" fmla="*/ 516419 h 516419"/>
                <a:gd name="T12" fmla="*/ 0 w 2000609"/>
                <a:gd name="T13" fmla="*/ 516419 h 516419"/>
                <a:gd name="T14" fmla="*/ 0 w 2000609"/>
                <a:gd name="T15" fmla="*/ 86071 h 516419"/>
                <a:gd name="T16" fmla="*/ 86071 w 2000609"/>
                <a:gd name="T17" fmla="*/ 0 h 516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609" h="516419">
                  <a:moveTo>
                    <a:pt x="86071" y="0"/>
                  </a:moveTo>
                  <a:lnTo>
                    <a:pt x="1914537" y="0"/>
                  </a:lnTo>
                  <a:cubicBezTo>
                    <a:pt x="1962073" y="0"/>
                    <a:pt x="2000608" y="38535"/>
                    <a:pt x="2000608" y="86071"/>
                  </a:cubicBezTo>
                  <a:lnTo>
                    <a:pt x="2000609" y="516419"/>
                  </a:lnTo>
                  <a:lnTo>
                    <a:pt x="0" y="516419"/>
                  </a:lnTo>
                  <a:lnTo>
                    <a:pt x="0" y="86071"/>
                  </a:lnTo>
                  <a:cubicBezTo>
                    <a:pt x="0" y="38535"/>
                    <a:pt x="38535" y="0"/>
                    <a:pt x="8607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393" name="同侧圆角矩形 7"/>
          <p:cNvSpPr>
            <a:spLocks noChangeArrowheads="1"/>
          </p:cNvSpPr>
          <p:nvPr/>
        </p:nvSpPr>
        <p:spPr bwMode="auto">
          <a:xfrm>
            <a:off x="373063" y="823913"/>
            <a:ext cx="2000250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638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513" y="1841500"/>
            <a:ext cx="66675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文本框 16387"/>
          <p:cNvSpPr txBox="1">
            <a:spLocks noChangeArrowheads="1"/>
          </p:cNvSpPr>
          <p:nvPr/>
        </p:nvSpPr>
        <p:spPr bwMode="auto">
          <a:xfrm>
            <a:off x="684213" y="1768475"/>
            <a:ext cx="813593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ea typeface="楷体_GB2312" pitchFamily="49" charset="-122"/>
              </a:rPr>
              <a:t>分子不是分母倍数的假分数还可以写成整数与真分数合成的数，通常叫</a:t>
            </a:r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带分数</a:t>
            </a:r>
            <a:r>
              <a:rPr lang="zh-CN" altLang="en-US" sz="3200" b="1" dirty="0">
                <a:ea typeface="楷体_GB2312" pitchFamily="49" charset="-122"/>
              </a:rPr>
              <a:t>。</a:t>
            </a:r>
            <a:endParaRPr lang="zh-CN" altLang="en-US" sz="3200" b="1" dirty="0">
              <a:ea typeface="楷体_GB2312" pitchFamily="49" charset="-122"/>
            </a:endParaRPr>
          </a:p>
        </p:txBody>
      </p:sp>
      <p:sp>
        <p:nvSpPr>
          <p:cNvPr id="17411" name="文本框 16388"/>
          <p:cNvSpPr txBox="1">
            <a:spLocks noChangeArrowheads="1"/>
          </p:cNvSpPr>
          <p:nvPr/>
        </p:nvSpPr>
        <p:spPr bwMode="auto">
          <a:xfrm>
            <a:off x="612775" y="2921000"/>
            <a:ext cx="81153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如：  还可以写成   ，读作：二又三分之一。</a:t>
            </a:r>
            <a:endParaRPr lang="zh-CN" altLang="en-US" sz="3200" b="1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7412" name="图片 163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2994025"/>
            <a:ext cx="287338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1639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2921000"/>
            <a:ext cx="57626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图片 1639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4146550"/>
            <a:ext cx="3024188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图片 1639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5297488"/>
            <a:ext cx="287337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4" name="左大括号 343"/>
          <p:cNvSpPr>
            <a:spLocks noChangeArrowheads="1"/>
          </p:cNvSpPr>
          <p:nvPr/>
        </p:nvSpPr>
        <p:spPr bwMode="auto">
          <a:xfrm rot="5340000">
            <a:off x="2227263" y="3744913"/>
            <a:ext cx="225425" cy="2879725"/>
          </a:xfrm>
          <a:custGeom>
            <a:avLst/>
            <a:gdLst>
              <a:gd name="T0" fmla="*/ 15 w 41"/>
              <a:gd name="T1" fmla="*/ 41 h 281"/>
              <a:gd name="T2" fmla="*/ 11 w 41"/>
              <a:gd name="T3" fmla="*/ 13 h 281"/>
              <a:gd name="T4" fmla="*/ 0 w 41"/>
              <a:gd name="T5" fmla="*/ 0 h 281"/>
              <a:gd name="T6" fmla="*/ 21 w 41"/>
              <a:gd name="T7" fmla="*/ 9 h 281"/>
              <a:gd name="T8" fmla="*/ 27 w 41"/>
              <a:gd name="T9" fmla="*/ 45 h 281"/>
              <a:gd name="T10" fmla="*/ 27 w 41"/>
              <a:gd name="T11" fmla="*/ 103 h 281"/>
              <a:gd name="T12" fmla="*/ 30 w 41"/>
              <a:gd name="T13" fmla="*/ 128 h 281"/>
              <a:gd name="T14" fmla="*/ 41 w 41"/>
              <a:gd name="T15" fmla="*/ 141 h 281"/>
              <a:gd name="T16" fmla="*/ 30 w 41"/>
              <a:gd name="T17" fmla="*/ 153 h 281"/>
              <a:gd name="T18" fmla="*/ 27 w 41"/>
              <a:gd name="T19" fmla="*/ 179 h 281"/>
              <a:gd name="T20" fmla="*/ 27 w 41"/>
              <a:gd name="T21" fmla="*/ 232 h 281"/>
              <a:gd name="T22" fmla="*/ 25 w 41"/>
              <a:gd name="T23" fmla="*/ 262 h 281"/>
              <a:gd name="T24" fmla="*/ 16 w 41"/>
              <a:gd name="T25" fmla="*/ 277 h 281"/>
              <a:gd name="T26" fmla="*/ 0 w 41"/>
              <a:gd name="T27" fmla="*/ 281 h 281"/>
              <a:gd name="T28" fmla="*/ 11 w 41"/>
              <a:gd name="T29" fmla="*/ 268 h 281"/>
              <a:gd name="T30" fmla="*/ 15 w 41"/>
              <a:gd name="T31" fmla="*/ 240 h 281"/>
              <a:gd name="T32" fmla="*/ 15 w 41"/>
              <a:gd name="T33" fmla="*/ 186 h 281"/>
              <a:gd name="T34" fmla="*/ 17 w 41"/>
              <a:gd name="T35" fmla="*/ 155 h 281"/>
              <a:gd name="T36" fmla="*/ 29 w 41"/>
              <a:gd name="T37" fmla="*/ 141 h 281"/>
              <a:gd name="T38" fmla="*/ 17 w 41"/>
              <a:gd name="T39" fmla="*/ 127 h 281"/>
              <a:gd name="T40" fmla="*/ 15 w 41"/>
              <a:gd name="T41" fmla="*/ 98 h 281"/>
              <a:gd name="T42" fmla="*/ 15 w 41"/>
              <a:gd name="T43" fmla="*/ 4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5" name="右箭头 16394"/>
          <p:cNvSpPr>
            <a:spLocks noChangeArrowheads="1"/>
          </p:cNvSpPr>
          <p:nvPr/>
        </p:nvSpPr>
        <p:spPr bwMode="auto">
          <a:xfrm>
            <a:off x="3995738" y="4937125"/>
            <a:ext cx="1081087" cy="144463"/>
          </a:xfrm>
          <a:prstGeom prst="rightArrow">
            <a:avLst>
              <a:gd name="adj1" fmla="val 50000"/>
              <a:gd name="adj2" fmla="val 18687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6396" name="图片 1639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92725" y="4146550"/>
            <a:ext cx="17272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7" name="图片 1639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64388" y="3286125"/>
            <a:ext cx="90963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8" name="左大括号 343"/>
          <p:cNvSpPr>
            <a:spLocks noChangeArrowheads="1"/>
          </p:cNvSpPr>
          <p:nvPr/>
        </p:nvSpPr>
        <p:spPr bwMode="auto">
          <a:xfrm rot="5340000">
            <a:off x="6700838" y="3662363"/>
            <a:ext cx="225425" cy="2879725"/>
          </a:xfrm>
          <a:custGeom>
            <a:avLst/>
            <a:gdLst>
              <a:gd name="T0" fmla="*/ 15 w 41"/>
              <a:gd name="T1" fmla="*/ 41 h 281"/>
              <a:gd name="T2" fmla="*/ 11 w 41"/>
              <a:gd name="T3" fmla="*/ 13 h 281"/>
              <a:gd name="T4" fmla="*/ 0 w 41"/>
              <a:gd name="T5" fmla="*/ 0 h 281"/>
              <a:gd name="T6" fmla="*/ 21 w 41"/>
              <a:gd name="T7" fmla="*/ 9 h 281"/>
              <a:gd name="T8" fmla="*/ 27 w 41"/>
              <a:gd name="T9" fmla="*/ 45 h 281"/>
              <a:gd name="T10" fmla="*/ 27 w 41"/>
              <a:gd name="T11" fmla="*/ 103 h 281"/>
              <a:gd name="T12" fmla="*/ 30 w 41"/>
              <a:gd name="T13" fmla="*/ 128 h 281"/>
              <a:gd name="T14" fmla="*/ 41 w 41"/>
              <a:gd name="T15" fmla="*/ 141 h 281"/>
              <a:gd name="T16" fmla="*/ 30 w 41"/>
              <a:gd name="T17" fmla="*/ 153 h 281"/>
              <a:gd name="T18" fmla="*/ 27 w 41"/>
              <a:gd name="T19" fmla="*/ 179 h 281"/>
              <a:gd name="T20" fmla="*/ 27 w 41"/>
              <a:gd name="T21" fmla="*/ 232 h 281"/>
              <a:gd name="T22" fmla="*/ 25 w 41"/>
              <a:gd name="T23" fmla="*/ 262 h 281"/>
              <a:gd name="T24" fmla="*/ 16 w 41"/>
              <a:gd name="T25" fmla="*/ 277 h 281"/>
              <a:gd name="T26" fmla="*/ 0 w 41"/>
              <a:gd name="T27" fmla="*/ 281 h 281"/>
              <a:gd name="T28" fmla="*/ 11 w 41"/>
              <a:gd name="T29" fmla="*/ 268 h 281"/>
              <a:gd name="T30" fmla="*/ 15 w 41"/>
              <a:gd name="T31" fmla="*/ 240 h 281"/>
              <a:gd name="T32" fmla="*/ 15 w 41"/>
              <a:gd name="T33" fmla="*/ 186 h 281"/>
              <a:gd name="T34" fmla="*/ 17 w 41"/>
              <a:gd name="T35" fmla="*/ 155 h 281"/>
              <a:gd name="T36" fmla="*/ 29 w 41"/>
              <a:gd name="T37" fmla="*/ 141 h 281"/>
              <a:gd name="T38" fmla="*/ 17 w 41"/>
              <a:gd name="T39" fmla="*/ 127 h 281"/>
              <a:gd name="T40" fmla="*/ 15 w 41"/>
              <a:gd name="T41" fmla="*/ 98 h 281"/>
              <a:gd name="T42" fmla="*/ 15 w 41"/>
              <a:gd name="T43" fmla="*/ 4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399" name="图片 1639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88125" y="5297488"/>
            <a:ext cx="504825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22" name="组合 5"/>
          <p:cNvGrpSpPr/>
          <p:nvPr/>
        </p:nvGrpSpPr>
        <p:grpSpPr bwMode="auto">
          <a:xfrm>
            <a:off x="395288" y="836613"/>
            <a:ext cx="2071687" cy="661987"/>
            <a:chOff x="0" y="0"/>
            <a:chExt cx="2071702" cy="661806"/>
          </a:xfrm>
        </p:grpSpPr>
        <p:sp>
          <p:nvSpPr>
            <p:cNvPr id="17423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同侧圆角矩形 6"/>
            <p:cNvSpPr>
              <a:spLocks noChangeArrowheads="1"/>
            </p:cNvSpPr>
            <p:nvPr/>
          </p:nvSpPr>
          <p:spPr bwMode="auto">
            <a:xfrm>
              <a:off x="0" y="0"/>
              <a:ext cx="2000609" cy="516419"/>
            </a:xfrm>
            <a:custGeom>
              <a:avLst/>
              <a:gdLst>
                <a:gd name="T0" fmla="*/ 86071 w 2000609"/>
                <a:gd name="T1" fmla="*/ 0 h 516419"/>
                <a:gd name="T2" fmla="*/ 1914537 w 2000609"/>
                <a:gd name="T3" fmla="*/ 0 h 516419"/>
                <a:gd name="T4" fmla="*/ 2000608 w 2000609"/>
                <a:gd name="T5" fmla="*/ 86071 h 516419"/>
                <a:gd name="T6" fmla="*/ 2000609 w 2000609"/>
                <a:gd name="T7" fmla="*/ 516419 h 516419"/>
                <a:gd name="T8" fmla="*/ 2000609 w 2000609"/>
                <a:gd name="T9" fmla="*/ 516419 h 516419"/>
                <a:gd name="T10" fmla="*/ 0 w 2000609"/>
                <a:gd name="T11" fmla="*/ 516419 h 516419"/>
                <a:gd name="T12" fmla="*/ 0 w 2000609"/>
                <a:gd name="T13" fmla="*/ 516419 h 516419"/>
                <a:gd name="T14" fmla="*/ 0 w 2000609"/>
                <a:gd name="T15" fmla="*/ 86071 h 516419"/>
                <a:gd name="T16" fmla="*/ 86071 w 2000609"/>
                <a:gd name="T17" fmla="*/ 0 h 516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609" h="516419">
                  <a:moveTo>
                    <a:pt x="86071" y="0"/>
                  </a:moveTo>
                  <a:lnTo>
                    <a:pt x="1914537" y="0"/>
                  </a:lnTo>
                  <a:cubicBezTo>
                    <a:pt x="1962073" y="0"/>
                    <a:pt x="2000608" y="38535"/>
                    <a:pt x="2000608" y="86071"/>
                  </a:cubicBezTo>
                  <a:lnTo>
                    <a:pt x="2000609" y="516419"/>
                  </a:lnTo>
                  <a:lnTo>
                    <a:pt x="0" y="516419"/>
                  </a:lnTo>
                  <a:lnTo>
                    <a:pt x="0" y="86071"/>
                  </a:lnTo>
                  <a:cubicBezTo>
                    <a:pt x="0" y="38535"/>
                    <a:pt x="38535" y="0"/>
                    <a:pt x="8607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25" name="同侧圆角矩形 7"/>
          <p:cNvSpPr>
            <a:spLocks noChangeArrowheads="1"/>
          </p:cNvSpPr>
          <p:nvPr/>
        </p:nvSpPr>
        <p:spPr bwMode="auto">
          <a:xfrm>
            <a:off x="373063" y="823913"/>
            <a:ext cx="2000250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74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2565400"/>
            <a:ext cx="8408988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4" name="组合 17412"/>
          <p:cNvGrpSpPr/>
          <p:nvPr/>
        </p:nvGrpSpPr>
        <p:grpSpPr bwMode="auto">
          <a:xfrm>
            <a:off x="612775" y="4508500"/>
            <a:ext cx="1727200" cy="1190625"/>
            <a:chOff x="0" y="0"/>
            <a:chExt cx="1089" cy="775"/>
          </a:xfrm>
        </p:grpSpPr>
        <p:grpSp>
          <p:nvGrpSpPr>
            <p:cNvPr id="18435" name="组合 17413"/>
            <p:cNvGrpSpPr/>
            <p:nvPr/>
          </p:nvGrpSpPr>
          <p:grpSpPr bwMode="auto">
            <a:xfrm>
              <a:off x="0" y="0"/>
              <a:ext cx="272" cy="775"/>
              <a:chOff x="0" y="0"/>
              <a:chExt cx="272" cy="775"/>
            </a:xfrm>
          </p:grpSpPr>
          <p:sp>
            <p:nvSpPr>
              <p:cNvPr id="18436" name="文本框 17414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23" cy="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3600" b="1">
                    <a:latin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</a:endParaRPr>
              </a:p>
              <a:p>
                <a:r>
                  <a:rPr lang="en-US" altLang="zh-CN" sz="3600" b="1">
                    <a:latin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37" name="直接连接符 17415"/>
              <p:cNvSpPr>
                <a:spLocks noChangeShapeType="1"/>
              </p:cNvSpPr>
              <p:nvPr/>
            </p:nvSpPr>
            <p:spPr bwMode="auto">
              <a:xfrm>
                <a:off x="0" y="409"/>
                <a:ext cx="2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438" name="文本框 17416"/>
            <p:cNvSpPr txBox="1">
              <a:spLocks noChangeArrowheads="1"/>
            </p:cNvSpPr>
            <p:nvPr/>
          </p:nvSpPr>
          <p:spPr bwMode="auto">
            <a:xfrm>
              <a:off x="318" y="273"/>
              <a:ext cx="771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(       )</a:t>
              </a:r>
              <a:endParaRPr lang="en-US" altLang="zh-CN" sz="2400" b="1"/>
            </a:p>
          </p:txBody>
        </p:sp>
      </p:grpSp>
      <p:grpSp>
        <p:nvGrpSpPr>
          <p:cNvPr id="18439" name="组合 17417"/>
          <p:cNvGrpSpPr/>
          <p:nvPr/>
        </p:nvGrpSpPr>
        <p:grpSpPr bwMode="auto">
          <a:xfrm>
            <a:off x="3060700" y="4508500"/>
            <a:ext cx="1727200" cy="1190625"/>
            <a:chOff x="0" y="0"/>
            <a:chExt cx="1089" cy="775"/>
          </a:xfrm>
        </p:grpSpPr>
        <p:grpSp>
          <p:nvGrpSpPr>
            <p:cNvPr id="18440" name="组合 17418"/>
            <p:cNvGrpSpPr/>
            <p:nvPr/>
          </p:nvGrpSpPr>
          <p:grpSpPr bwMode="auto">
            <a:xfrm>
              <a:off x="0" y="0"/>
              <a:ext cx="272" cy="775"/>
              <a:chOff x="0" y="0"/>
              <a:chExt cx="272" cy="775"/>
            </a:xfrm>
          </p:grpSpPr>
          <p:sp>
            <p:nvSpPr>
              <p:cNvPr id="18441" name="文本框 17419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23" cy="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3600" b="1">
                    <a:latin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</a:endParaRPr>
              </a:p>
              <a:p>
                <a:r>
                  <a:rPr lang="en-US" altLang="zh-CN" sz="3600" b="1">
                    <a:latin typeface="Times New Roman" panose="02020603050405020304" pitchFamily="18" charset="0"/>
                  </a:rPr>
                  <a:t>5</a:t>
                </a:r>
                <a:endParaRPr lang="en-US" altLang="zh-CN" sz="36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42" name="直接连接符 17420"/>
              <p:cNvSpPr>
                <a:spLocks noChangeShapeType="1"/>
              </p:cNvSpPr>
              <p:nvPr/>
            </p:nvSpPr>
            <p:spPr bwMode="auto">
              <a:xfrm>
                <a:off x="0" y="409"/>
                <a:ext cx="2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443" name="文本框 17421"/>
            <p:cNvSpPr txBox="1">
              <a:spLocks noChangeArrowheads="1"/>
            </p:cNvSpPr>
            <p:nvPr/>
          </p:nvSpPr>
          <p:spPr bwMode="auto">
            <a:xfrm>
              <a:off x="318" y="273"/>
              <a:ext cx="771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(       )</a:t>
              </a:r>
              <a:endParaRPr lang="en-US" altLang="zh-CN" sz="2400" b="1"/>
            </a:p>
          </p:txBody>
        </p:sp>
      </p:grpSp>
      <p:grpSp>
        <p:nvGrpSpPr>
          <p:cNvPr id="18444" name="组合 17422"/>
          <p:cNvGrpSpPr/>
          <p:nvPr/>
        </p:nvGrpSpPr>
        <p:grpSpPr bwMode="auto">
          <a:xfrm>
            <a:off x="5219700" y="4437063"/>
            <a:ext cx="1730375" cy="1190625"/>
            <a:chOff x="0" y="0"/>
            <a:chExt cx="1089" cy="775"/>
          </a:xfrm>
        </p:grpSpPr>
        <p:grpSp>
          <p:nvGrpSpPr>
            <p:cNvPr id="18445" name="组合 17423"/>
            <p:cNvGrpSpPr/>
            <p:nvPr/>
          </p:nvGrpSpPr>
          <p:grpSpPr bwMode="auto">
            <a:xfrm>
              <a:off x="0" y="0"/>
              <a:ext cx="272" cy="775"/>
              <a:chOff x="0" y="0"/>
              <a:chExt cx="272" cy="775"/>
            </a:xfrm>
          </p:grpSpPr>
          <p:sp>
            <p:nvSpPr>
              <p:cNvPr id="18446" name="文本框 17424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23" cy="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3600" b="1">
                    <a:latin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</a:endParaRPr>
              </a:p>
              <a:p>
                <a:r>
                  <a:rPr lang="en-US" altLang="zh-CN" sz="3600" b="1">
                    <a:latin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47" name="直接连接符 17425"/>
              <p:cNvSpPr>
                <a:spLocks noChangeShapeType="1"/>
              </p:cNvSpPr>
              <p:nvPr/>
            </p:nvSpPr>
            <p:spPr bwMode="auto">
              <a:xfrm>
                <a:off x="0" y="409"/>
                <a:ext cx="2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448" name="文本框 17426"/>
            <p:cNvSpPr txBox="1">
              <a:spLocks noChangeArrowheads="1"/>
            </p:cNvSpPr>
            <p:nvPr/>
          </p:nvSpPr>
          <p:spPr bwMode="auto">
            <a:xfrm>
              <a:off x="318" y="273"/>
              <a:ext cx="771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(       )</a:t>
              </a:r>
              <a:endParaRPr lang="en-US" altLang="zh-CN" sz="2400" b="1"/>
            </a:p>
          </p:txBody>
        </p:sp>
      </p:grpSp>
      <p:grpSp>
        <p:nvGrpSpPr>
          <p:cNvPr id="18449" name="组合 17427"/>
          <p:cNvGrpSpPr/>
          <p:nvPr/>
        </p:nvGrpSpPr>
        <p:grpSpPr bwMode="auto">
          <a:xfrm>
            <a:off x="7308850" y="4365625"/>
            <a:ext cx="1730375" cy="1190625"/>
            <a:chOff x="0" y="0"/>
            <a:chExt cx="1089" cy="775"/>
          </a:xfrm>
        </p:grpSpPr>
        <p:grpSp>
          <p:nvGrpSpPr>
            <p:cNvPr id="18450" name="组合 17428"/>
            <p:cNvGrpSpPr/>
            <p:nvPr/>
          </p:nvGrpSpPr>
          <p:grpSpPr bwMode="auto">
            <a:xfrm>
              <a:off x="0" y="0"/>
              <a:ext cx="272" cy="775"/>
              <a:chOff x="0" y="0"/>
              <a:chExt cx="272" cy="775"/>
            </a:xfrm>
          </p:grpSpPr>
          <p:sp>
            <p:nvSpPr>
              <p:cNvPr id="18451" name="文本框 17429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23" cy="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3600" b="1">
                    <a:latin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</a:endParaRPr>
              </a:p>
              <a:p>
                <a:r>
                  <a:rPr lang="en-US" altLang="zh-CN" sz="3600" b="1">
                    <a:latin typeface="Times New Roman" panose="02020603050405020304" pitchFamily="18" charset="0"/>
                  </a:rPr>
                  <a:t>4</a:t>
                </a:r>
                <a:endParaRPr lang="en-US" altLang="zh-CN" sz="36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52" name="直接连接符 17430"/>
              <p:cNvSpPr>
                <a:spLocks noChangeShapeType="1"/>
              </p:cNvSpPr>
              <p:nvPr/>
            </p:nvSpPr>
            <p:spPr bwMode="auto">
              <a:xfrm>
                <a:off x="0" y="409"/>
                <a:ext cx="2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453" name="文本框 17431"/>
            <p:cNvSpPr txBox="1">
              <a:spLocks noChangeArrowheads="1"/>
            </p:cNvSpPr>
            <p:nvPr/>
          </p:nvSpPr>
          <p:spPr bwMode="auto">
            <a:xfrm>
              <a:off x="318" y="273"/>
              <a:ext cx="771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/>
                <a:t>(       )</a:t>
              </a:r>
              <a:endParaRPr lang="en-US" altLang="zh-CN" sz="2400" b="1"/>
            </a:p>
          </p:txBody>
        </p:sp>
      </p:grpSp>
      <p:sp>
        <p:nvSpPr>
          <p:cNvPr id="17433" name="文本框 17432"/>
          <p:cNvSpPr txBox="1">
            <a:spLocks noChangeArrowheads="1"/>
          </p:cNvSpPr>
          <p:nvPr/>
        </p:nvSpPr>
        <p:spPr bwMode="auto">
          <a:xfrm>
            <a:off x="1187450" y="4652963"/>
            <a:ext cx="7207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3300"/>
                </a:solidFill>
                <a:sym typeface="黑体" panose="02010609060101010101" pitchFamily="49" charset="-122"/>
              </a:rPr>
              <a:t>√</a:t>
            </a:r>
            <a:endParaRPr lang="en-US" altLang="zh-CN" sz="4800" b="1">
              <a:solidFill>
                <a:srgbClr val="FF3300"/>
              </a:solidFill>
              <a:sym typeface="黑体" panose="02010609060101010101" pitchFamily="49" charset="-122"/>
            </a:endParaRPr>
          </a:p>
        </p:txBody>
      </p:sp>
      <p:sp>
        <p:nvSpPr>
          <p:cNvPr id="17434" name="文本框 17433"/>
          <p:cNvSpPr txBox="1">
            <a:spLocks noChangeArrowheads="1"/>
          </p:cNvSpPr>
          <p:nvPr/>
        </p:nvSpPr>
        <p:spPr bwMode="auto">
          <a:xfrm>
            <a:off x="3708400" y="4797425"/>
            <a:ext cx="793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3300"/>
                </a:solidFill>
              </a:rPr>
              <a:t>×</a:t>
            </a:r>
            <a:endParaRPr lang="en-US" altLang="zh-CN" sz="4800" b="1">
              <a:solidFill>
                <a:srgbClr val="FF3300"/>
              </a:solidFill>
            </a:endParaRPr>
          </a:p>
        </p:txBody>
      </p:sp>
      <p:sp>
        <p:nvSpPr>
          <p:cNvPr id="17435" name="文本框 17434"/>
          <p:cNvSpPr txBox="1">
            <a:spLocks noChangeArrowheads="1"/>
          </p:cNvSpPr>
          <p:nvPr/>
        </p:nvSpPr>
        <p:spPr bwMode="auto">
          <a:xfrm>
            <a:off x="5940425" y="4724400"/>
            <a:ext cx="7921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3300"/>
                </a:solidFill>
              </a:rPr>
              <a:t>×</a:t>
            </a:r>
            <a:endParaRPr lang="en-US" altLang="zh-CN" sz="4800" b="1">
              <a:solidFill>
                <a:srgbClr val="FF3300"/>
              </a:solidFill>
            </a:endParaRPr>
          </a:p>
        </p:txBody>
      </p:sp>
      <p:sp>
        <p:nvSpPr>
          <p:cNvPr id="17436" name="文本框 17435"/>
          <p:cNvSpPr txBox="1">
            <a:spLocks noChangeArrowheads="1"/>
          </p:cNvSpPr>
          <p:nvPr/>
        </p:nvSpPr>
        <p:spPr bwMode="auto">
          <a:xfrm>
            <a:off x="7885113" y="4581525"/>
            <a:ext cx="71913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3300"/>
                </a:solidFill>
                <a:sym typeface="黑体" panose="02010609060101010101" pitchFamily="49" charset="-122"/>
              </a:rPr>
              <a:t>√</a:t>
            </a:r>
            <a:endParaRPr lang="en-US" altLang="zh-CN" sz="4800" b="1">
              <a:solidFill>
                <a:srgbClr val="FF3300"/>
              </a:solidFill>
              <a:sym typeface="黑体" panose="02010609060101010101" pitchFamily="49" charset="-122"/>
            </a:endParaRPr>
          </a:p>
        </p:txBody>
      </p:sp>
      <p:sp>
        <p:nvSpPr>
          <p:cNvPr id="18458" name="文本框 17436"/>
          <p:cNvSpPr txBox="1">
            <a:spLocks noChangeArrowheads="1"/>
          </p:cNvSpPr>
          <p:nvPr/>
        </p:nvSpPr>
        <p:spPr bwMode="auto">
          <a:xfrm>
            <a:off x="468313" y="1628775"/>
            <a:ext cx="835183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一、判断下面的分数表示图中的涂色部分是否正确。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8459" name="直线连接符 21"/>
          <p:cNvSpPr>
            <a:spLocks noChangeShapeType="1"/>
          </p:cNvSpPr>
          <p:nvPr/>
        </p:nvSpPr>
        <p:spPr bwMode="auto">
          <a:xfrm flipV="1">
            <a:off x="2524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0" name="同侧圆角矩形 5"/>
          <p:cNvSpPr>
            <a:spLocks noChangeArrowheads="1"/>
          </p:cNvSpPr>
          <p:nvPr/>
        </p:nvSpPr>
        <p:spPr bwMode="auto">
          <a:xfrm>
            <a:off x="250825" y="908050"/>
            <a:ext cx="2001838" cy="515938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易错题型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3" grpId="0"/>
      <p:bldP spid="17434" grpId="0"/>
      <p:bldP spid="17435" grpId="0"/>
      <p:bldP spid="174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18435"/>
          <p:cNvGrpSpPr/>
          <p:nvPr/>
        </p:nvGrpSpPr>
        <p:grpSpPr bwMode="auto">
          <a:xfrm>
            <a:off x="684213" y="1846263"/>
            <a:ext cx="7920037" cy="3017837"/>
            <a:chOff x="0" y="0"/>
            <a:chExt cx="12474" cy="4752"/>
          </a:xfrm>
        </p:grpSpPr>
        <p:sp>
          <p:nvSpPr>
            <p:cNvPr id="19458" name="文本框 18436"/>
            <p:cNvSpPr txBox="1">
              <a:spLocks noChangeArrowheads="1"/>
            </p:cNvSpPr>
            <p:nvPr/>
          </p:nvSpPr>
          <p:spPr bwMode="auto">
            <a:xfrm>
              <a:off x="0" y="0"/>
              <a:ext cx="12474" cy="4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endParaRPr lang="zh-CN" altLang="en-US" sz="3200" b="1" dirty="0"/>
            </a:p>
            <a:p>
              <a:pPr>
                <a:lnSpc>
                  <a:spcPct val="150000"/>
                </a:lnSpc>
              </a:pPr>
              <a:r>
                <a:rPr lang="zh-CN" altLang="en-US" sz="3200" b="1" dirty="0"/>
                <a:t>1.              这三个分数都是真分数。（    ）</a:t>
              </a:r>
              <a:endParaRPr lang="zh-CN" altLang="en-US" sz="3200" b="1" dirty="0"/>
            </a:p>
            <a:p>
              <a:pPr>
                <a:lnSpc>
                  <a:spcPct val="150000"/>
                </a:lnSpc>
              </a:pPr>
              <a:r>
                <a:rPr lang="zh-CN" altLang="en-US" sz="3200" b="1" dirty="0"/>
                <a:t>2.分母比分子大的分数是真分数。（    ）</a:t>
              </a:r>
              <a:endParaRPr lang="zh-CN" altLang="en-US" sz="3200" b="1" dirty="0"/>
            </a:p>
            <a:p>
              <a:pPr>
                <a:lnSpc>
                  <a:spcPct val="150000"/>
                </a:lnSpc>
              </a:pPr>
              <a:r>
                <a:rPr lang="zh-CN" altLang="en-US" sz="3200" b="1" dirty="0"/>
                <a:t>3.假分数的分子不小于分母。（    ）</a:t>
              </a:r>
              <a:endParaRPr lang="zh-CN" altLang="en-US" sz="3200" b="1" dirty="0"/>
            </a:p>
          </p:txBody>
        </p:sp>
        <p:pic>
          <p:nvPicPr>
            <p:cNvPr id="19459" name="图片 18437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94" y="1361"/>
              <a:ext cx="2175" cy="1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39" name="文本框 18438"/>
          <p:cNvSpPr txBox="1">
            <a:spLocks noChangeArrowheads="1"/>
          </p:cNvSpPr>
          <p:nvPr/>
        </p:nvSpPr>
        <p:spPr bwMode="auto">
          <a:xfrm>
            <a:off x="7524750" y="2708275"/>
            <a:ext cx="793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3300"/>
                </a:solidFill>
              </a:rPr>
              <a:t>×</a:t>
            </a:r>
            <a:endParaRPr lang="en-US" altLang="zh-CN" sz="4800" b="1">
              <a:solidFill>
                <a:srgbClr val="FF3300"/>
              </a:solidFill>
            </a:endParaRPr>
          </a:p>
        </p:txBody>
      </p:sp>
      <p:sp>
        <p:nvSpPr>
          <p:cNvPr id="18440" name="文本框 18439"/>
          <p:cNvSpPr txBox="1">
            <a:spLocks noChangeArrowheads="1"/>
          </p:cNvSpPr>
          <p:nvPr/>
        </p:nvSpPr>
        <p:spPr bwMode="auto">
          <a:xfrm>
            <a:off x="7164388" y="3502025"/>
            <a:ext cx="56832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sym typeface="黑体" panose="02010609060101010101" pitchFamily="49" charset="-122"/>
              </a:rPr>
              <a:t>√</a:t>
            </a:r>
            <a:endParaRPr lang="zh-CN" altLang="en-US" sz="3200" b="1">
              <a:solidFill>
                <a:srgbClr val="FF0000"/>
              </a:solidFill>
              <a:sym typeface="黑体" panose="02010609060101010101" pitchFamily="49" charset="-122"/>
            </a:endParaRPr>
          </a:p>
        </p:txBody>
      </p:sp>
      <p:sp>
        <p:nvSpPr>
          <p:cNvPr id="18441" name="文本框 18440"/>
          <p:cNvSpPr txBox="1">
            <a:spLocks noChangeArrowheads="1"/>
          </p:cNvSpPr>
          <p:nvPr/>
        </p:nvSpPr>
        <p:spPr bwMode="auto">
          <a:xfrm>
            <a:off x="6300788" y="4221163"/>
            <a:ext cx="56832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sym typeface="黑体" panose="02010609060101010101" pitchFamily="49" charset="-122"/>
              </a:rPr>
              <a:t>√</a:t>
            </a:r>
            <a:endParaRPr lang="zh-CN" altLang="en-US" sz="3200" b="1">
              <a:solidFill>
                <a:srgbClr val="FF0000"/>
              </a:solidFill>
              <a:sym typeface="黑体" panose="02010609060101010101" pitchFamily="49" charset="-122"/>
            </a:endParaRPr>
          </a:p>
        </p:txBody>
      </p:sp>
      <p:sp>
        <p:nvSpPr>
          <p:cNvPr id="19463" name="文本框 18441"/>
          <p:cNvSpPr txBox="1">
            <a:spLocks noChangeArrowheads="1"/>
          </p:cNvSpPr>
          <p:nvPr/>
        </p:nvSpPr>
        <p:spPr bwMode="auto">
          <a:xfrm>
            <a:off x="684213" y="1628775"/>
            <a:ext cx="596265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二、判断下列说法是否正确。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9464" name="直线连接符 21"/>
          <p:cNvSpPr>
            <a:spLocks noChangeShapeType="1"/>
          </p:cNvSpPr>
          <p:nvPr/>
        </p:nvSpPr>
        <p:spPr bwMode="auto">
          <a:xfrm flipV="1">
            <a:off x="2524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5" name="同侧圆角矩形 5"/>
          <p:cNvSpPr>
            <a:spLocks noChangeArrowheads="1"/>
          </p:cNvSpPr>
          <p:nvPr/>
        </p:nvSpPr>
        <p:spPr bwMode="auto">
          <a:xfrm>
            <a:off x="250825" y="836613"/>
            <a:ext cx="2001838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易错题型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  <p:bldP spid="18440" grpId="0" bldLvl="0"/>
      <p:bldP spid="18441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945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2413" y="1773238"/>
            <a:ext cx="8629650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0" name="组合 19459"/>
          <p:cNvGrpSpPr/>
          <p:nvPr/>
        </p:nvGrpSpPr>
        <p:grpSpPr bwMode="auto">
          <a:xfrm>
            <a:off x="7524750" y="2276475"/>
            <a:ext cx="503238" cy="1190625"/>
            <a:chOff x="0" y="0"/>
            <a:chExt cx="317" cy="750"/>
          </a:xfrm>
        </p:grpSpPr>
        <p:sp>
          <p:nvSpPr>
            <p:cNvPr id="20483" name="文本框 19460"/>
            <p:cNvSpPr txBox="1">
              <a:spLocks noChangeArrowheads="1"/>
            </p:cNvSpPr>
            <p:nvPr/>
          </p:nvSpPr>
          <p:spPr bwMode="auto">
            <a:xfrm>
              <a:off x="45" y="0"/>
              <a:ext cx="182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>
                <a:solidFill>
                  <a:srgbClr val="FF0000"/>
                </a:solidFill>
              </a:endParaRPr>
            </a:p>
          </p:txBody>
        </p:sp>
        <p:sp>
          <p:nvSpPr>
            <p:cNvPr id="20484" name="直接连接符 19461"/>
            <p:cNvSpPr>
              <a:spLocks noChangeShapeType="1"/>
            </p:cNvSpPr>
            <p:nvPr/>
          </p:nvSpPr>
          <p:spPr bwMode="auto">
            <a:xfrm>
              <a:off x="0" y="408"/>
              <a:ext cx="317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9463" name="图片 194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938" y="2420938"/>
            <a:ext cx="503237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4" name="组合 19463"/>
          <p:cNvGrpSpPr/>
          <p:nvPr/>
        </p:nvGrpSpPr>
        <p:grpSpPr bwMode="auto">
          <a:xfrm>
            <a:off x="900113" y="4581525"/>
            <a:ext cx="503237" cy="1190625"/>
            <a:chOff x="0" y="0"/>
            <a:chExt cx="317" cy="750"/>
          </a:xfrm>
        </p:grpSpPr>
        <p:sp>
          <p:nvSpPr>
            <p:cNvPr id="20487" name="文本框 19464"/>
            <p:cNvSpPr txBox="1">
              <a:spLocks noChangeArrowheads="1"/>
            </p:cNvSpPr>
            <p:nvPr/>
          </p:nvSpPr>
          <p:spPr bwMode="auto">
            <a:xfrm>
              <a:off x="45" y="0"/>
              <a:ext cx="182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7</a:t>
              </a:r>
              <a:endParaRPr lang="en-US" altLang="zh-CN"/>
            </a:p>
          </p:txBody>
        </p:sp>
        <p:sp>
          <p:nvSpPr>
            <p:cNvPr id="20488" name="直接连接符 19465"/>
            <p:cNvSpPr>
              <a:spLocks noChangeShapeType="1"/>
            </p:cNvSpPr>
            <p:nvPr/>
          </p:nvSpPr>
          <p:spPr bwMode="auto">
            <a:xfrm>
              <a:off x="0" y="408"/>
              <a:ext cx="317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7" name="组合 19466"/>
          <p:cNvGrpSpPr/>
          <p:nvPr/>
        </p:nvGrpSpPr>
        <p:grpSpPr bwMode="auto">
          <a:xfrm>
            <a:off x="1765300" y="4581525"/>
            <a:ext cx="501650" cy="1190625"/>
            <a:chOff x="0" y="0"/>
            <a:chExt cx="317" cy="750"/>
          </a:xfrm>
        </p:grpSpPr>
        <p:sp>
          <p:nvSpPr>
            <p:cNvPr id="20490" name="文本框 19467"/>
            <p:cNvSpPr txBox="1">
              <a:spLocks noChangeArrowheads="1"/>
            </p:cNvSpPr>
            <p:nvPr/>
          </p:nvSpPr>
          <p:spPr bwMode="auto">
            <a:xfrm>
              <a:off x="45" y="0"/>
              <a:ext cx="182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7</a:t>
              </a:r>
              <a:endParaRPr lang="en-US" altLang="zh-CN"/>
            </a:p>
          </p:txBody>
        </p:sp>
        <p:sp>
          <p:nvSpPr>
            <p:cNvPr id="20491" name="直接连接符 19468"/>
            <p:cNvSpPr>
              <a:spLocks noChangeShapeType="1"/>
            </p:cNvSpPr>
            <p:nvPr/>
          </p:nvSpPr>
          <p:spPr bwMode="auto">
            <a:xfrm>
              <a:off x="0" y="408"/>
              <a:ext cx="317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0" name="组合 19469"/>
          <p:cNvGrpSpPr/>
          <p:nvPr/>
        </p:nvGrpSpPr>
        <p:grpSpPr bwMode="auto">
          <a:xfrm>
            <a:off x="2628900" y="4581525"/>
            <a:ext cx="501650" cy="1190625"/>
            <a:chOff x="0" y="0"/>
            <a:chExt cx="317" cy="750"/>
          </a:xfrm>
        </p:grpSpPr>
        <p:sp>
          <p:nvSpPr>
            <p:cNvPr id="20493" name="文本框 19470"/>
            <p:cNvSpPr txBox="1">
              <a:spLocks noChangeArrowheads="1"/>
            </p:cNvSpPr>
            <p:nvPr/>
          </p:nvSpPr>
          <p:spPr bwMode="auto">
            <a:xfrm>
              <a:off x="45" y="0"/>
              <a:ext cx="182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3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7</a:t>
              </a:r>
              <a:endParaRPr lang="en-US" altLang="zh-CN"/>
            </a:p>
          </p:txBody>
        </p:sp>
        <p:sp>
          <p:nvSpPr>
            <p:cNvPr id="20494" name="直接连接符 19471"/>
            <p:cNvSpPr>
              <a:spLocks noChangeShapeType="1"/>
            </p:cNvSpPr>
            <p:nvPr/>
          </p:nvSpPr>
          <p:spPr bwMode="auto">
            <a:xfrm>
              <a:off x="0" y="408"/>
              <a:ext cx="317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3" name="组合 19472"/>
          <p:cNvGrpSpPr/>
          <p:nvPr/>
        </p:nvGrpSpPr>
        <p:grpSpPr bwMode="auto">
          <a:xfrm>
            <a:off x="3419475" y="4581525"/>
            <a:ext cx="504825" cy="1190625"/>
            <a:chOff x="0" y="0"/>
            <a:chExt cx="317" cy="750"/>
          </a:xfrm>
        </p:grpSpPr>
        <p:sp>
          <p:nvSpPr>
            <p:cNvPr id="20496" name="文本框 19473"/>
            <p:cNvSpPr txBox="1">
              <a:spLocks noChangeArrowheads="1"/>
            </p:cNvSpPr>
            <p:nvPr/>
          </p:nvSpPr>
          <p:spPr bwMode="auto">
            <a:xfrm>
              <a:off x="45" y="0"/>
              <a:ext cx="182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4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7</a:t>
              </a:r>
              <a:endParaRPr lang="en-US" altLang="zh-CN"/>
            </a:p>
          </p:txBody>
        </p:sp>
        <p:sp>
          <p:nvSpPr>
            <p:cNvPr id="20497" name="直接连接符 19474"/>
            <p:cNvSpPr>
              <a:spLocks noChangeShapeType="1"/>
            </p:cNvSpPr>
            <p:nvPr/>
          </p:nvSpPr>
          <p:spPr bwMode="auto">
            <a:xfrm>
              <a:off x="0" y="408"/>
              <a:ext cx="317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6" name="组合 19475"/>
          <p:cNvGrpSpPr/>
          <p:nvPr/>
        </p:nvGrpSpPr>
        <p:grpSpPr bwMode="auto">
          <a:xfrm>
            <a:off x="4284663" y="4581525"/>
            <a:ext cx="503237" cy="1190625"/>
            <a:chOff x="0" y="0"/>
            <a:chExt cx="317" cy="750"/>
          </a:xfrm>
        </p:grpSpPr>
        <p:sp>
          <p:nvSpPr>
            <p:cNvPr id="20499" name="文本框 19476"/>
            <p:cNvSpPr txBox="1">
              <a:spLocks noChangeArrowheads="1"/>
            </p:cNvSpPr>
            <p:nvPr/>
          </p:nvSpPr>
          <p:spPr bwMode="auto">
            <a:xfrm>
              <a:off x="45" y="0"/>
              <a:ext cx="182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5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7</a:t>
              </a:r>
              <a:endParaRPr lang="en-US" altLang="zh-CN"/>
            </a:p>
          </p:txBody>
        </p:sp>
        <p:sp>
          <p:nvSpPr>
            <p:cNvPr id="20500" name="直接连接符 19477"/>
            <p:cNvSpPr>
              <a:spLocks noChangeShapeType="1"/>
            </p:cNvSpPr>
            <p:nvPr/>
          </p:nvSpPr>
          <p:spPr bwMode="auto">
            <a:xfrm>
              <a:off x="0" y="408"/>
              <a:ext cx="317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9" name="组合 19478"/>
          <p:cNvGrpSpPr/>
          <p:nvPr/>
        </p:nvGrpSpPr>
        <p:grpSpPr bwMode="auto">
          <a:xfrm>
            <a:off x="5148263" y="4581525"/>
            <a:ext cx="503237" cy="1190625"/>
            <a:chOff x="0" y="0"/>
            <a:chExt cx="317" cy="750"/>
          </a:xfrm>
        </p:grpSpPr>
        <p:sp>
          <p:nvSpPr>
            <p:cNvPr id="20502" name="文本框 19479"/>
            <p:cNvSpPr txBox="1">
              <a:spLocks noChangeArrowheads="1"/>
            </p:cNvSpPr>
            <p:nvPr/>
          </p:nvSpPr>
          <p:spPr bwMode="auto">
            <a:xfrm>
              <a:off x="45" y="0"/>
              <a:ext cx="182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6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7</a:t>
              </a:r>
              <a:endParaRPr lang="en-US" altLang="zh-CN"/>
            </a:p>
          </p:txBody>
        </p:sp>
        <p:sp>
          <p:nvSpPr>
            <p:cNvPr id="20503" name="直接连接符 19480"/>
            <p:cNvSpPr>
              <a:spLocks noChangeShapeType="1"/>
            </p:cNvSpPr>
            <p:nvPr/>
          </p:nvSpPr>
          <p:spPr bwMode="auto">
            <a:xfrm>
              <a:off x="0" y="408"/>
              <a:ext cx="317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82" name="组合 19481"/>
          <p:cNvGrpSpPr/>
          <p:nvPr/>
        </p:nvGrpSpPr>
        <p:grpSpPr bwMode="auto">
          <a:xfrm>
            <a:off x="6084888" y="4581525"/>
            <a:ext cx="503237" cy="1190625"/>
            <a:chOff x="0" y="0"/>
            <a:chExt cx="317" cy="750"/>
          </a:xfrm>
        </p:grpSpPr>
        <p:sp>
          <p:nvSpPr>
            <p:cNvPr id="20505" name="文本框 19482"/>
            <p:cNvSpPr txBox="1">
              <a:spLocks noChangeArrowheads="1"/>
            </p:cNvSpPr>
            <p:nvPr/>
          </p:nvSpPr>
          <p:spPr bwMode="auto">
            <a:xfrm>
              <a:off x="45" y="0"/>
              <a:ext cx="182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7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7</a:t>
              </a:r>
              <a:endParaRPr lang="en-US" altLang="zh-CN"/>
            </a:p>
          </p:txBody>
        </p:sp>
        <p:sp>
          <p:nvSpPr>
            <p:cNvPr id="20506" name="直接连接符 19483"/>
            <p:cNvSpPr>
              <a:spLocks noChangeShapeType="1"/>
            </p:cNvSpPr>
            <p:nvPr/>
          </p:nvSpPr>
          <p:spPr bwMode="auto">
            <a:xfrm>
              <a:off x="0" y="408"/>
              <a:ext cx="317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85" name="文本框 19484"/>
          <p:cNvSpPr txBox="1">
            <a:spLocks noChangeArrowheads="1"/>
          </p:cNvSpPr>
          <p:nvPr/>
        </p:nvSpPr>
        <p:spPr bwMode="auto">
          <a:xfrm>
            <a:off x="6877050" y="4797425"/>
            <a:ext cx="15827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……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20508" name="直线连接符 21"/>
          <p:cNvSpPr>
            <a:spLocks noChangeShapeType="1"/>
          </p:cNvSpPr>
          <p:nvPr/>
        </p:nvSpPr>
        <p:spPr bwMode="auto">
          <a:xfrm flipV="1">
            <a:off x="539750" y="141287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9" name="同侧圆角矩形 6"/>
          <p:cNvSpPr>
            <a:spLocks noChangeArrowheads="1"/>
          </p:cNvSpPr>
          <p:nvPr/>
        </p:nvSpPr>
        <p:spPr bwMode="auto">
          <a:xfrm>
            <a:off x="539750" y="836613"/>
            <a:ext cx="2000250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20483"/>
          <p:cNvSpPr txBox="1">
            <a:spLocks noChangeArrowheads="1"/>
          </p:cNvSpPr>
          <p:nvPr/>
        </p:nvSpPr>
        <p:spPr bwMode="auto">
          <a:xfrm>
            <a:off x="468313" y="1701800"/>
            <a:ext cx="8351837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ea typeface="楷体_GB2312" pitchFamily="49" charset="-122"/>
              </a:rPr>
              <a:t>1.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下面的分数哪些是真分数，哪些是假分数？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1506" name="图片 2048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7813" y="2420938"/>
            <a:ext cx="5040312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文本框 20485"/>
          <p:cNvSpPr txBox="1">
            <a:spLocks noChangeArrowheads="1"/>
          </p:cNvSpPr>
          <p:nvPr/>
        </p:nvSpPr>
        <p:spPr bwMode="auto">
          <a:xfrm>
            <a:off x="180975" y="3860800"/>
            <a:ext cx="15113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真分数：</a:t>
            </a:r>
            <a:endParaRPr lang="zh-CN" altLang="en-US" sz="32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21508" name="文本框 20486"/>
          <p:cNvSpPr txBox="1">
            <a:spLocks noChangeArrowheads="1"/>
          </p:cNvSpPr>
          <p:nvPr/>
        </p:nvSpPr>
        <p:spPr bwMode="auto">
          <a:xfrm>
            <a:off x="252413" y="4797425"/>
            <a:ext cx="15113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假分数：</a:t>
            </a:r>
            <a:endParaRPr lang="zh-CN" altLang="en-US" sz="3200" b="1">
              <a:solidFill>
                <a:srgbClr val="FF0000"/>
              </a:solidFill>
              <a:ea typeface="楷体_GB2312" pitchFamily="49" charset="-122"/>
            </a:endParaRPr>
          </a:p>
        </p:txBody>
      </p:sp>
      <p:pic>
        <p:nvPicPr>
          <p:cNvPr id="20488" name="图片 204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2638" y="3789363"/>
            <a:ext cx="2667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图片 2048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3789363"/>
            <a:ext cx="266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箭头 153"/>
          <p:cNvSpPr>
            <a:spLocks noChangeShapeType="1"/>
          </p:cNvSpPr>
          <p:nvPr/>
        </p:nvSpPr>
        <p:spPr bwMode="auto">
          <a:xfrm>
            <a:off x="3492500" y="4149725"/>
            <a:ext cx="1439863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1" name="文本框 20490"/>
          <p:cNvSpPr txBox="1">
            <a:spLocks noChangeArrowheads="1"/>
          </p:cNvSpPr>
          <p:nvPr/>
        </p:nvSpPr>
        <p:spPr bwMode="auto">
          <a:xfrm>
            <a:off x="5219700" y="3789363"/>
            <a:ext cx="26479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分子小于分母</a:t>
            </a:r>
            <a:endParaRPr lang="zh-CN" altLang="en-US" sz="3200" b="1">
              <a:solidFill>
                <a:srgbClr val="FF0000"/>
              </a:solidFill>
              <a:ea typeface="楷体_GB2312" pitchFamily="49" charset="-122"/>
            </a:endParaRPr>
          </a:p>
        </p:txBody>
      </p:sp>
      <p:pic>
        <p:nvPicPr>
          <p:cNvPr id="20492" name="图片 2049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2638" y="4652963"/>
            <a:ext cx="27622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3" name="图片 2049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71775" y="4652963"/>
            <a:ext cx="28575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4" name="箭头 153"/>
          <p:cNvSpPr>
            <a:spLocks noChangeShapeType="1"/>
          </p:cNvSpPr>
          <p:nvPr/>
        </p:nvSpPr>
        <p:spPr bwMode="auto">
          <a:xfrm>
            <a:off x="3492500" y="5019675"/>
            <a:ext cx="1439863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5" name="文本框 20494"/>
          <p:cNvSpPr txBox="1">
            <a:spLocks noChangeArrowheads="1"/>
          </p:cNvSpPr>
          <p:nvPr/>
        </p:nvSpPr>
        <p:spPr bwMode="auto">
          <a:xfrm>
            <a:off x="5219700" y="4648200"/>
            <a:ext cx="26479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分子等于分母</a:t>
            </a:r>
            <a:endParaRPr lang="zh-CN" altLang="en-US" sz="32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20496" name="箭头 153"/>
          <p:cNvSpPr>
            <a:spLocks noChangeShapeType="1"/>
          </p:cNvSpPr>
          <p:nvPr/>
        </p:nvSpPr>
        <p:spPr bwMode="auto">
          <a:xfrm>
            <a:off x="4114800" y="5891213"/>
            <a:ext cx="1439863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7" name="文本框 20496"/>
          <p:cNvSpPr txBox="1">
            <a:spLocks noChangeArrowheads="1"/>
          </p:cNvSpPr>
          <p:nvPr/>
        </p:nvSpPr>
        <p:spPr bwMode="auto">
          <a:xfrm>
            <a:off x="5680075" y="5556250"/>
            <a:ext cx="26479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分子大于分母</a:t>
            </a:r>
            <a:endParaRPr lang="zh-CN" altLang="en-US" sz="3200" b="1">
              <a:solidFill>
                <a:srgbClr val="FF0000"/>
              </a:solidFill>
              <a:ea typeface="楷体_GB2312" pitchFamily="49" charset="-122"/>
            </a:endParaRPr>
          </a:p>
        </p:txBody>
      </p:sp>
      <p:pic>
        <p:nvPicPr>
          <p:cNvPr id="20498" name="图片 2049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52638" y="5518150"/>
            <a:ext cx="179228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0" name="直线连接符 21"/>
          <p:cNvSpPr>
            <a:spLocks noChangeShapeType="1"/>
          </p:cNvSpPr>
          <p:nvPr/>
        </p:nvSpPr>
        <p:spPr bwMode="auto">
          <a:xfrm flipV="1">
            <a:off x="539750" y="141287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1" name="同侧圆角矩形 6"/>
          <p:cNvSpPr>
            <a:spLocks noChangeArrowheads="1"/>
          </p:cNvSpPr>
          <p:nvPr/>
        </p:nvSpPr>
        <p:spPr bwMode="auto">
          <a:xfrm>
            <a:off x="539750" y="836613"/>
            <a:ext cx="2000250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1" grpId="0" bldLvl="0"/>
      <p:bldP spid="20495" grpId="0" bldLvl="0"/>
      <p:bldP spid="20497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21507"/>
          <p:cNvSpPr txBox="1">
            <a:spLocks noChangeArrowheads="1"/>
          </p:cNvSpPr>
          <p:nvPr/>
        </p:nvSpPr>
        <p:spPr bwMode="auto">
          <a:xfrm>
            <a:off x="539750" y="1917700"/>
            <a:ext cx="835342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ea typeface="楷体_GB2312" pitchFamily="49" charset="-122"/>
              </a:rPr>
              <a:t>2.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用分数表示出各图的涂色部分：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2530" name="图片 2150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2636838"/>
            <a:ext cx="2552700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215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2863" y="2708275"/>
            <a:ext cx="4843462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左大括号 21510"/>
          <p:cNvSpPr/>
          <p:nvPr/>
        </p:nvSpPr>
        <p:spPr bwMode="auto">
          <a:xfrm rot="-5460000">
            <a:off x="1765300" y="2708275"/>
            <a:ext cx="142875" cy="2447925"/>
          </a:xfrm>
          <a:prstGeom prst="leftBrace">
            <a:avLst>
              <a:gd name="adj1" fmla="val 142302"/>
              <a:gd name="adj2" fmla="val 50597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3" name="左大括号 21511"/>
          <p:cNvSpPr/>
          <p:nvPr/>
        </p:nvSpPr>
        <p:spPr bwMode="auto">
          <a:xfrm rot="-5460000">
            <a:off x="6209507" y="1648619"/>
            <a:ext cx="215900" cy="4497387"/>
          </a:xfrm>
          <a:prstGeom prst="leftBrace">
            <a:avLst>
              <a:gd name="adj1" fmla="val 173012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/>
          <a:p>
            <a:pPr algn="ctr"/>
            <a:endParaRPr lang="zh-CN" altLang="zh-CN">
              <a:solidFill>
                <a:srgbClr val="FF0000"/>
              </a:solidFill>
            </a:endParaRPr>
          </a:p>
        </p:txBody>
      </p:sp>
      <p:sp>
        <p:nvSpPr>
          <p:cNvPr id="22534" name="文本框 21512"/>
          <p:cNvSpPr txBox="1">
            <a:spLocks noChangeArrowheads="1"/>
          </p:cNvSpPr>
          <p:nvPr/>
        </p:nvSpPr>
        <p:spPr bwMode="auto">
          <a:xfrm>
            <a:off x="1044575" y="4365625"/>
            <a:ext cx="14668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（   ）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5" name="文本框 21513"/>
          <p:cNvSpPr txBox="1">
            <a:spLocks noChangeArrowheads="1"/>
          </p:cNvSpPr>
          <p:nvPr/>
        </p:nvSpPr>
        <p:spPr bwMode="auto">
          <a:xfrm>
            <a:off x="5580063" y="4292600"/>
            <a:ext cx="14684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（   ）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1515" name="图片 215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4149725"/>
            <a:ext cx="360363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6" name="图片 215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4076700"/>
            <a:ext cx="5762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8" name="直线连接符 21"/>
          <p:cNvSpPr>
            <a:spLocks noChangeShapeType="1"/>
          </p:cNvSpPr>
          <p:nvPr/>
        </p:nvSpPr>
        <p:spPr bwMode="auto">
          <a:xfrm flipV="1">
            <a:off x="539750" y="141287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9" name="同侧圆角矩形 6"/>
          <p:cNvSpPr>
            <a:spLocks noChangeArrowheads="1"/>
          </p:cNvSpPr>
          <p:nvPr/>
        </p:nvSpPr>
        <p:spPr bwMode="auto">
          <a:xfrm>
            <a:off x="539750" y="836613"/>
            <a:ext cx="2000250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22529"/>
          <p:cNvSpPr>
            <a:spLocks noChangeArrowheads="1" noChangeShapeType="1" noTextEdit="1"/>
          </p:cNvSpPr>
          <p:nvPr/>
        </p:nvSpPr>
        <p:spPr bwMode="auto">
          <a:xfrm rot="5404384">
            <a:off x="-309562" y="2763838"/>
            <a:ext cx="3282950" cy="1295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7014"/>
              </a:avLst>
            </a:prstTxWarp>
          </a:bodyPr>
          <a:lstStyle/>
          <a:p>
            <a:pPr algn="ctr" fontAlgn="auto"/>
            <a:r>
              <a:rPr lang="zh-CN" altLang="en-US" sz="6000" kern="10">
                <a:ln w="9525">
                  <a:solidFill>
                    <a:srgbClr val="FF6600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B2B2B2">
                      <a:alpha val="75000"/>
                    </a:srgbClr>
                  </a:outerShdw>
                </a:effectLst>
                <a:latin typeface="隶书"/>
                <a:ea typeface="隶书"/>
              </a:rPr>
              <a:t>思考题</a:t>
            </a:r>
            <a:endParaRPr lang="zh-CN" altLang="en-US" sz="6000" kern="10">
              <a:ln w="9525">
                <a:solidFill>
                  <a:srgbClr val="FF6600"/>
                </a:solidFill>
                <a:round/>
              </a:ln>
              <a:solidFill>
                <a:srgbClr val="0000FF"/>
              </a:solidFill>
              <a:effectLst>
                <a:outerShdw dist="35921" dir="2700000" algn="ctr" rotWithShape="0">
                  <a:srgbClr val="B2B2B2">
                    <a:alpha val="75000"/>
                  </a:srgbClr>
                </a:outerShdw>
              </a:effectLst>
              <a:latin typeface="隶书"/>
              <a:ea typeface="隶书"/>
            </a:endParaRPr>
          </a:p>
        </p:txBody>
      </p:sp>
      <p:sp>
        <p:nvSpPr>
          <p:cNvPr id="23554" name="文本框 22530"/>
          <p:cNvSpPr txBox="1">
            <a:spLocks noChangeArrowheads="1"/>
          </p:cNvSpPr>
          <p:nvPr/>
        </p:nvSpPr>
        <p:spPr bwMode="auto">
          <a:xfrm>
            <a:off x="2700338" y="2852738"/>
            <a:ext cx="6048375" cy="338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/>
              <a:t>　　　　</a:t>
            </a:r>
            <a:r>
              <a:rPr lang="zh-CN" altLang="en-US" sz="3600" b="1" dirty="0"/>
              <a:t>观察上面图形，阴影部分占长方形的（　    ），占正方形的（   　），占整个图形的（　   ）。</a:t>
            </a:r>
            <a:endParaRPr lang="zh-CN" altLang="en-US" sz="3600" b="1" dirty="0"/>
          </a:p>
        </p:txBody>
      </p:sp>
      <p:grpSp>
        <p:nvGrpSpPr>
          <p:cNvPr id="22532" name="组合 22531"/>
          <p:cNvGrpSpPr/>
          <p:nvPr/>
        </p:nvGrpSpPr>
        <p:grpSpPr bwMode="auto">
          <a:xfrm>
            <a:off x="6229350" y="3573463"/>
            <a:ext cx="431800" cy="1190625"/>
            <a:chOff x="0" y="0"/>
            <a:chExt cx="272" cy="750"/>
          </a:xfrm>
        </p:grpSpPr>
        <p:sp>
          <p:nvSpPr>
            <p:cNvPr id="23556" name="文本框 22532"/>
            <p:cNvSpPr txBox="1">
              <a:spLocks noChangeArrowheads="1"/>
            </p:cNvSpPr>
            <p:nvPr/>
          </p:nvSpPr>
          <p:spPr bwMode="auto">
            <a:xfrm>
              <a:off x="0" y="0"/>
              <a:ext cx="223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  <a:p>
              <a:r>
                <a:rPr lang="en-US" altLang="zh-CN" sz="3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8</a:t>
              </a:r>
              <a:endPara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557" name="直接连接符 22533"/>
            <p:cNvSpPr>
              <a:spLocks noChangeShapeType="1"/>
            </p:cNvSpPr>
            <p:nvPr/>
          </p:nvSpPr>
          <p:spPr bwMode="auto">
            <a:xfrm>
              <a:off x="0" y="409"/>
              <a:ext cx="272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35" name="组合 22534"/>
          <p:cNvGrpSpPr/>
          <p:nvPr/>
        </p:nvGrpSpPr>
        <p:grpSpPr bwMode="auto">
          <a:xfrm>
            <a:off x="5292725" y="4437063"/>
            <a:ext cx="431800" cy="1190625"/>
            <a:chOff x="0" y="0"/>
            <a:chExt cx="272" cy="750"/>
          </a:xfrm>
        </p:grpSpPr>
        <p:sp>
          <p:nvSpPr>
            <p:cNvPr id="23559" name="文本框 22535"/>
            <p:cNvSpPr txBox="1">
              <a:spLocks noChangeArrowheads="1"/>
            </p:cNvSpPr>
            <p:nvPr/>
          </p:nvSpPr>
          <p:spPr bwMode="auto">
            <a:xfrm>
              <a:off x="0" y="0"/>
              <a:ext cx="223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  <a:p>
              <a:r>
                <a:rPr lang="en-US" altLang="zh-CN" sz="3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9</a:t>
              </a:r>
              <a:endPara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560" name="直接连接符 22536"/>
            <p:cNvSpPr>
              <a:spLocks noChangeShapeType="1"/>
            </p:cNvSpPr>
            <p:nvPr/>
          </p:nvSpPr>
          <p:spPr bwMode="auto">
            <a:xfrm>
              <a:off x="0" y="409"/>
              <a:ext cx="272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38" name="组合 22537"/>
          <p:cNvGrpSpPr/>
          <p:nvPr/>
        </p:nvGrpSpPr>
        <p:grpSpPr bwMode="auto">
          <a:xfrm>
            <a:off x="4500563" y="5229225"/>
            <a:ext cx="865187" cy="1190625"/>
            <a:chOff x="0" y="0"/>
            <a:chExt cx="521" cy="775"/>
          </a:xfrm>
        </p:grpSpPr>
        <p:sp>
          <p:nvSpPr>
            <p:cNvPr id="23562" name="文本框 22538"/>
            <p:cNvSpPr txBox="1">
              <a:spLocks noChangeArrowheads="1"/>
            </p:cNvSpPr>
            <p:nvPr/>
          </p:nvSpPr>
          <p:spPr bwMode="auto">
            <a:xfrm>
              <a:off x="0" y="0"/>
              <a:ext cx="521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 1</a:t>
              </a:r>
              <a:endPara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  <a:p>
              <a:r>
                <a:rPr lang="en-US" altLang="zh-CN" sz="3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16</a:t>
              </a:r>
              <a:endPara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563" name="直接连接符 22539"/>
            <p:cNvSpPr>
              <a:spLocks noChangeShapeType="1"/>
            </p:cNvSpPr>
            <p:nvPr/>
          </p:nvSpPr>
          <p:spPr bwMode="auto">
            <a:xfrm flipV="1">
              <a:off x="46" y="408"/>
              <a:ext cx="317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3564" name="图片 2254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40200" y="836613"/>
            <a:ext cx="313055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5" name="直线连接符 21"/>
          <p:cNvSpPr>
            <a:spLocks noChangeShapeType="1"/>
          </p:cNvSpPr>
          <p:nvPr/>
        </p:nvSpPr>
        <p:spPr bwMode="auto">
          <a:xfrm flipV="1">
            <a:off x="539750" y="141287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6" name="同侧圆角矩形 6"/>
          <p:cNvSpPr>
            <a:spLocks noChangeArrowheads="1"/>
          </p:cNvSpPr>
          <p:nvPr/>
        </p:nvSpPr>
        <p:spPr bwMode="auto">
          <a:xfrm>
            <a:off x="539750" y="836613"/>
            <a:ext cx="2000250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矩形 5123"/>
          <p:cNvSpPr>
            <a:spLocks noGrp="1" noChangeArrowheads="1"/>
          </p:cNvSpPr>
          <p:nvPr/>
        </p:nvSpPr>
        <p:spPr bwMode="auto">
          <a:xfrm>
            <a:off x="498474" y="2276920"/>
            <a:ext cx="8064500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在具体的情景中理解单位“1”和分数的意义，能正确叙述具体的分数的意义。</a:t>
            </a:r>
            <a:endParaRPr lang="zh-CN" altLang="en-US" sz="3200" dirty="0">
              <a:solidFill>
                <a:schemeClr val="hlink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理解分数单位，并能运用知识解决有关的问题。</a:t>
            </a:r>
            <a:endParaRPr lang="zh-CN" altLang="en-US" sz="3200" dirty="0">
              <a:solidFill>
                <a:schemeClr val="hlink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知道什么叫真分数，什么叫假分数。懂得什么是带分数。</a:t>
            </a:r>
            <a:endParaRPr lang="zh-CN" altLang="en-US" sz="2800" dirty="0">
              <a:solidFill>
                <a:schemeClr val="hlink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6147" name="直线连接符 21"/>
          <p:cNvSpPr>
            <a:spLocks noChangeShapeType="1"/>
          </p:cNvSpPr>
          <p:nvPr/>
        </p:nvSpPr>
        <p:spPr bwMode="auto">
          <a:xfrm flipV="1">
            <a:off x="268288" y="1689100"/>
            <a:ext cx="225583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8" name="同侧圆角矩形 23"/>
          <p:cNvSpPr>
            <a:spLocks noChangeArrowheads="1"/>
          </p:cNvSpPr>
          <p:nvPr/>
        </p:nvSpPr>
        <p:spPr bwMode="auto">
          <a:xfrm>
            <a:off x="452438" y="1123950"/>
            <a:ext cx="2000250" cy="517525"/>
          </a:xfrm>
          <a:custGeom>
            <a:avLst/>
            <a:gdLst>
              <a:gd name="T0" fmla="*/ 0 w 2000609"/>
              <a:gd name="T1" fmla="*/ 0 h 516419"/>
              <a:gd name="T2" fmla="*/ 2000609 w 2000609"/>
              <a:gd name="T3" fmla="*/ 516419 h 516419"/>
            </a:gdLst>
            <a:ahLst/>
            <a:cxnLst/>
            <a:rect l="T0" t="T1" r="T2" b="T3"/>
            <a:pathLst>
              <a:path w="2000609" h="516419">
                <a:moveTo>
                  <a:pt x="86071" y="0"/>
                </a:moveTo>
                <a:lnTo>
                  <a:pt x="1914537" y="0"/>
                </a:lnTo>
                <a:cubicBezTo>
                  <a:pt x="1962073" y="0"/>
                  <a:pt x="2000608" y="38535"/>
                  <a:pt x="2000608" y="86071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1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学习目标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23555"/>
          <p:cNvSpPr txBox="1">
            <a:spLocks noChangeArrowheads="1"/>
          </p:cNvSpPr>
          <p:nvPr/>
        </p:nvSpPr>
        <p:spPr bwMode="auto">
          <a:xfrm>
            <a:off x="395710" y="4018714"/>
            <a:ext cx="82089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chemeClr val="hlink"/>
                </a:solidFill>
                <a:latin typeface="宋体" panose="02010600030101010101" pitchFamily="2" charset="-122"/>
                <a:ea typeface="楷体_GB2312" pitchFamily="49" charset="-122"/>
              </a:rPr>
              <a:t>    把一个整体平均分成若干份，这样的一份或几份可以用分数表示。</a:t>
            </a:r>
            <a:endParaRPr lang="zh-CN" altLang="en-US" sz="4000" b="1" dirty="0">
              <a:solidFill>
                <a:schemeClr val="hlink"/>
              </a:solidFill>
              <a:latin typeface="宋体" panose="02010600030101010101" pitchFamily="2" charset="-122"/>
              <a:ea typeface="楷体_GB2312" pitchFamily="49" charset="-122"/>
            </a:endParaRPr>
          </a:p>
        </p:txBody>
      </p:sp>
      <p:sp>
        <p:nvSpPr>
          <p:cNvPr id="24578" name="矩形 18436"/>
          <p:cNvSpPr>
            <a:spLocks noChangeArrowheads="1" noChangeShapeType="1" noTextEdit="1"/>
          </p:cNvSpPr>
          <p:nvPr/>
        </p:nvSpPr>
        <p:spPr bwMode="auto">
          <a:xfrm>
            <a:off x="494338" y="1700880"/>
            <a:ext cx="8208963" cy="18176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99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5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今天你学到了什么？</a:t>
            </a:r>
            <a:endParaRPr lang="zh-CN" altLang="en-US" sz="3600" kern="10" dirty="0">
              <a:ln w="9525">
                <a:solidFill>
                  <a:srgbClr val="99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5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9" name="同侧圆角矩形 2"/>
          <p:cNvSpPr>
            <a:spLocks noChangeArrowheads="1"/>
          </p:cNvSpPr>
          <p:nvPr/>
        </p:nvSpPr>
        <p:spPr bwMode="auto">
          <a:xfrm>
            <a:off x="466725" y="981075"/>
            <a:ext cx="2001838" cy="515938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课堂小结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24580" name="直线连接符 21"/>
          <p:cNvSpPr>
            <a:spLocks noChangeShapeType="1"/>
          </p:cNvSpPr>
          <p:nvPr/>
        </p:nvSpPr>
        <p:spPr bwMode="auto">
          <a:xfrm flipV="1">
            <a:off x="466725" y="15573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614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60475" y="2133600"/>
            <a:ext cx="302418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图片 61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263" y="2133600"/>
            <a:ext cx="22542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614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3789363"/>
            <a:ext cx="416877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副标题 1"/>
          <p:cNvSpPr>
            <a:spLocks noGrp="1" noChangeArrowheads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mtClean="0"/>
          </a:p>
        </p:txBody>
      </p:sp>
      <p:sp>
        <p:nvSpPr>
          <p:cNvPr id="7173" name="同侧圆角矩形 16"/>
          <p:cNvSpPr>
            <a:spLocks noChangeArrowheads="1"/>
          </p:cNvSpPr>
          <p:nvPr/>
        </p:nvSpPr>
        <p:spPr bwMode="auto">
          <a:xfrm>
            <a:off x="466725" y="838200"/>
            <a:ext cx="2001838" cy="515938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7174" name="直线连接符 21"/>
          <p:cNvSpPr>
            <a:spLocks noChangeShapeType="1"/>
          </p:cNvSpPr>
          <p:nvPr/>
        </p:nvSpPr>
        <p:spPr bwMode="auto">
          <a:xfrm flipV="1">
            <a:off x="466725" y="14938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716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1627188"/>
            <a:ext cx="36671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图片 717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627188"/>
            <a:ext cx="3600450" cy="193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195" name="对象 7171"/>
          <p:cNvGraphicFramePr/>
          <p:nvPr/>
        </p:nvGraphicFramePr>
        <p:xfrm>
          <a:off x="323850" y="3786188"/>
          <a:ext cx="8424863" cy="237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" r:id="rId3" imgW="6591300" imgH="1790700" progId="PBrush">
                  <p:embed/>
                </p:oleObj>
              </mc:Choice>
              <mc:Fallback>
                <p:oleObj name="" r:id="rId3" imgW="6591300" imgH="1790700" progId="PBrush">
                  <p:embed/>
                  <p:pic>
                    <p:nvPicPr>
                      <p:cNvPr id="0" name="对象 717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3786188"/>
                        <a:ext cx="8424863" cy="237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6" name="同侧圆角矩形 16"/>
          <p:cNvSpPr>
            <a:spLocks noChangeArrowheads="1"/>
          </p:cNvSpPr>
          <p:nvPr/>
        </p:nvSpPr>
        <p:spPr bwMode="auto">
          <a:xfrm>
            <a:off x="466725" y="838200"/>
            <a:ext cx="2001838" cy="515938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8197" name="直线连接符 21"/>
          <p:cNvSpPr>
            <a:spLocks noChangeShapeType="1"/>
          </p:cNvSpPr>
          <p:nvPr/>
        </p:nvSpPr>
        <p:spPr bwMode="auto">
          <a:xfrm flipV="1">
            <a:off x="466725" y="14938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8193"/>
          <p:cNvGrpSpPr/>
          <p:nvPr/>
        </p:nvGrpSpPr>
        <p:grpSpPr bwMode="auto">
          <a:xfrm>
            <a:off x="511175" y="1628775"/>
            <a:ext cx="1674813" cy="4586288"/>
            <a:chOff x="0" y="0"/>
            <a:chExt cx="2820" cy="7168"/>
          </a:xfrm>
        </p:grpSpPr>
        <p:pic>
          <p:nvPicPr>
            <p:cNvPr id="9218" name="图片 8194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27" y="0"/>
              <a:ext cx="2250" cy="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9219" name="对象 8195"/>
            <p:cNvGraphicFramePr/>
            <p:nvPr/>
          </p:nvGraphicFramePr>
          <p:xfrm>
            <a:off x="0" y="4196"/>
            <a:ext cx="2821" cy="29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0" name="" r:id="rId2" imgW="1790700" imgH="1885950" progId="PBrush">
                    <p:embed/>
                  </p:oleObj>
                </mc:Choice>
                <mc:Fallback>
                  <p:oleObj name="" r:id="rId2" imgW="1790700" imgH="1885950" progId="PBrush">
                    <p:embed/>
                    <p:pic>
                      <p:nvPicPr>
                        <p:cNvPr id="0" name="对象 8195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196"/>
                          <a:ext cx="2821" cy="29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9220" name="图片 819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95513" y="4365625"/>
            <a:ext cx="142875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文本框 8197"/>
          <p:cNvSpPr txBox="1">
            <a:spLocks noChangeArrowheads="1"/>
          </p:cNvSpPr>
          <p:nvPr/>
        </p:nvSpPr>
        <p:spPr bwMode="auto">
          <a:xfrm>
            <a:off x="2484438" y="1557338"/>
            <a:ext cx="223996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一个物体</a:t>
            </a:r>
            <a:endParaRPr lang="zh-CN" altLang="en-US" sz="3200" b="1"/>
          </a:p>
        </p:txBody>
      </p:sp>
      <p:sp>
        <p:nvSpPr>
          <p:cNvPr id="8199" name="文本框 8198"/>
          <p:cNvSpPr txBox="1">
            <a:spLocks noChangeArrowheads="1"/>
          </p:cNvSpPr>
          <p:nvPr/>
        </p:nvSpPr>
        <p:spPr bwMode="auto">
          <a:xfrm>
            <a:off x="2484438" y="2565400"/>
            <a:ext cx="22399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一种图形</a:t>
            </a:r>
            <a:endParaRPr lang="zh-CN" altLang="en-US" sz="3200" b="1"/>
          </a:p>
        </p:txBody>
      </p:sp>
      <p:sp>
        <p:nvSpPr>
          <p:cNvPr id="8200" name="文本框 8199"/>
          <p:cNvSpPr txBox="1">
            <a:spLocks noChangeArrowheads="1"/>
          </p:cNvSpPr>
          <p:nvPr/>
        </p:nvSpPr>
        <p:spPr bwMode="auto">
          <a:xfrm>
            <a:off x="2484438" y="3429000"/>
            <a:ext cx="3311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一个计量单位</a:t>
            </a:r>
            <a:endParaRPr lang="zh-CN" altLang="en-US" sz="3200" b="1"/>
          </a:p>
        </p:txBody>
      </p:sp>
      <p:sp>
        <p:nvSpPr>
          <p:cNvPr id="8201" name="文本框 8200"/>
          <p:cNvSpPr txBox="1">
            <a:spLocks noChangeArrowheads="1"/>
          </p:cNvSpPr>
          <p:nvPr/>
        </p:nvSpPr>
        <p:spPr bwMode="auto">
          <a:xfrm>
            <a:off x="2484438" y="4894263"/>
            <a:ext cx="36004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许多物体组成的一个整体</a:t>
            </a:r>
            <a:endParaRPr lang="zh-CN" altLang="en-US" sz="3200" b="1"/>
          </a:p>
        </p:txBody>
      </p:sp>
      <p:pic>
        <p:nvPicPr>
          <p:cNvPr id="8202" name="图片 82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1700213"/>
            <a:ext cx="352425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3" name="文本框 8202"/>
          <p:cNvSpPr txBox="1">
            <a:spLocks noChangeArrowheads="1"/>
          </p:cNvSpPr>
          <p:nvPr/>
        </p:nvSpPr>
        <p:spPr bwMode="auto">
          <a:xfrm>
            <a:off x="6300788" y="3716338"/>
            <a:ext cx="16398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单位“1”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9227" name="同侧圆角矩形 16"/>
          <p:cNvSpPr>
            <a:spLocks noChangeArrowheads="1"/>
          </p:cNvSpPr>
          <p:nvPr/>
        </p:nvSpPr>
        <p:spPr bwMode="auto">
          <a:xfrm>
            <a:off x="466725" y="838200"/>
            <a:ext cx="2001838" cy="515938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9228" name="直线连接符 21"/>
          <p:cNvSpPr>
            <a:spLocks noChangeShapeType="1"/>
          </p:cNvSpPr>
          <p:nvPr/>
        </p:nvSpPr>
        <p:spPr bwMode="auto">
          <a:xfrm flipV="1">
            <a:off x="466725" y="14938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bldLvl="0"/>
      <p:bldP spid="8199" grpId="0" bldLvl="0"/>
      <p:bldP spid="8200" grpId="0" bldLvl="0"/>
      <p:bldP spid="8201" grpId="0" bldLvl="0"/>
      <p:bldP spid="8203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内容占位符 9218" descr="小恐龙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468313" y="2636838"/>
            <a:ext cx="1839912" cy="24844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0" name="组合 9219"/>
          <p:cNvGrpSpPr/>
          <p:nvPr/>
        </p:nvGrpSpPr>
        <p:grpSpPr bwMode="auto">
          <a:xfrm>
            <a:off x="3708400" y="1054100"/>
            <a:ext cx="3527425" cy="2935288"/>
            <a:chOff x="0" y="0"/>
            <a:chExt cx="2222" cy="1849"/>
          </a:xfrm>
        </p:grpSpPr>
        <p:grpSp>
          <p:nvGrpSpPr>
            <p:cNvPr id="10243" name="组合 9220"/>
            <p:cNvGrpSpPr/>
            <p:nvPr/>
          </p:nvGrpSpPr>
          <p:grpSpPr bwMode="auto">
            <a:xfrm>
              <a:off x="0" y="0"/>
              <a:ext cx="362" cy="851"/>
              <a:chOff x="0" y="0"/>
              <a:chExt cx="362" cy="851"/>
            </a:xfrm>
          </p:grpSpPr>
          <p:sp>
            <p:nvSpPr>
              <p:cNvPr id="10244" name="直接连接符 9221"/>
              <p:cNvSpPr>
                <a:spLocks noChangeShapeType="1"/>
              </p:cNvSpPr>
              <p:nvPr/>
            </p:nvSpPr>
            <p:spPr bwMode="auto">
              <a:xfrm>
                <a:off x="0" y="409"/>
                <a:ext cx="36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45" name="文本框 9222"/>
              <p:cNvSpPr txBox="1">
                <a:spLocks noChangeArrowheads="1"/>
              </p:cNvSpPr>
              <p:nvPr/>
            </p:nvSpPr>
            <p:spPr bwMode="auto">
              <a:xfrm>
                <a:off x="45" y="409"/>
                <a:ext cx="238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4000" b="1"/>
                  <a:t>2</a:t>
                </a:r>
                <a:endParaRPr lang="en-US" altLang="zh-CN" sz="2400"/>
              </a:p>
            </p:txBody>
          </p:sp>
          <p:sp>
            <p:nvSpPr>
              <p:cNvPr id="10246" name="文本框 9223"/>
              <p:cNvSpPr txBox="1">
                <a:spLocks noChangeArrowheads="1"/>
              </p:cNvSpPr>
              <p:nvPr/>
            </p:nvSpPr>
            <p:spPr bwMode="auto">
              <a:xfrm>
                <a:off x="45" y="0"/>
                <a:ext cx="238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4000" b="1"/>
                  <a:t>1</a:t>
                </a:r>
                <a:endParaRPr lang="en-US" altLang="zh-CN" sz="2400"/>
              </a:p>
            </p:txBody>
          </p:sp>
        </p:grpSp>
        <p:grpSp>
          <p:nvGrpSpPr>
            <p:cNvPr id="10247" name="组合 9224"/>
            <p:cNvGrpSpPr/>
            <p:nvPr/>
          </p:nvGrpSpPr>
          <p:grpSpPr bwMode="auto">
            <a:xfrm>
              <a:off x="907" y="0"/>
              <a:ext cx="362" cy="851"/>
              <a:chOff x="0" y="0"/>
              <a:chExt cx="362" cy="851"/>
            </a:xfrm>
          </p:grpSpPr>
          <p:sp>
            <p:nvSpPr>
              <p:cNvPr id="10248" name="直接连接符 9225"/>
              <p:cNvSpPr>
                <a:spLocks noChangeShapeType="1"/>
              </p:cNvSpPr>
              <p:nvPr/>
            </p:nvSpPr>
            <p:spPr bwMode="auto">
              <a:xfrm>
                <a:off x="0" y="409"/>
                <a:ext cx="36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49" name="文本框 9226"/>
              <p:cNvSpPr txBox="1">
                <a:spLocks noChangeArrowheads="1"/>
              </p:cNvSpPr>
              <p:nvPr/>
            </p:nvSpPr>
            <p:spPr bwMode="auto">
              <a:xfrm>
                <a:off x="45" y="409"/>
                <a:ext cx="238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4000" b="1"/>
                  <a:t>4</a:t>
                </a:r>
                <a:endParaRPr lang="en-US" altLang="zh-CN" sz="2400"/>
              </a:p>
            </p:txBody>
          </p:sp>
          <p:sp>
            <p:nvSpPr>
              <p:cNvPr id="10250" name="文本框 9227"/>
              <p:cNvSpPr txBox="1">
                <a:spLocks noChangeArrowheads="1"/>
              </p:cNvSpPr>
              <p:nvPr/>
            </p:nvSpPr>
            <p:spPr bwMode="auto">
              <a:xfrm>
                <a:off x="45" y="0"/>
                <a:ext cx="238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4000" b="1"/>
                  <a:t>1</a:t>
                </a:r>
                <a:endParaRPr lang="en-US" altLang="zh-CN" sz="2400"/>
              </a:p>
            </p:txBody>
          </p:sp>
        </p:grpSp>
        <p:grpSp>
          <p:nvGrpSpPr>
            <p:cNvPr id="10251" name="组合 9228"/>
            <p:cNvGrpSpPr/>
            <p:nvPr/>
          </p:nvGrpSpPr>
          <p:grpSpPr bwMode="auto">
            <a:xfrm>
              <a:off x="1769" y="0"/>
              <a:ext cx="362" cy="851"/>
              <a:chOff x="0" y="0"/>
              <a:chExt cx="362" cy="851"/>
            </a:xfrm>
          </p:grpSpPr>
          <p:sp>
            <p:nvSpPr>
              <p:cNvPr id="10252" name="直接连接符 9229"/>
              <p:cNvSpPr>
                <a:spLocks noChangeShapeType="1"/>
              </p:cNvSpPr>
              <p:nvPr/>
            </p:nvSpPr>
            <p:spPr bwMode="auto">
              <a:xfrm>
                <a:off x="0" y="409"/>
                <a:ext cx="36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53" name="文本框 9230"/>
              <p:cNvSpPr txBox="1">
                <a:spLocks noChangeArrowheads="1"/>
              </p:cNvSpPr>
              <p:nvPr/>
            </p:nvSpPr>
            <p:spPr bwMode="auto">
              <a:xfrm>
                <a:off x="45" y="409"/>
                <a:ext cx="238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4000" b="1"/>
                  <a:t>4</a:t>
                </a:r>
                <a:endParaRPr lang="en-US" altLang="zh-CN" sz="2400"/>
              </a:p>
            </p:txBody>
          </p:sp>
          <p:sp>
            <p:nvSpPr>
              <p:cNvPr id="10254" name="文本框 9231"/>
              <p:cNvSpPr txBox="1">
                <a:spLocks noChangeArrowheads="1"/>
              </p:cNvSpPr>
              <p:nvPr/>
            </p:nvSpPr>
            <p:spPr bwMode="auto">
              <a:xfrm>
                <a:off x="45" y="0"/>
                <a:ext cx="238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4000" b="1"/>
                  <a:t>3</a:t>
                </a:r>
                <a:endParaRPr lang="en-US" altLang="zh-CN" sz="2400"/>
              </a:p>
            </p:txBody>
          </p:sp>
        </p:grpSp>
        <p:grpSp>
          <p:nvGrpSpPr>
            <p:cNvPr id="10255" name="组合 9232"/>
            <p:cNvGrpSpPr/>
            <p:nvPr/>
          </p:nvGrpSpPr>
          <p:grpSpPr bwMode="auto">
            <a:xfrm>
              <a:off x="45" y="998"/>
              <a:ext cx="362" cy="851"/>
              <a:chOff x="0" y="0"/>
              <a:chExt cx="362" cy="851"/>
            </a:xfrm>
          </p:grpSpPr>
          <p:sp>
            <p:nvSpPr>
              <p:cNvPr id="10256" name="直接连接符 9233"/>
              <p:cNvSpPr>
                <a:spLocks noChangeShapeType="1"/>
              </p:cNvSpPr>
              <p:nvPr/>
            </p:nvSpPr>
            <p:spPr bwMode="auto">
              <a:xfrm>
                <a:off x="0" y="409"/>
                <a:ext cx="36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57" name="文本框 9234"/>
              <p:cNvSpPr txBox="1">
                <a:spLocks noChangeArrowheads="1"/>
              </p:cNvSpPr>
              <p:nvPr/>
            </p:nvSpPr>
            <p:spPr bwMode="auto">
              <a:xfrm>
                <a:off x="45" y="409"/>
                <a:ext cx="238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4000" b="1"/>
                  <a:t>5</a:t>
                </a:r>
                <a:endParaRPr lang="en-US" altLang="zh-CN"/>
              </a:p>
            </p:txBody>
          </p:sp>
          <p:sp>
            <p:nvSpPr>
              <p:cNvPr id="10258" name="文本框 9235"/>
              <p:cNvSpPr txBox="1">
                <a:spLocks noChangeArrowheads="1"/>
              </p:cNvSpPr>
              <p:nvPr/>
            </p:nvSpPr>
            <p:spPr bwMode="auto">
              <a:xfrm>
                <a:off x="45" y="0"/>
                <a:ext cx="238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4000" b="1"/>
                  <a:t>1</a:t>
                </a:r>
                <a:endParaRPr lang="en-US" altLang="zh-CN"/>
              </a:p>
            </p:txBody>
          </p:sp>
        </p:grpSp>
        <p:grpSp>
          <p:nvGrpSpPr>
            <p:cNvPr id="10259" name="组合 9236"/>
            <p:cNvGrpSpPr/>
            <p:nvPr/>
          </p:nvGrpSpPr>
          <p:grpSpPr bwMode="auto">
            <a:xfrm>
              <a:off x="998" y="998"/>
              <a:ext cx="362" cy="851"/>
              <a:chOff x="0" y="0"/>
              <a:chExt cx="362" cy="851"/>
            </a:xfrm>
          </p:grpSpPr>
          <p:sp>
            <p:nvSpPr>
              <p:cNvPr id="10260" name="直接连接符 9237"/>
              <p:cNvSpPr>
                <a:spLocks noChangeShapeType="1"/>
              </p:cNvSpPr>
              <p:nvPr/>
            </p:nvSpPr>
            <p:spPr bwMode="auto">
              <a:xfrm>
                <a:off x="0" y="409"/>
                <a:ext cx="36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61" name="文本框 9238"/>
              <p:cNvSpPr txBox="1">
                <a:spLocks noChangeArrowheads="1"/>
              </p:cNvSpPr>
              <p:nvPr/>
            </p:nvSpPr>
            <p:spPr bwMode="auto">
              <a:xfrm>
                <a:off x="45" y="409"/>
                <a:ext cx="238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4000" b="1"/>
                  <a:t>5</a:t>
                </a:r>
                <a:endParaRPr lang="en-US" altLang="zh-CN"/>
              </a:p>
            </p:txBody>
          </p:sp>
          <p:sp>
            <p:nvSpPr>
              <p:cNvPr id="10262" name="文本框 9239"/>
              <p:cNvSpPr txBox="1">
                <a:spLocks noChangeArrowheads="1"/>
              </p:cNvSpPr>
              <p:nvPr/>
            </p:nvSpPr>
            <p:spPr bwMode="auto">
              <a:xfrm>
                <a:off x="45" y="0"/>
                <a:ext cx="238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4000" b="1"/>
                  <a:t>4</a:t>
                </a:r>
                <a:endParaRPr lang="en-US" altLang="zh-CN"/>
              </a:p>
            </p:txBody>
          </p:sp>
        </p:grpSp>
        <p:grpSp>
          <p:nvGrpSpPr>
            <p:cNvPr id="10263" name="组合 9240"/>
            <p:cNvGrpSpPr/>
            <p:nvPr/>
          </p:nvGrpSpPr>
          <p:grpSpPr bwMode="auto">
            <a:xfrm>
              <a:off x="1814" y="998"/>
              <a:ext cx="408" cy="851"/>
              <a:chOff x="0" y="0"/>
              <a:chExt cx="362" cy="851"/>
            </a:xfrm>
          </p:grpSpPr>
          <p:sp>
            <p:nvSpPr>
              <p:cNvPr id="10264" name="直接连接符 9241"/>
              <p:cNvSpPr>
                <a:spLocks noChangeShapeType="1"/>
              </p:cNvSpPr>
              <p:nvPr/>
            </p:nvSpPr>
            <p:spPr bwMode="auto">
              <a:xfrm>
                <a:off x="0" y="409"/>
                <a:ext cx="36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65" name="文本框 9242"/>
              <p:cNvSpPr txBox="1">
                <a:spLocks noChangeArrowheads="1"/>
              </p:cNvSpPr>
              <p:nvPr/>
            </p:nvSpPr>
            <p:spPr bwMode="auto">
              <a:xfrm>
                <a:off x="45" y="409"/>
                <a:ext cx="238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4000" b="1"/>
                  <a:t>3</a:t>
                </a:r>
                <a:endParaRPr lang="en-US" altLang="zh-CN"/>
              </a:p>
            </p:txBody>
          </p:sp>
          <p:sp>
            <p:nvSpPr>
              <p:cNvPr id="10266" name="文本框 9243"/>
              <p:cNvSpPr txBox="1">
                <a:spLocks noChangeArrowheads="1"/>
              </p:cNvSpPr>
              <p:nvPr/>
            </p:nvSpPr>
            <p:spPr bwMode="auto">
              <a:xfrm>
                <a:off x="45" y="0"/>
                <a:ext cx="238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4000" b="1"/>
                  <a:t>1</a:t>
                </a:r>
                <a:endParaRPr lang="en-US" altLang="zh-CN"/>
              </a:p>
            </p:txBody>
          </p:sp>
        </p:grpSp>
      </p:grpSp>
      <p:sp>
        <p:nvSpPr>
          <p:cNvPr id="9245" name="文本框 9244"/>
          <p:cNvSpPr txBox="1">
            <a:spLocks noChangeArrowheads="1"/>
          </p:cNvSpPr>
          <p:nvPr/>
        </p:nvSpPr>
        <p:spPr bwMode="auto">
          <a:xfrm>
            <a:off x="2844800" y="3860800"/>
            <a:ext cx="5759450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600" b="1" dirty="0"/>
              <a:t>        把单位</a:t>
            </a:r>
            <a:r>
              <a:rPr lang="zh-CN" altLang="en-US" sz="3600" b="1" dirty="0">
                <a:solidFill>
                  <a:srgbClr val="FF0000"/>
                </a:solidFill>
              </a:rPr>
              <a:t>“1”平均分</a:t>
            </a:r>
            <a:r>
              <a:rPr lang="zh-CN" altLang="en-US" sz="3600" b="1" dirty="0"/>
              <a:t>成若干份，表示这样的一份或者几份的数，叫作分数。</a:t>
            </a:r>
            <a:endParaRPr lang="zh-CN" altLang="en-US" sz="3600" b="1" dirty="0"/>
          </a:p>
        </p:txBody>
      </p:sp>
      <p:grpSp>
        <p:nvGrpSpPr>
          <p:cNvPr id="10268" name="组合 5"/>
          <p:cNvGrpSpPr/>
          <p:nvPr/>
        </p:nvGrpSpPr>
        <p:grpSpPr bwMode="auto">
          <a:xfrm>
            <a:off x="395288" y="836613"/>
            <a:ext cx="2071687" cy="661987"/>
            <a:chOff x="0" y="0"/>
            <a:chExt cx="2071702" cy="661806"/>
          </a:xfrm>
        </p:grpSpPr>
        <p:sp>
          <p:nvSpPr>
            <p:cNvPr id="10269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0" name="同侧圆角矩形 6"/>
            <p:cNvSpPr>
              <a:spLocks noChangeArrowheads="1"/>
            </p:cNvSpPr>
            <p:nvPr/>
          </p:nvSpPr>
          <p:spPr bwMode="auto">
            <a:xfrm>
              <a:off x="0" y="0"/>
              <a:ext cx="2000609" cy="516419"/>
            </a:xfrm>
            <a:custGeom>
              <a:avLst/>
              <a:gdLst>
                <a:gd name="T0" fmla="*/ 86071 w 2000609"/>
                <a:gd name="T1" fmla="*/ 0 h 516419"/>
                <a:gd name="T2" fmla="*/ 1914537 w 2000609"/>
                <a:gd name="T3" fmla="*/ 0 h 516419"/>
                <a:gd name="T4" fmla="*/ 2000608 w 2000609"/>
                <a:gd name="T5" fmla="*/ 86071 h 516419"/>
                <a:gd name="T6" fmla="*/ 2000609 w 2000609"/>
                <a:gd name="T7" fmla="*/ 516419 h 516419"/>
                <a:gd name="T8" fmla="*/ 2000609 w 2000609"/>
                <a:gd name="T9" fmla="*/ 516419 h 516419"/>
                <a:gd name="T10" fmla="*/ 0 w 2000609"/>
                <a:gd name="T11" fmla="*/ 516419 h 516419"/>
                <a:gd name="T12" fmla="*/ 0 w 2000609"/>
                <a:gd name="T13" fmla="*/ 516419 h 516419"/>
                <a:gd name="T14" fmla="*/ 0 w 2000609"/>
                <a:gd name="T15" fmla="*/ 86071 h 516419"/>
                <a:gd name="T16" fmla="*/ 86071 w 2000609"/>
                <a:gd name="T17" fmla="*/ 0 h 516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609" h="516419">
                  <a:moveTo>
                    <a:pt x="86071" y="0"/>
                  </a:moveTo>
                  <a:lnTo>
                    <a:pt x="1914537" y="0"/>
                  </a:lnTo>
                  <a:cubicBezTo>
                    <a:pt x="1962073" y="0"/>
                    <a:pt x="2000608" y="38535"/>
                    <a:pt x="2000608" y="86071"/>
                  </a:cubicBezTo>
                  <a:lnTo>
                    <a:pt x="2000609" y="516419"/>
                  </a:lnTo>
                  <a:lnTo>
                    <a:pt x="0" y="516419"/>
                  </a:lnTo>
                  <a:lnTo>
                    <a:pt x="0" y="86071"/>
                  </a:lnTo>
                  <a:cubicBezTo>
                    <a:pt x="0" y="38535"/>
                    <a:pt x="38535" y="0"/>
                    <a:pt x="8607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71" name="同侧圆角矩形 7"/>
          <p:cNvSpPr>
            <a:spLocks noChangeArrowheads="1"/>
          </p:cNvSpPr>
          <p:nvPr/>
        </p:nvSpPr>
        <p:spPr bwMode="auto">
          <a:xfrm>
            <a:off x="373063" y="823913"/>
            <a:ext cx="2000250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组合 10242"/>
          <p:cNvGrpSpPr/>
          <p:nvPr/>
        </p:nvGrpSpPr>
        <p:grpSpPr bwMode="auto">
          <a:xfrm>
            <a:off x="323850" y="1628775"/>
            <a:ext cx="1295400" cy="2878138"/>
            <a:chOff x="0" y="0"/>
            <a:chExt cx="816" cy="1813"/>
          </a:xfrm>
        </p:grpSpPr>
        <p:sp>
          <p:nvSpPr>
            <p:cNvPr id="11266" name="直接连接符 10243"/>
            <p:cNvSpPr>
              <a:spLocks noChangeShapeType="1"/>
            </p:cNvSpPr>
            <p:nvPr/>
          </p:nvSpPr>
          <p:spPr bwMode="auto">
            <a:xfrm>
              <a:off x="0" y="912"/>
              <a:ext cx="72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67" name="文本框 10244"/>
            <p:cNvSpPr txBox="1">
              <a:spLocks noChangeArrowheads="1"/>
            </p:cNvSpPr>
            <p:nvPr/>
          </p:nvSpPr>
          <p:spPr bwMode="auto">
            <a:xfrm>
              <a:off x="144" y="0"/>
              <a:ext cx="672" cy="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6600" b="1">
                  <a:latin typeface="Times New Roman" panose="02020603050405020304" pitchFamily="18" charset="0"/>
                </a:rPr>
                <a:t>3</a:t>
              </a:r>
              <a:endParaRPr lang="en-US" altLang="zh-CN" sz="6600" b="1">
                <a:latin typeface="Times New Roman" panose="02020603050405020304" pitchFamily="18" charset="0"/>
              </a:endParaRPr>
            </a:p>
          </p:txBody>
        </p:sp>
        <p:sp>
          <p:nvSpPr>
            <p:cNvPr id="11268" name="文本框 10245"/>
            <p:cNvSpPr txBox="1">
              <a:spLocks noChangeArrowheads="1"/>
            </p:cNvSpPr>
            <p:nvPr/>
          </p:nvSpPr>
          <p:spPr bwMode="auto">
            <a:xfrm>
              <a:off x="90" y="1179"/>
              <a:ext cx="405" cy="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6000" b="1">
                  <a:latin typeface="Times New Roman" panose="02020603050405020304" pitchFamily="18" charset="0"/>
                </a:rPr>
                <a:t>5</a:t>
              </a:r>
              <a:endParaRPr lang="en-US" altLang="zh-CN" sz="60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10247" name="文本框 10246"/>
          <p:cNvSpPr txBox="1">
            <a:spLocks noChangeArrowheads="1"/>
          </p:cNvSpPr>
          <p:nvPr/>
        </p:nvSpPr>
        <p:spPr bwMode="auto">
          <a:xfrm>
            <a:off x="1547813" y="1773238"/>
            <a:ext cx="30781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———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分子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8" name="文本框 10247"/>
          <p:cNvSpPr txBox="1">
            <a:spLocks noChangeArrowheads="1"/>
          </p:cNvSpPr>
          <p:nvPr/>
        </p:nvSpPr>
        <p:spPr bwMode="auto">
          <a:xfrm>
            <a:off x="1547813" y="2636838"/>
            <a:ext cx="30019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———</a:t>
            </a:r>
            <a:r>
              <a:rPr lang="en-US" altLang="zh-CN" sz="2800" b="1">
                <a:latin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</a:rPr>
              <a:t>分数线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9" name="文本框 10248"/>
          <p:cNvSpPr txBox="1">
            <a:spLocks noChangeArrowheads="1"/>
          </p:cNvSpPr>
          <p:nvPr/>
        </p:nvSpPr>
        <p:spPr bwMode="auto">
          <a:xfrm>
            <a:off x="1547813" y="3644900"/>
            <a:ext cx="2362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———</a:t>
            </a:r>
            <a:r>
              <a:rPr lang="en-US" altLang="zh-CN" sz="2800" b="1">
                <a:latin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</a:rPr>
              <a:t>分母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50" name="文本框 10249"/>
          <p:cNvSpPr txBox="1">
            <a:spLocks noChangeArrowheads="1"/>
          </p:cNvSpPr>
          <p:nvPr/>
        </p:nvSpPr>
        <p:spPr bwMode="auto">
          <a:xfrm>
            <a:off x="3348038" y="1844675"/>
            <a:ext cx="4752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（表示有这样的多少份）</a:t>
            </a:r>
            <a:endParaRPr lang="zh-CN" altLang="en-US" sz="3200" b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51" name="文本框 10250"/>
          <p:cNvSpPr txBox="1">
            <a:spLocks noChangeArrowheads="1"/>
          </p:cNvSpPr>
          <p:nvPr/>
        </p:nvSpPr>
        <p:spPr bwMode="auto">
          <a:xfrm>
            <a:off x="3492500" y="3644900"/>
            <a:ext cx="56515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（把单位“1”平均分成多少份</a:t>
            </a:r>
            <a:r>
              <a:rPr lang="zh-CN" altLang="en-US" sz="3200" b="1" dirty="0">
                <a:solidFill>
                  <a:schemeClr val="hlink"/>
                </a:solidFill>
              </a:rPr>
              <a:t>）</a:t>
            </a:r>
            <a:endParaRPr lang="zh-CN" altLang="en-US" sz="3200" b="1" dirty="0">
              <a:solidFill>
                <a:schemeClr val="hlink"/>
              </a:solidFill>
            </a:endParaRPr>
          </a:p>
        </p:txBody>
      </p:sp>
      <p:sp>
        <p:nvSpPr>
          <p:cNvPr id="10252" name="文本框 10251"/>
          <p:cNvSpPr txBox="1">
            <a:spLocks noChangeArrowheads="1"/>
          </p:cNvSpPr>
          <p:nvPr/>
        </p:nvSpPr>
        <p:spPr bwMode="auto">
          <a:xfrm>
            <a:off x="755650" y="4941888"/>
            <a:ext cx="7561263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       把单位“1”平均分成若干份，表示其中一份的数叫</a:t>
            </a:r>
            <a:r>
              <a:rPr lang="zh-CN" altLang="en-US" sz="3600" b="1" dirty="0">
                <a:solidFill>
                  <a:srgbClr val="FF0000"/>
                </a:solidFill>
              </a:rPr>
              <a:t>分数单位</a:t>
            </a:r>
            <a:r>
              <a:rPr lang="zh-CN" altLang="en-US" sz="3600" b="1" dirty="0"/>
              <a:t>。</a:t>
            </a:r>
            <a:endParaRPr lang="zh-CN" altLang="en-US" sz="3600" b="1" dirty="0"/>
          </a:p>
        </p:txBody>
      </p:sp>
      <p:grpSp>
        <p:nvGrpSpPr>
          <p:cNvPr id="11275" name="组合 5"/>
          <p:cNvGrpSpPr/>
          <p:nvPr/>
        </p:nvGrpSpPr>
        <p:grpSpPr bwMode="auto">
          <a:xfrm>
            <a:off x="395288" y="836613"/>
            <a:ext cx="2071687" cy="661987"/>
            <a:chOff x="0" y="0"/>
            <a:chExt cx="2071702" cy="661806"/>
          </a:xfrm>
        </p:grpSpPr>
        <p:sp>
          <p:nvSpPr>
            <p:cNvPr id="11276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7" name="同侧圆角矩形 6"/>
            <p:cNvSpPr>
              <a:spLocks noChangeArrowheads="1"/>
            </p:cNvSpPr>
            <p:nvPr/>
          </p:nvSpPr>
          <p:spPr bwMode="auto">
            <a:xfrm>
              <a:off x="0" y="0"/>
              <a:ext cx="2000609" cy="516419"/>
            </a:xfrm>
            <a:custGeom>
              <a:avLst/>
              <a:gdLst>
                <a:gd name="T0" fmla="*/ 86071 w 2000609"/>
                <a:gd name="T1" fmla="*/ 0 h 516419"/>
                <a:gd name="T2" fmla="*/ 1914537 w 2000609"/>
                <a:gd name="T3" fmla="*/ 0 h 516419"/>
                <a:gd name="T4" fmla="*/ 2000608 w 2000609"/>
                <a:gd name="T5" fmla="*/ 86071 h 516419"/>
                <a:gd name="T6" fmla="*/ 2000609 w 2000609"/>
                <a:gd name="T7" fmla="*/ 516419 h 516419"/>
                <a:gd name="T8" fmla="*/ 2000609 w 2000609"/>
                <a:gd name="T9" fmla="*/ 516419 h 516419"/>
                <a:gd name="T10" fmla="*/ 0 w 2000609"/>
                <a:gd name="T11" fmla="*/ 516419 h 516419"/>
                <a:gd name="T12" fmla="*/ 0 w 2000609"/>
                <a:gd name="T13" fmla="*/ 516419 h 516419"/>
                <a:gd name="T14" fmla="*/ 0 w 2000609"/>
                <a:gd name="T15" fmla="*/ 86071 h 516419"/>
                <a:gd name="T16" fmla="*/ 86071 w 2000609"/>
                <a:gd name="T17" fmla="*/ 0 h 516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609" h="516419">
                  <a:moveTo>
                    <a:pt x="86071" y="0"/>
                  </a:moveTo>
                  <a:lnTo>
                    <a:pt x="1914537" y="0"/>
                  </a:lnTo>
                  <a:cubicBezTo>
                    <a:pt x="1962073" y="0"/>
                    <a:pt x="2000608" y="38535"/>
                    <a:pt x="2000608" y="86071"/>
                  </a:cubicBezTo>
                  <a:lnTo>
                    <a:pt x="2000609" y="516419"/>
                  </a:lnTo>
                  <a:lnTo>
                    <a:pt x="0" y="516419"/>
                  </a:lnTo>
                  <a:lnTo>
                    <a:pt x="0" y="86071"/>
                  </a:lnTo>
                  <a:cubicBezTo>
                    <a:pt x="0" y="38535"/>
                    <a:pt x="38535" y="0"/>
                    <a:pt x="8607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78" name="同侧圆角矩形 7"/>
          <p:cNvSpPr>
            <a:spLocks noChangeArrowheads="1"/>
          </p:cNvSpPr>
          <p:nvPr/>
        </p:nvSpPr>
        <p:spPr bwMode="auto">
          <a:xfrm>
            <a:off x="373063" y="823913"/>
            <a:ext cx="2000250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bldLvl="0"/>
      <p:bldP spid="10248" grpId="0" bldLvl="0"/>
      <p:bldP spid="10249" grpId="0" bldLvl="0"/>
      <p:bldP spid="10250" grpId="0" bldLvl="0"/>
      <p:bldP spid="10251" grpId="0" bldLvl="0"/>
      <p:bldP spid="102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11266"/>
          <p:cNvGrpSpPr/>
          <p:nvPr/>
        </p:nvGrpSpPr>
        <p:grpSpPr bwMode="auto">
          <a:xfrm>
            <a:off x="396875" y="836613"/>
            <a:ext cx="8388350" cy="5580062"/>
            <a:chOff x="0" y="0"/>
            <a:chExt cx="5375" cy="3830"/>
          </a:xfrm>
        </p:grpSpPr>
        <p:sp>
          <p:nvSpPr>
            <p:cNvPr id="12290" name="文本框 11267"/>
            <p:cNvSpPr txBox="1">
              <a:spLocks noChangeArrowheads="1"/>
            </p:cNvSpPr>
            <p:nvPr/>
          </p:nvSpPr>
          <p:spPr bwMode="auto">
            <a:xfrm>
              <a:off x="0" y="0"/>
              <a:ext cx="5375" cy="3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</a:pPr>
              <a:endParaRPr lang="zh-CN" altLang="en-US" sz="3600" b="1">
                <a:solidFill>
                  <a:srgbClr val="FF3300"/>
                </a:solidFill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3200" b="1">
                  <a:solidFill>
                    <a:srgbClr val="0000FF"/>
                  </a:solidFill>
                </a:rPr>
                <a:t>1.男生占全班人数的                          表示把（</a:t>
              </a:r>
              <a:r>
                <a:rPr lang="zh-CN" altLang="en-US" sz="32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 </a:t>
              </a:r>
              <a:r>
                <a:rPr lang="zh-CN" altLang="en-US" sz="32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      </a:t>
              </a:r>
              <a:r>
                <a:rPr lang="zh-CN" altLang="en-US" sz="3200" b="1">
                  <a:solidFill>
                    <a:srgbClr val="FF0000"/>
                  </a:solidFill>
                </a:rPr>
                <a:t> </a:t>
              </a:r>
              <a:r>
                <a:rPr lang="zh-CN" altLang="en-US" sz="3200" b="1">
                  <a:solidFill>
                    <a:srgbClr val="0000FF"/>
                  </a:solidFill>
                </a:rPr>
                <a:t>）看作单位“1”，平均分成（  </a:t>
              </a:r>
              <a:r>
                <a:rPr lang="zh-CN" altLang="en-US" sz="3200" b="1">
                  <a:solidFill>
                    <a:srgbClr val="FF0000"/>
                  </a:solidFill>
                </a:rPr>
                <a:t>   </a:t>
              </a:r>
              <a:r>
                <a:rPr lang="zh-CN" altLang="en-US" sz="3200" b="1">
                  <a:solidFill>
                    <a:srgbClr val="0000FF"/>
                  </a:solidFill>
                </a:rPr>
                <a:t> ）份，男生占其中的（   </a:t>
              </a:r>
              <a:r>
                <a:rPr lang="zh-CN" altLang="en-US" sz="3200" b="1">
                  <a:solidFill>
                    <a:srgbClr val="FF0000"/>
                  </a:solidFill>
                </a:rPr>
                <a:t>   </a:t>
              </a:r>
              <a:r>
                <a:rPr lang="zh-CN" altLang="en-US" sz="3200" b="1">
                  <a:solidFill>
                    <a:srgbClr val="0000FF"/>
                  </a:solidFill>
                </a:rPr>
                <a:t>   ）份。</a:t>
              </a:r>
              <a:endParaRPr lang="zh-CN" altLang="en-US" sz="3200" b="1">
                <a:solidFill>
                  <a:srgbClr val="0000FF"/>
                </a:solidFill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3200" b="1">
                  <a:solidFill>
                    <a:srgbClr val="0000FF"/>
                  </a:solidFill>
                </a:rPr>
                <a:t>2.     是（  </a:t>
              </a:r>
              <a:r>
                <a:rPr lang="zh-CN" altLang="en-US" sz="3200" b="1">
                  <a:solidFill>
                    <a:srgbClr val="FF0000"/>
                  </a:solidFill>
                </a:rPr>
                <a:t>   </a:t>
              </a:r>
              <a:r>
                <a:rPr lang="zh-CN" altLang="en-US" sz="3200" b="1">
                  <a:solidFill>
                    <a:srgbClr val="0000FF"/>
                  </a:solidFill>
                </a:rPr>
                <a:t> ）个      ，3个       是（       ）。</a:t>
              </a:r>
              <a:endParaRPr lang="zh-CN" altLang="en-US" sz="3200" b="1">
                <a:solidFill>
                  <a:srgbClr val="0000FF"/>
                </a:solidFill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3200" b="1">
                  <a:solidFill>
                    <a:srgbClr val="0000FF"/>
                  </a:solidFill>
                </a:rPr>
                <a:t>3.     的分数单位是（       ），再添（       ）个</a:t>
              </a:r>
              <a:endParaRPr lang="zh-CN" altLang="en-US" sz="3200" b="1">
                <a:solidFill>
                  <a:srgbClr val="0000FF"/>
                </a:solidFill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3200" b="1">
                  <a:solidFill>
                    <a:srgbClr val="0000FF"/>
                  </a:solidFill>
                </a:rPr>
                <a:t>这样的单位就是单位“1”。</a:t>
              </a:r>
              <a:endParaRPr lang="zh-CN" altLang="en-US" sz="3200" b="1">
                <a:solidFill>
                  <a:srgbClr val="0000FF"/>
                </a:solidFill>
              </a:endParaRPr>
            </a:p>
          </p:txBody>
        </p:sp>
        <p:grpSp>
          <p:nvGrpSpPr>
            <p:cNvPr id="12291" name="组合 11268"/>
            <p:cNvGrpSpPr/>
            <p:nvPr/>
          </p:nvGrpSpPr>
          <p:grpSpPr bwMode="auto">
            <a:xfrm>
              <a:off x="363" y="1814"/>
              <a:ext cx="317" cy="818"/>
              <a:chOff x="0" y="0"/>
              <a:chExt cx="317" cy="818"/>
            </a:xfrm>
          </p:grpSpPr>
          <p:sp>
            <p:nvSpPr>
              <p:cNvPr id="12292" name="文本框 11269"/>
              <p:cNvSpPr txBox="1">
                <a:spLocks noChangeArrowheads="1"/>
              </p:cNvSpPr>
              <p:nvPr/>
            </p:nvSpPr>
            <p:spPr bwMode="auto">
              <a:xfrm>
                <a:off x="45" y="0"/>
                <a:ext cx="182" cy="8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600" b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4</a:t>
                </a:r>
                <a:endPara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</a:endParaRPr>
              </a:p>
              <a:p>
                <a:pPr algn="ctr"/>
                <a:r>
                  <a:rPr lang="en-US" altLang="zh-CN" sz="3600" b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9</a:t>
                </a:r>
                <a:endPara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293" name="直接连接符 11270"/>
              <p:cNvSpPr>
                <a:spLocks noChangeShapeType="1"/>
              </p:cNvSpPr>
              <p:nvPr/>
            </p:nvSpPr>
            <p:spPr bwMode="auto">
              <a:xfrm>
                <a:off x="0" y="408"/>
                <a:ext cx="317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294" name="组合 11271"/>
            <p:cNvGrpSpPr/>
            <p:nvPr/>
          </p:nvGrpSpPr>
          <p:grpSpPr bwMode="auto">
            <a:xfrm>
              <a:off x="3312" y="408"/>
              <a:ext cx="317" cy="817"/>
              <a:chOff x="0" y="0"/>
              <a:chExt cx="317" cy="817"/>
            </a:xfrm>
          </p:grpSpPr>
          <p:sp>
            <p:nvSpPr>
              <p:cNvPr id="12295" name="文本框 11272"/>
              <p:cNvSpPr txBox="1">
                <a:spLocks noChangeArrowheads="1"/>
              </p:cNvSpPr>
              <p:nvPr/>
            </p:nvSpPr>
            <p:spPr bwMode="auto">
              <a:xfrm>
                <a:off x="45" y="0"/>
                <a:ext cx="182" cy="8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600" b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3</a:t>
                </a:r>
                <a:endPara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</a:endParaRPr>
              </a:p>
              <a:p>
                <a:pPr algn="ctr"/>
                <a:r>
                  <a:rPr lang="en-US" altLang="zh-CN" sz="3600" b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7</a:t>
                </a:r>
                <a:endParaRPr lang="en-US" altLang="zh-CN"/>
              </a:p>
            </p:txBody>
          </p:sp>
          <p:sp>
            <p:nvSpPr>
              <p:cNvPr id="12296" name="直接连接符 11273"/>
              <p:cNvSpPr>
                <a:spLocks noChangeShapeType="1"/>
              </p:cNvSpPr>
              <p:nvPr/>
            </p:nvSpPr>
            <p:spPr bwMode="auto">
              <a:xfrm>
                <a:off x="0" y="408"/>
                <a:ext cx="317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297" name="组合 11274"/>
            <p:cNvGrpSpPr/>
            <p:nvPr/>
          </p:nvGrpSpPr>
          <p:grpSpPr bwMode="auto">
            <a:xfrm>
              <a:off x="2631" y="454"/>
              <a:ext cx="317" cy="818"/>
              <a:chOff x="0" y="0"/>
              <a:chExt cx="317" cy="818"/>
            </a:xfrm>
          </p:grpSpPr>
          <p:sp>
            <p:nvSpPr>
              <p:cNvPr id="12298" name="文本框 11275"/>
              <p:cNvSpPr txBox="1">
                <a:spLocks noChangeArrowheads="1"/>
              </p:cNvSpPr>
              <p:nvPr/>
            </p:nvSpPr>
            <p:spPr bwMode="auto">
              <a:xfrm>
                <a:off x="45" y="0"/>
                <a:ext cx="182" cy="8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600" b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3</a:t>
                </a:r>
                <a:endPara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</a:endParaRPr>
              </a:p>
              <a:p>
                <a:pPr algn="ctr"/>
                <a:r>
                  <a:rPr lang="en-US" altLang="zh-CN" sz="3600" b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7</a:t>
                </a:r>
                <a:endParaRPr lang="en-US" altLang="zh-CN"/>
              </a:p>
            </p:txBody>
          </p:sp>
          <p:sp>
            <p:nvSpPr>
              <p:cNvPr id="12299" name="直接连接符 11276"/>
              <p:cNvSpPr>
                <a:spLocks noChangeShapeType="1"/>
              </p:cNvSpPr>
              <p:nvPr/>
            </p:nvSpPr>
            <p:spPr bwMode="auto">
              <a:xfrm>
                <a:off x="0" y="408"/>
                <a:ext cx="317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300" name="组合 11277"/>
            <p:cNvGrpSpPr/>
            <p:nvPr/>
          </p:nvGrpSpPr>
          <p:grpSpPr bwMode="auto">
            <a:xfrm>
              <a:off x="2314" y="1860"/>
              <a:ext cx="317" cy="818"/>
              <a:chOff x="0" y="0"/>
              <a:chExt cx="317" cy="818"/>
            </a:xfrm>
          </p:grpSpPr>
          <p:sp>
            <p:nvSpPr>
              <p:cNvPr id="12301" name="文本框 11278"/>
              <p:cNvSpPr txBox="1">
                <a:spLocks noChangeArrowheads="1"/>
              </p:cNvSpPr>
              <p:nvPr/>
            </p:nvSpPr>
            <p:spPr bwMode="auto">
              <a:xfrm>
                <a:off x="45" y="0"/>
                <a:ext cx="182" cy="8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600" b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1</a:t>
                </a:r>
                <a:endPara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</a:endParaRPr>
              </a:p>
              <a:p>
                <a:pPr algn="ctr"/>
                <a:r>
                  <a:rPr lang="en-US" altLang="zh-CN" sz="3600" b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9</a:t>
                </a:r>
                <a:endParaRPr lang="en-US" altLang="zh-CN"/>
              </a:p>
            </p:txBody>
          </p:sp>
          <p:sp>
            <p:nvSpPr>
              <p:cNvPr id="12302" name="直接连接符 11279"/>
              <p:cNvSpPr>
                <a:spLocks noChangeShapeType="1"/>
              </p:cNvSpPr>
              <p:nvPr/>
            </p:nvSpPr>
            <p:spPr bwMode="auto">
              <a:xfrm>
                <a:off x="0" y="408"/>
                <a:ext cx="317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303" name="组合 11280"/>
            <p:cNvGrpSpPr/>
            <p:nvPr/>
          </p:nvGrpSpPr>
          <p:grpSpPr bwMode="auto">
            <a:xfrm>
              <a:off x="3357" y="1905"/>
              <a:ext cx="317" cy="817"/>
              <a:chOff x="0" y="0"/>
              <a:chExt cx="317" cy="817"/>
            </a:xfrm>
          </p:grpSpPr>
          <p:sp>
            <p:nvSpPr>
              <p:cNvPr id="12304" name="文本框 11281"/>
              <p:cNvSpPr txBox="1">
                <a:spLocks noChangeArrowheads="1"/>
              </p:cNvSpPr>
              <p:nvPr/>
            </p:nvSpPr>
            <p:spPr bwMode="auto">
              <a:xfrm>
                <a:off x="45" y="0"/>
                <a:ext cx="182" cy="8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600" b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1</a:t>
                </a:r>
                <a:endPara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</a:endParaRPr>
              </a:p>
              <a:p>
                <a:pPr algn="ctr"/>
                <a:r>
                  <a:rPr lang="en-US" altLang="zh-CN" sz="3600" b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8</a:t>
                </a:r>
                <a:endParaRPr lang="en-US" altLang="zh-CN"/>
              </a:p>
            </p:txBody>
          </p:sp>
          <p:sp>
            <p:nvSpPr>
              <p:cNvPr id="12305" name="直接连接符 11282"/>
              <p:cNvSpPr>
                <a:spLocks noChangeShapeType="1"/>
              </p:cNvSpPr>
              <p:nvPr/>
            </p:nvSpPr>
            <p:spPr bwMode="auto">
              <a:xfrm>
                <a:off x="0" y="408"/>
                <a:ext cx="317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306" name="组合 11283"/>
            <p:cNvGrpSpPr/>
            <p:nvPr/>
          </p:nvGrpSpPr>
          <p:grpSpPr bwMode="auto">
            <a:xfrm>
              <a:off x="273" y="2495"/>
              <a:ext cx="499" cy="818"/>
              <a:chOff x="0" y="0"/>
              <a:chExt cx="499" cy="818"/>
            </a:xfrm>
          </p:grpSpPr>
          <p:sp>
            <p:nvSpPr>
              <p:cNvPr id="12307" name="文本框 11284"/>
              <p:cNvSpPr txBox="1">
                <a:spLocks noChangeArrowheads="1"/>
              </p:cNvSpPr>
              <p:nvPr/>
            </p:nvSpPr>
            <p:spPr bwMode="auto">
              <a:xfrm>
                <a:off x="61" y="0"/>
                <a:ext cx="430" cy="8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600" b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3</a:t>
                </a:r>
                <a:endPara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</a:endParaRPr>
              </a:p>
              <a:p>
                <a:pPr algn="ctr"/>
                <a:r>
                  <a:rPr lang="en-US" altLang="zh-CN" sz="3600" b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10</a:t>
                </a:r>
                <a:endParaRPr lang="en-US" altLang="zh-CN"/>
              </a:p>
            </p:txBody>
          </p:sp>
          <p:sp>
            <p:nvSpPr>
              <p:cNvPr id="12308" name="直接连接符 11285"/>
              <p:cNvSpPr>
                <a:spLocks noChangeShapeType="1"/>
              </p:cNvSpPr>
              <p:nvPr/>
            </p:nvSpPr>
            <p:spPr bwMode="auto">
              <a:xfrm>
                <a:off x="0" y="409"/>
                <a:ext cx="499" cy="1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287" name="组合 11286"/>
          <p:cNvGrpSpPr/>
          <p:nvPr/>
        </p:nvGrpSpPr>
        <p:grpSpPr bwMode="auto">
          <a:xfrm>
            <a:off x="7235825" y="3502025"/>
            <a:ext cx="504825" cy="1190625"/>
            <a:chOff x="0" y="0"/>
            <a:chExt cx="317" cy="750"/>
          </a:xfrm>
        </p:grpSpPr>
        <p:sp>
          <p:nvSpPr>
            <p:cNvPr id="12310" name="文本框 11287"/>
            <p:cNvSpPr txBox="1">
              <a:spLocks noChangeArrowheads="1"/>
            </p:cNvSpPr>
            <p:nvPr/>
          </p:nvSpPr>
          <p:spPr bwMode="auto">
            <a:xfrm>
              <a:off x="45" y="0"/>
              <a:ext cx="182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3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8</a:t>
              </a:r>
              <a:endParaRPr lang="en-US" altLang="zh-CN">
                <a:solidFill>
                  <a:srgbClr val="FF0000"/>
                </a:solidFill>
              </a:endParaRPr>
            </a:p>
          </p:txBody>
        </p:sp>
        <p:sp>
          <p:nvSpPr>
            <p:cNvPr id="12311" name="直接连接符 11288"/>
            <p:cNvSpPr>
              <a:spLocks noChangeShapeType="1"/>
            </p:cNvSpPr>
            <p:nvPr/>
          </p:nvSpPr>
          <p:spPr bwMode="auto">
            <a:xfrm>
              <a:off x="0" y="408"/>
              <a:ext cx="317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90" name="组合 11289"/>
          <p:cNvGrpSpPr/>
          <p:nvPr/>
        </p:nvGrpSpPr>
        <p:grpSpPr bwMode="auto">
          <a:xfrm>
            <a:off x="4284663" y="4221163"/>
            <a:ext cx="847725" cy="1190625"/>
            <a:chOff x="0" y="0"/>
            <a:chExt cx="534" cy="750"/>
          </a:xfrm>
        </p:grpSpPr>
        <p:sp>
          <p:nvSpPr>
            <p:cNvPr id="12313" name="文本框 11290"/>
            <p:cNvSpPr txBox="1">
              <a:spLocks noChangeArrowheads="1"/>
            </p:cNvSpPr>
            <p:nvPr/>
          </p:nvSpPr>
          <p:spPr bwMode="auto">
            <a:xfrm>
              <a:off x="0" y="0"/>
              <a:ext cx="534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10</a:t>
              </a:r>
              <a:endParaRPr lang="en-US" altLang="zh-CN">
                <a:solidFill>
                  <a:srgbClr val="FF0000"/>
                </a:solidFill>
              </a:endParaRPr>
            </a:p>
          </p:txBody>
        </p:sp>
        <p:sp>
          <p:nvSpPr>
            <p:cNvPr id="12314" name="直接连接符 11291"/>
            <p:cNvSpPr>
              <a:spLocks noChangeShapeType="1"/>
            </p:cNvSpPr>
            <p:nvPr/>
          </p:nvSpPr>
          <p:spPr bwMode="auto">
            <a:xfrm>
              <a:off x="5" y="408"/>
              <a:ext cx="498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93" name="文本框 2"/>
          <p:cNvSpPr txBox="1">
            <a:spLocks noChangeArrowheads="1"/>
          </p:cNvSpPr>
          <p:nvPr/>
        </p:nvSpPr>
        <p:spPr bwMode="auto">
          <a:xfrm>
            <a:off x="1260475" y="2349500"/>
            <a:ext cx="2232025" cy="915988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全班人数</a:t>
            </a:r>
            <a:endParaRPr lang="zh-CN" altLang="en-US" sz="3600" b="1">
              <a:solidFill>
                <a:srgbClr val="FF0000"/>
              </a:solidFill>
              <a:ea typeface="楷体_GB2312" pitchFamily="49" charset="-122"/>
            </a:endParaRPr>
          </a:p>
          <a:p>
            <a:endParaRPr lang="zh-CN" altLang="en-US"/>
          </a:p>
        </p:txBody>
      </p:sp>
      <p:sp>
        <p:nvSpPr>
          <p:cNvPr id="11294" name="文本框 2"/>
          <p:cNvSpPr txBox="1">
            <a:spLocks noChangeArrowheads="1"/>
          </p:cNvSpPr>
          <p:nvPr/>
        </p:nvSpPr>
        <p:spPr bwMode="auto">
          <a:xfrm>
            <a:off x="971550" y="2781300"/>
            <a:ext cx="504825" cy="1290638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>
            <a:spAutoFit/>
          </a:bodyPr>
          <a:lstStyle/>
          <a:p>
            <a:pPr algn="ctr">
              <a:lnSpc>
                <a:spcPct val="19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7</a:t>
            </a:r>
            <a:endParaRPr lang="en-US" altLang="zh-CN" sz="3200" b="1">
              <a:solidFill>
                <a:srgbClr val="FF0000"/>
              </a:solidFill>
            </a:endParaRPr>
          </a:p>
          <a:p>
            <a:endParaRPr lang="en-US" altLang="zh-CN"/>
          </a:p>
        </p:txBody>
      </p:sp>
      <p:sp>
        <p:nvSpPr>
          <p:cNvPr id="11295" name="文本框 2"/>
          <p:cNvSpPr txBox="1">
            <a:spLocks noChangeArrowheads="1"/>
          </p:cNvSpPr>
          <p:nvPr/>
        </p:nvSpPr>
        <p:spPr bwMode="auto">
          <a:xfrm>
            <a:off x="5873750" y="2806700"/>
            <a:ext cx="504825" cy="1290638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>
            <a:spAutoFit/>
          </a:bodyPr>
          <a:lstStyle/>
          <a:p>
            <a:pPr algn="ctr">
              <a:lnSpc>
                <a:spcPct val="19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3</a:t>
            </a:r>
            <a:endParaRPr lang="zh-CN" altLang="en-US" sz="3200" b="1">
              <a:solidFill>
                <a:srgbClr val="FF0000"/>
              </a:solidFill>
            </a:endParaRPr>
          </a:p>
          <a:p>
            <a:endParaRPr lang="zh-CN" altLang="en-US"/>
          </a:p>
        </p:txBody>
      </p:sp>
      <p:sp>
        <p:nvSpPr>
          <p:cNvPr id="11296" name="文本框 2"/>
          <p:cNvSpPr txBox="1">
            <a:spLocks noChangeArrowheads="1"/>
          </p:cNvSpPr>
          <p:nvPr/>
        </p:nvSpPr>
        <p:spPr bwMode="auto">
          <a:xfrm>
            <a:off x="2268538" y="3573463"/>
            <a:ext cx="503237" cy="1290637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>
            <a:spAutoFit/>
          </a:bodyPr>
          <a:lstStyle/>
          <a:p>
            <a:pPr algn="ctr">
              <a:lnSpc>
                <a:spcPct val="19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4</a:t>
            </a:r>
            <a:endParaRPr lang="zh-CN" altLang="en-US" sz="3200" b="1">
              <a:solidFill>
                <a:srgbClr val="FF0000"/>
              </a:solidFill>
            </a:endParaRPr>
          </a:p>
          <a:p>
            <a:endParaRPr lang="zh-CN" altLang="en-US"/>
          </a:p>
        </p:txBody>
      </p:sp>
      <p:sp>
        <p:nvSpPr>
          <p:cNvPr id="11297" name="文本框 2"/>
          <p:cNvSpPr txBox="1">
            <a:spLocks noChangeArrowheads="1"/>
          </p:cNvSpPr>
          <p:nvPr/>
        </p:nvSpPr>
        <p:spPr bwMode="auto">
          <a:xfrm>
            <a:off x="7235825" y="4365625"/>
            <a:ext cx="504825" cy="1292225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>
            <a:spAutoFit/>
          </a:bodyPr>
          <a:lstStyle/>
          <a:p>
            <a:pPr algn="ctr">
              <a:lnSpc>
                <a:spcPct val="19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7</a:t>
            </a:r>
            <a:endParaRPr lang="zh-CN" altLang="en-US" sz="3200" b="1">
              <a:solidFill>
                <a:srgbClr val="FF0000"/>
              </a:solidFill>
            </a:endParaRPr>
          </a:p>
          <a:p>
            <a:endParaRPr lang="zh-CN" altLang="en-US"/>
          </a:p>
        </p:txBody>
      </p:sp>
      <p:grpSp>
        <p:nvGrpSpPr>
          <p:cNvPr id="12320" name="组合 5"/>
          <p:cNvGrpSpPr/>
          <p:nvPr/>
        </p:nvGrpSpPr>
        <p:grpSpPr bwMode="auto">
          <a:xfrm>
            <a:off x="395288" y="836613"/>
            <a:ext cx="2071687" cy="661987"/>
            <a:chOff x="0" y="0"/>
            <a:chExt cx="2071702" cy="661806"/>
          </a:xfrm>
        </p:grpSpPr>
        <p:sp>
          <p:nvSpPr>
            <p:cNvPr id="12321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2" name="同侧圆角矩形 6"/>
            <p:cNvSpPr>
              <a:spLocks noChangeArrowheads="1"/>
            </p:cNvSpPr>
            <p:nvPr/>
          </p:nvSpPr>
          <p:spPr bwMode="auto">
            <a:xfrm>
              <a:off x="0" y="0"/>
              <a:ext cx="2000609" cy="516419"/>
            </a:xfrm>
            <a:custGeom>
              <a:avLst/>
              <a:gdLst>
                <a:gd name="T0" fmla="*/ 86071 w 2000609"/>
                <a:gd name="T1" fmla="*/ 0 h 516419"/>
                <a:gd name="T2" fmla="*/ 1914537 w 2000609"/>
                <a:gd name="T3" fmla="*/ 0 h 516419"/>
                <a:gd name="T4" fmla="*/ 2000608 w 2000609"/>
                <a:gd name="T5" fmla="*/ 86071 h 516419"/>
                <a:gd name="T6" fmla="*/ 2000609 w 2000609"/>
                <a:gd name="T7" fmla="*/ 516419 h 516419"/>
                <a:gd name="T8" fmla="*/ 2000609 w 2000609"/>
                <a:gd name="T9" fmla="*/ 516419 h 516419"/>
                <a:gd name="T10" fmla="*/ 0 w 2000609"/>
                <a:gd name="T11" fmla="*/ 516419 h 516419"/>
                <a:gd name="T12" fmla="*/ 0 w 2000609"/>
                <a:gd name="T13" fmla="*/ 516419 h 516419"/>
                <a:gd name="T14" fmla="*/ 0 w 2000609"/>
                <a:gd name="T15" fmla="*/ 86071 h 516419"/>
                <a:gd name="T16" fmla="*/ 86071 w 2000609"/>
                <a:gd name="T17" fmla="*/ 0 h 516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609" h="516419">
                  <a:moveTo>
                    <a:pt x="86071" y="0"/>
                  </a:moveTo>
                  <a:lnTo>
                    <a:pt x="1914537" y="0"/>
                  </a:lnTo>
                  <a:cubicBezTo>
                    <a:pt x="1962073" y="0"/>
                    <a:pt x="2000608" y="38535"/>
                    <a:pt x="2000608" y="86071"/>
                  </a:cubicBezTo>
                  <a:lnTo>
                    <a:pt x="2000609" y="516419"/>
                  </a:lnTo>
                  <a:lnTo>
                    <a:pt x="0" y="516419"/>
                  </a:lnTo>
                  <a:lnTo>
                    <a:pt x="0" y="86071"/>
                  </a:lnTo>
                  <a:cubicBezTo>
                    <a:pt x="0" y="38535"/>
                    <a:pt x="38535" y="0"/>
                    <a:pt x="8607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23" name="同侧圆角矩形 7"/>
          <p:cNvSpPr>
            <a:spLocks noChangeArrowheads="1"/>
          </p:cNvSpPr>
          <p:nvPr/>
        </p:nvSpPr>
        <p:spPr bwMode="auto">
          <a:xfrm>
            <a:off x="373063" y="823913"/>
            <a:ext cx="2000250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3" grpId="0" bldLvl="0" animBg="1"/>
      <p:bldP spid="11294" grpId="0" bldLvl="0" animBg="1"/>
      <p:bldP spid="11295" grpId="0" bldLvl="0" animBg="1"/>
      <p:bldP spid="11296" grpId="0" bldLvl="0" animBg="1"/>
      <p:bldP spid="1129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组合 12291"/>
          <p:cNvGrpSpPr/>
          <p:nvPr/>
        </p:nvGrpSpPr>
        <p:grpSpPr bwMode="auto">
          <a:xfrm>
            <a:off x="179388" y="3860800"/>
            <a:ext cx="8305800" cy="2822575"/>
            <a:chOff x="0" y="0"/>
            <a:chExt cx="5232" cy="1778"/>
          </a:xfrm>
        </p:grpSpPr>
        <p:sp>
          <p:nvSpPr>
            <p:cNvPr id="13314" name="文本框 12292"/>
            <p:cNvSpPr txBox="1">
              <a:spLocks noChangeArrowheads="1"/>
            </p:cNvSpPr>
            <p:nvPr/>
          </p:nvSpPr>
          <p:spPr bwMode="auto">
            <a:xfrm>
              <a:off x="0" y="0"/>
              <a:ext cx="5232" cy="1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3200" b="1">
                  <a:latin typeface="Times New Roman" panose="02020603050405020304" pitchFamily="18" charset="0"/>
                </a:rPr>
                <a:t>2 .  </a:t>
              </a:r>
              <a:r>
                <a:rPr lang="zh-CN" altLang="en-US" sz="3200" b="1">
                  <a:latin typeface="Times New Roman" panose="02020603050405020304" pitchFamily="18" charset="0"/>
                </a:rPr>
                <a:t>把全班学生平均分成</a:t>
              </a:r>
              <a:r>
                <a:rPr lang="en-US" altLang="zh-CN" sz="3200" b="1">
                  <a:latin typeface="Times New Roman" panose="02020603050405020304" pitchFamily="18" charset="0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</a:rPr>
                <a:t>组，一个组的人数是全班人数的 （      ），两个组的人数是全班人数的（      ）。     表示有（      ）个（      ）。</a:t>
              </a:r>
              <a:endParaRPr lang="zh-CN" altLang="en-US" sz="3200" b="1">
                <a:latin typeface="Times New Roman" panose="02020603050405020304" pitchFamily="18" charset="0"/>
              </a:endParaRPr>
            </a:p>
            <a:p>
              <a:pPr>
                <a:lnSpc>
                  <a:spcPct val="140000"/>
                </a:lnSpc>
              </a:pPr>
              <a:endParaRPr lang="zh-CN" altLang="en-US" sz="3200" b="1">
                <a:latin typeface="Times New Roman" panose="02020603050405020304" pitchFamily="18" charset="0"/>
              </a:endParaRPr>
            </a:p>
          </p:txBody>
        </p:sp>
        <p:grpSp>
          <p:nvGrpSpPr>
            <p:cNvPr id="13315" name="组合 12293"/>
            <p:cNvGrpSpPr/>
            <p:nvPr/>
          </p:nvGrpSpPr>
          <p:grpSpPr bwMode="auto">
            <a:xfrm>
              <a:off x="1950" y="862"/>
              <a:ext cx="317" cy="672"/>
              <a:chOff x="227" y="91"/>
              <a:chExt cx="317" cy="672"/>
            </a:xfrm>
          </p:grpSpPr>
          <p:sp>
            <p:nvSpPr>
              <p:cNvPr id="13316" name="文本框 12294"/>
              <p:cNvSpPr txBox="1">
                <a:spLocks noChangeArrowheads="1"/>
              </p:cNvSpPr>
              <p:nvPr/>
            </p:nvSpPr>
            <p:spPr bwMode="auto">
              <a:xfrm>
                <a:off x="273" y="91"/>
                <a:ext cx="182" cy="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200" b="1">
                    <a:latin typeface="Times New Roman" panose="02020603050405020304" pitchFamily="18" charset="0"/>
                  </a:rPr>
                  <a:t>2</a:t>
                </a:r>
                <a:endParaRPr lang="en-US" altLang="zh-CN" sz="3200" b="1">
                  <a:latin typeface="Times New Roman" panose="02020603050405020304" pitchFamily="18" charset="0"/>
                </a:endParaRPr>
              </a:p>
              <a:p>
                <a:pPr algn="ctr"/>
                <a:r>
                  <a:rPr lang="en-US" altLang="zh-CN" sz="3200" b="1">
                    <a:latin typeface="Times New Roman" panose="02020603050405020304" pitchFamily="18" charset="0"/>
                  </a:rPr>
                  <a:t>6</a:t>
                </a:r>
                <a:endParaRPr lang="en-US" altLang="zh-CN" sz="32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17" name="直接连接符 12295"/>
              <p:cNvSpPr>
                <a:spLocks noChangeShapeType="1"/>
              </p:cNvSpPr>
              <p:nvPr/>
            </p:nvSpPr>
            <p:spPr bwMode="auto">
              <a:xfrm>
                <a:off x="227" y="409"/>
                <a:ext cx="31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aphicFrame>
        <p:nvGraphicFramePr>
          <p:cNvPr id="13318" name="对象 12296"/>
          <p:cNvGraphicFramePr/>
          <p:nvPr/>
        </p:nvGraphicFramePr>
        <p:xfrm>
          <a:off x="254000" y="1846263"/>
          <a:ext cx="8062913" cy="208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" name="" r:id="rId1" imgW="8210550" imgH="2124075" progId="PBrush">
                  <p:embed/>
                </p:oleObj>
              </mc:Choice>
              <mc:Fallback>
                <p:oleObj name="" r:id="rId1" imgW="8210550" imgH="2124075" progId="PBrush">
                  <p:embed/>
                  <p:pic>
                    <p:nvPicPr>
                      <p:cNvPr id="0" name="对象 12296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" y="1846263"/>
                        <a:ext cx="8062913" cy="2087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8" name="文本框 12297"/>
          <p:cNvSpPr txBox="1">
            <a:spLocks noChangeArrowheads="1"/>
          </p:cNvSpPr>
          <p:nvPr/>
        </p:nvSpPr>
        <p:spPr bwMode="auto">
          <a:xfrm>
            <a:off x="7451725" y="1917700"/>
            <a:ext cx="438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4000" b="1">
                <a:solidFill>
                  <a:srgbClr val="FF3300"/>
                </a:solidFill>
                <a:latin typeface="Times New Roman" panose="02020603050405020304" pitchFamily="18" charset="0"/>
              </a:rPr>
              <a:t>5</a:t>
            </a:r>
            <a:endParaRPr lang="en-US" altLang="zh-CN" sz="24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9" name="文本框 12298"/>
          <p:cNvSpPr txBox="1">
            <a:spLocks noChangeArrowheads="1"/>
          </p:cNvSpPr>
          <p:nvPr/>
        </p:nvSpPr>
        <p:spPr bwMode="auto">
          <a:xfrm>
            <a:off x="5795963" y="2565400"/>
            <a:ext cx="431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</a:rPr>
              <a:t>3</a:t>
            </a:r>
            <a:endParaRPr lang="en-US" altLang="zh-CN" sz="4000" b="1">
              <a:solidFill>
                <a:srgbClr val="FF3300"/>
              </a:solidFill>
            </a:endParaRPr>
          </a:p>
        </p:txBody>
      </p:sp>
      <p:sp>
        <p:nvSpPr>
          <p:cNvPr id="12300" name="文本框 12299"/>
          <p:cNvSpPr txBox="1">
            <a:spLocks noChangeArrowheads="1"/>
          </p:cNvSpPr>
          <p:nvPr/>
        </p:nvSpPr>
        <p:spPr bwMode="auto">
          <a:xfrm>
            <a:off x="4826000" y="3211513"/>
            <a:ext cx="431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</a:rPr>
              <a:t>3</a:t>
            </a:r>
            <a:endParaRPr lang="en-US" altLang="zh-CN" sz="4000" b="1">
              <a:solidFill>
                <a:srgbClr val="FF3300"/>
              </a:solidFill>
            </a:endParaRPr>
          </a:p>
        </p:txBody>
      </p:sp>
      <p:grpSp>
        <p:nvGrpSpPr>
          <p:cNvPr id="12301" name="组合 12300"/>
          <p:cNvGrpSpPr/>
          <p:nvPr/>
        </p:nvGrpSpPr>
        <p:grpSpPr bwMode="auto">
          <a:xfrm>
            <a:off x="3203575" y="4292600"/>
            <a:ext cx="503238" cy="1190625"/>
            <a:chOff x="226" y="0"/>
            <a:chExt cx="317" cy="750"/>
          </a:xfrm>
        </p:grpSpPr>
        <p:sp>
          <p:nvSpPr>
            <p:cNvPr id="13323" name="文本框 12301"/>
            <p:cNvSpPr txBox="1">
              <a:spLocks noChangeArrowheads="1"/>
            </p:cNvSpPr>
            <p:nvPr/>
          </p:nvSpPr>
          <p:spPr bwMode="auto">
            <a:xfrm>
              <a:off x="317" y="0"/>
              <a:ext cx="182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3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6</a:t>
              </a:r>
              <a:endPara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324" name="直接连接符 12302"/>
            <p:cNvSpPr>
              <a:spLocks noChangeShapeType="1"/>
            </p:cNvSpPr>
            <p:nvPr/>
          </p:nvSpPr>
          <p:spPr bwMode="auto">
            <a:xfrm>
              <a:off x="226" y="408"/>
              <a:ext cx="317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4" name="组合 12303"/>
          <p:cNvGrpSpPr/>
          <p:nvPr/>
        </p:nvGrpSpPr>
        <p:grpSpPr bwMode="auto">
          <a:xfrm>
            <a:off x="7237413" y="5086350"/>
            <a:ext cx="503237" cy="1190625"/>
            <a:chOff x="182" y="0"/>
            <a:chExt cx="317" cy="750"/>
          </a:xfrm>
        </p:grpSpPr>
        <p:sp>
          <p:nvSpPr>
            <p:cNvPr id="13326" name="文本框 12304"/>
            <p:cNvSpPr txBox="1">
              <a:spLocks noChangeArrowheads="1"/>
            </p:cNvSpPr>
            <p:nvPr/>
          </p:nvSpPr>
          <p:spPr bwMode="auto">
            <a:xfrm>
              <a:off x="272" y="0"/>
              <a:ext cx="182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3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6</a:t>
              </a:r>
              <a:endPara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327" name="直接连接符 12305"/>
            <p:cNvSpPr>
              <a:spLocks noChangeShapeType="1"/>
            </p:cNvSpPr>
            <p:nvPr/>
          </p:nvSpPr>
          <p:spPr bwMode="auto">
            <a:xfrm>
              <a:off x="182" y="408"/>
              <a:ext cx="317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07" name="文本框 12306"/>
          <p:cNvSpPr txBox="1">
            <a:spLocks noChangeArrowheads="1"/>
          </p:cNvSpPr>
          <p:nvPr/>
        </p:nvSpPr>
        <p:spPr bwMode="auto">
          <a:xfrm>
            <a:off x="5364163" y="5300663"/>
            <a:ext cx="5048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</a:rPr>
              <a:t>2</a:t>
            </a:r>
            <a:endParaRPr lang="en-US" altLang="zh-CN" sz="4000" b="1">
              <a:solidFill>
                <a:srgbClr val="FF3300"/>
              </a:solidFill>
            </a:endParaRPr>
          </a:p>
        </p:txBody>
      </p:sp>
      <p:pic>
        <p:nvPicPr>
          <p:cNvPr id="12308" name="图片 123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5229225"/>
            <a:ext cx="431800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30" name="组合 5"/>
          <p:cNvGrpSpPr/>
          <p:nvPr/>
        </p:nvGrpSpPr>
        <p:grpSpPr bwMode="auto">
          <a:xfrm>
            <a:off x="395288" y="836613"/>
            <a:ext cx="2071687" cy="661987"/>
            <a:chOff x="0" y="0"/>
            <a:chExt cx="2071702" cy="661806"/>
          </a:xfrm>
        </p:grpSpPr>
        <p:sp>
          <p:nvSpPr>
            <p:cNvPr id="13331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2" name="同侧圆角矩形 6"/>
            <p:cNvSpPr>
              <a:spLocks noChangeArrowheads="1"/>
            </p:cNvSpPr>
            <p:nvPr/>
          </p:nvSpPr>
          <p:spPr bwMode="auto">
            <a:xfrm>
              <a:off x="0" y="0"/>
              <a:ext cx="2000609" cy="516419"/>
            </a:xfrm>
            <a:custGeom>
              <a:avLst/>
              <a:gdLst>
                <a:gd name="T0" fmla="*/ 86071 w 2000609"/>
                <a:gd name="T1" fmla="*/ 0 h 516419"/>
                <a:gd name="T2" fmla="*/ 1914537 w 2000609"/>
                <a:gd name="T3" fmla="*/ 0 h 516419"/>
                <a:gd name="T4" fmla="*/ 2000608 w 2000609"/>
                <a:gd name="T5" fmla="*/ 86071 h 516419"/>
                <a:gd name="T6" fmla="*/ 2000609 w 2000609"/>
                <a:gd name="T7" fmla="*/ 516419 h 516419"/>
                <a:gd name="T8" fmla="*/ 2000609 w 2000609"/>
                <a:gd name="T9" fmla="*/ 516419 h 516419"/>
                <a:gd name="T10" fmla="*/ 0 w 2000609"/>
                <a:gd name="T11" fmla="*/ 516419 h 516419"/>
                <a:gd name="T12" fmla="*/ 0 w 2000609"/>
                <a:gd name="T13" fmla="*/ 516419 h 516419"/>
                <a:gd name="T14" fmla="*/ 0 w 2000609"/>
                <a:gd name="T15" fmla="*/ 86071 h 516419"/>
                <a:gd name="T16" fmla="*/ 86071 w 2000609"/>
                <a:gd name="T17" fmla="*/ 0 h 516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609" h="516419">
                  <a:moveTo>
                    <a:pt x="86071" y="0"/>
                  </a:moveTo>
                  <a:lnTo>
                    <a:pt x="1914537" y="0"/>
                  </a:lnTo>
                  <a:cubicBezTo>
                    <a:pt x="1962073" y="0"/>
                    <a:pt x="2000608" y="38535"/>
                    <a:pt x="2000608" y="86071"/>
                  </a:cubicBezTo>
                  <a:lnTo>
                    <a:pt x="2000609" y="516419"/>
                  </a:lnTo>
                  <a:lnTo>
                    <a:pt x="0" y="516419"/>
                  </a:lnTo>
                  <a:lnTo>
                    <a:pt x="0" y="86071"/>
                  </a:lnTo>
                  <a:cubicBezTo>
                    <a:pt x="0" y="38535"/>
                    <a:pt x="38535" y="0"/>
                    <a:pt x="8607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33" name="同侧圆角矩形 7"/>
          <p:cNvSpPr>
            <a:spLocks noChangeArrowheads="1"/>
          </p:cNvSpPr>
          <p:nvPr/>
        </p:nvSpPr>
        <p:spPr bwMode="auto">
          <a:xfrm>
            <a:off x="373063" y="823913"/>
            <a:ext cx="2000250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/>
      <p:bldP spid="12299" grpId="0"/>
      <p:bldP spid="12300" grpId="0"/>
      <p:bldP spid="12307" grpId="0"/>
    </p:bldLst>
  </p:timing>
</p:sld>
</file>

<file path=ppt/tags/tag1.xml><?xml version="1.0" encoding="utf-8"?>
<p:tagLst xmlns:p="http://schemas.openxmlformats.org/presentationml/2006/main">
  <p:tag name="KSO_WPP_MARK_KEY" val="5727798a-e4bb-4e43-9f36-d85ac4d1a0a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1159</Words>
  <Application>WPS 演示</Application>
  <PresentationFormat>全屏显示(4:3)</PresentationFormat>
  <Paragraphs>280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20</vt:i4>
      </vt:variant>
    </vt:vector>
  </HeadingPairs>
  <TitlesOfParts>
    <vt:vector size="41" baseType="lpstr">
      <vt:lpstr>Arial</vt:lpstr>
      <vt:lpstr>宋体</vt:lpstr>
      <vt:lpstr>Wingdings</vt:lpstr>
      <vt:lpstr>华文楷体</vt:lpstr>
      <vt:lpstr>微软雅黑</vt:lpstr>
      <vt:lpstr>Candara</vt:lpstr>
      <vt:lpstr>Calibri</vt:lpstr>
      <vt:lpstr>Calibri</vt:lpstr>
      <vt:lpstr>华文新魏</vt:lpstr>
      <vt:lpstr>黑体</vt:lpstr>
      <vt:lpstr>Times New Roman</vt:lpstr>
      <vt:lpstr>楷体_GB2312</vt:lpstr>
      <vt:lpstr>新宋体</vt:lpstr>
      <vt:lpstr>Arial Unicode MS</vt:lpstr>
      <vt:lpstr>隶书</vt:lpstr>
      <vt:lpstr>Arial</vt:lpstr>
      <vt:lpstr>第一PPT模板网-WWW.1PPT.COM</vt:lpstr>
      <vt:lpstr>PBrush</vt:lpstr>
      <vt:lpstr>PBrush</vt:lpstr>
      <vt:lpstr>PBrush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21</cp:revision>
  <dcterms:created xsi:type="dcterms:W3CDTF">2015-06-06T14:16:00Z</dcterms:created>
  <dcterms:modified xsi:type="dcterms:W3CDTF">2023-02-08T07:17:37Z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F6B95646268A48DD846A6EF545C6C845</vt:lpwstr>
  </property>
</Properties>
</file>