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9"/>
  </p:notesMasterIdLst>
  <p:sldIdLst>
    <p:sldId id="302" r:id="rId4"/>
    <p:sldId id="273" r:id="rId5"/>
    <p:sldId id="257" r:id="rId6"/>
    <p:sldId id="263" r:id="rId7"/>
    <p:sldId id="282" r:id="rId8"/>
    <p:sldId id="258" r:id="rId9"/>
    <p:sldId id="259" r:id="rId10"/>
    <p:sldId id="284" r:id="rId11"/>
    <p:sldId id="292" r:id="rId12"/>
    <p:sldId id="293" r:id="rId13"/>
    <p:sldId id="260" r:id="rId14"/>
    <p:sldId id="265" r:id="rId15"/>
    <p:sldId id="261" r:id="rId16"/>
    <p:sldId id="294" r:id="rId17"/>
    <p:sldId id="290" r:id="rId18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58F43E"/>
    <a:srgbClr val="FFFF00"/>
    <a:srgbClr val="F51721"/>
    <a:srgbClr val="F13E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4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/>
          <a:lstStyle>
            <a:lvl1pPr>
              <a:defRPr sz="1200" noProof="1"/>
            </a:lvl1pPr>
          </a:lstStyle>
          <a:p/>
        </p:txBody>
      </p:sp>
      <p:sp>
        <p:nvSpPr>
          <p:cNvPr id="205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/>
          <a:lstStyle>
            <a:lvl1pPr algn="r"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anchor="b"/>
          <a:lstStyle>
            <a:lvl1pPr>
              <a:defRPr sz="1200" noProof="1"/>
            </a:lvl1pPr>
          </a:lstStyle>
          <a:p/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/>
            </a:lvl1pPr>
          </a:lstStyle>
          <a:p>
            <a:fld id="{E58E24BE-6A50-4869-BB7F-6F1C00C404F1}" type="slidenum">
              <a:rPr lang="zh-CN" altLang="en-US"/>
            </a:fld>
            <a:endParaRPr lang="en-US" altLang="zh-CN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lvl="1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lvl="2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lvl="3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lvl="4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lvl="5" indent="0">
      <a:defRPr sz="1200" kern="1200">
        <a:latin typeface="+mn-lt"/>
        <a:ea typeface="+mn-ea"/>
        <a:cs typeface="+mn-cs"/>
      </a:defRPr>
    </a:lvl6pPr>
    <a:lvl7pPr marL="2743200" lvl="6" indent="0">
      <a:defRPr sz="1200" kern="1200">
        <a:latin typeface="+mn-lt"/>
        <a:ea typeface="+mn-ea"/>
        <a:cs typeface="+mn-cs"/>
      </a:defRPr>
    </a:lvl7pPr>
    <a:lvl8pPr marL="3200400" lvl="7" indent="0">
      <a:defRPr sz="1200" kern="1200">
        <a:latin typeface="+mn-lt"/>
        <a:ea typeface="+mn-ea"/>
        <a:cs typeface="+mn-cs"/>
      </a:defRPr>
    </a:lvl8pPr>
    <a:lvl9pPr marL="3657600" lvl="8" indent="0">
      <a:defRPr sz="1200" kern="1200"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FCBD50A-3160-4026-8EB5-D62A46100DF4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1E1A0E-C1C6-4B06-919D-37FCD85DBEC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53C11B-5900-45F2-80DA-2B43137DCFAC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DBAB7D-E80F-427F-921C-D7A8058D9E1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31F52F-2B21-47E2-864B-A25DE88641F9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2C71A-6431-4FB2-8D60-2CB0D147CF1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9A8F4D-C221-4AC8-AB85-76A971C54BF9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00F5E2-5AAA-4072-92B3-CD77F967444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2FFE88-3BAA-43E2-A8AE-9D4F40674F5C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66BC1A-74F5-4C1D-A83A-92650795CF8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AF6B2F3-994D-4D75-9497-474D25F16F73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8449FE-3264-472B-A731-F338FD47344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10FCE5-965A-401B-8862-9F5988B73104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66C1E6-3301-4BC0-9FF0-9267E6B6964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58E1238-0838-415C-ADE7-9ED5B03CC025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9B131C-8DA7-44F1-8137-B1AD6AF4871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CCBC92-B889-4EDC-8778-DDD122287EA3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1898FB-ACB8-499E-999E-4CB79CBAA72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69ED66-F4C6-44EB-958A-8E72AF1D92FD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FB877E-9017-42C4-9354-CF75DDA0CD5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BA719C2-E7A7-4D2C-AA1B-35F3FB0A1DF9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5CCF9A-80E3-46B9-99DA-8B6FD485095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直接连接符 3"/>
          <p:cNvSpPr>
            <a:spLocks noChangeShapeType="1"/>
          </p:cNvSpPr>
          <p:nvPr userDrawn="1"/>
        </p:nvSpPr>
        <p:spPr bwMode="auto">
          <a:xfrm>
            <a:off x="428625" y="714375"/>
            <a:ext cx="8286750" cy="1588"/>
          </a:xfrm>
          <a:prstGeom prst="line">
            <a:avLst/>
          </a:prstGeom>
          <a:noFill/>
          <a:ln w="31750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8" name="直接连接符 11"/>
          <p:cNvSpPr>
            <a:spLocks noChangeShapeType="1"/>
          </p:cNvSpPr>
          <p:nvPr userDrawn="1"/>
        </p:nvSpPr>
        <p:spPr bwMode="auto">
          <a:xfrm>
            <a:off x="428625" y="6356350"/>
            <a:ext cx="8286750" cy="1588"/>
          </a:xfrm>
          <a:prstGeom prst="line">
            <a:avLst/>
          </a:prstGeom>
          <a:noFill/>
          <a:ln w="19050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914400" indent="-914400"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n-cs"/>
          <a:sym typeface="Calibri" panose="020F0502020204030204" pitchFamily="34" charset="0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n-cs"/>
          <a:sym typeface="Calibri" panose="020F0502020204030204" pitchFamily="34" charset="0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n-cs"/>
          <a:sym typeface="Calibri" panose="020F0502020204030204" pitchFamily="34" charset="0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n-cs"/>
          <a:sym typeface="Calibri" panose="020F0502020204030204" pitchFamily="34" charset="0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n-cs"/>
          <a:sym typeface="Calibri" panose="020F0502020204030204" pitchFamily="34" charset="0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n-cs"/>
          <a:sym typeface="Calibri" panose="020F0502020204030204" pitchFamily="34" charset="0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n-cs"/>
          <a:sym typeface="Calibri" panose="020F0502020204030204" pitchFamily="34" charset="0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969EC22F-D63B-45BE-AA0C-C920FD38615F}" type="datetimeFigureOut">
              <a:rPr lang="zh-CN" altLang="en-US"/>
            </a:fld>
            <a:endParaRPr lang="en-US" altLang="zh-CN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223FD037-9F8E-474C-926E-31C26AA6F629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8" Type="http://schemas.openxmlformats.org/officeDocument/2006/relationships/image" Target="../media/image27.png"/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6" Type="http://schemas.openxmlformats.org/officeDocument/2006/relationships/vmlDrawing" Target="../drawings/vmlDrawing3.vml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32.png"/><Relationship Id="rId13" Type="http://schemas.openxmlformats.org/officeDocument/2006/relationships/image" Target="../media/image31.wmf"/><Relationship Id="rId12" Type="http://schemas.openxmlformats.org/officeDocument/2006/relationships/oleObject" Target="../embeddings/oleObject4.bin"/><Relationship Id="rId11" Type="http://schemas.openxmlformats.org/officeDocument/2006/relationships/image" Target="../media/image30.png"/><Relationship Id="rId10" Type="http://schemas.openxmlformats.org/officeDocument/2006/relationships/image" Target="../media/image29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6.emf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wmf"/><Relationship Id="rId2" Type="http://schemas.openxmlformats.org/officeDocument/2006/relationships/oleObject" Target="../embeddings/oleObject3.bin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5" name="TextBox 1"/>
          <p:cNvSpPr/>
          <p:nvPr/>
        </p:nvSpPr>
        <p:spPr>
          <a:xfrm>
            <a:off x="0" y="3798550"/>
            <a:ext cx="91440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600" noProof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+mn-ea"/>
              </a:rPr>
              <a:t>第</a:t>
            </a:r>
            <a:r>
              <a:rPr lang="en-US" altLang="zh-CN" sz="3600" noProof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+mn-ea"/>
              </a:rPr>
              <a:t>2</a:t>
            </a:r>
            <a:r>
              <a:rPr lang="zh-CN" altLang="en-US" sz="3600" noProof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+mn-ea"/>
              </a:rPr>
              <a:t>课时  </a:t>
            </a:r>
            <a:r>
              <a:rPr lang="zh-CN" altLang="en-US" sz="3600" noProof="1" smtClean="0">
                <a:latin typeface="华文楷体" pitchFamily="2" charset="-122"/>
                <a:ea typeface="华文楷体" pitchFamily="2" charset="-122"/>
                <a:sym typeface="MingLiU-ExtB" panose="02020500000000000000" pitchFamily="2" charset="-120"/>
              </a:rPr>
              <a:t>分数与除法的关系</a:t>
            </a:r>
            <a:endParaRPr lang="zh-CN" altLang="en-US" sz="3600" noProof="1">
              <a:ln w="952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  <a:latin typeface="华文楷体" pitchFamily="2" charset="-122"/>
              <a:ea typeface="华文楷体" pitchFamily="2" charset="-122"/>
              <a:sym typeface="MingLiU-ExtB" panose="02020500000000000000" pitchFamily="2" charset="-120"/>
            </a:endParaRPr>
          </a:p>
        </p:txBody>
      </p:sp>
      <p:sp>
        <p:nvSpPr>
          <p:cNvPr id="6" name="直线连接符 21"/>
          <p:cNvSpPr>
            <a:spLocks noChangeShapeType="1"/>
          </p:cNvSpPr>
          <p:nvPr/>
        </p:nvSpPr>
        <p:spPr bwMode="auto">
          <a:xfrm flipV="1">
            <a:off x="2123830" y="3645015"/>
            <a:ext cx="4751387" cy="9525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60" y="1700879"/>
            <a:ext cx="91361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dirty="0">
                <a:latin typeface="微软雅黑" panose="020B0503020204020204" charset="-122"/>
                <a:ea typeface="微软雅黑" panose="020B0503020204020204" charset="-122"/>
              </a:rPr>
              <a:t>校园艺术节</a:t>
            </a:r>
            <a:endParaRPr lang="zh-CN" altLang="en-US" sz="7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13314"/>
          <p:cNvSpPr txBox="1">
            <a:spLocks noChangeArrowheads="1"/>
          </p:cNvSpPr>
          <p:nvPr/>
        </p:nvSpPr>
        <p:spPr bwMode="auto">
          <a:xfrm>
            <a:off x="373063" y="1844889"/>
            <a:ext cx="8567738" cy="2951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hlink"/>
                </a:solidFill>
                <a:ea typeface="楷体_GB2312" pitchFamily="49" charset="-122"/>
              </a:rPr>
              <a:t>把假分数化成整数或带分数，只要用</a:t>
            </a:r>
            <a:r>
              <a:rPr lang="zh-CN" altLang="en-US" sz="3200" dirty="0">
                <a:solidFill>
                  <a:srgbClr val="F51721"/>
                </a:solidFill>
                <a:ea typeface="楷体_GB2312" pitchFamily="49" charset="-122"/>
              </a:rPr>
              <a:t>分子除以分母</a:t>
            </a:r>
            <a:r>
              <a:rPr lang="zh-CN" altLang="en-US" sz="3200" dirty="0">
                <a:solidFill>
                  <a:schemeClr val="hlink"/>
                </a:solidFill>
                <a:ea typeface="楷体_GB2312" pitchFamily="49" charset="-122"/>
              </a:rPr>
              <a:t>。如果能</a:t>
            </a:r>
            <a:r>
              <a:rPr lang="zh-CN" altLang="en-US" sz="3200" dirty="0">
                <a:solidFill>
                  <a:srgbClr val="F51721"/>
                </a:solidFill>
                <a:ea typeface="楷体_GB2312" pitchFamily="49" charset="-122"/>
              </a:rPr>
              <a:t>整除</a:t>
            </a:r>
            <a:r>
              <a:rPr lang="zh-CN" altLang="en-US" sz="3200" dirty="0">
                <a:solidFill>
                  <a:schemeClr val="hlink"/>
                </a:solidFill>
                <a:ea typeface="楷体_GB2312" pitchFamily="49" charset="-122"/>
              </a:rPr>
              <a:t>就化成</a:t>
            </a:r>
            <a:r>
              <a:rPr lang="zh-CN" altLang="en-US" sz="3200" dirty="0">
                <a:solidFill>
                  <a:srgbClr val="F51721"/>
                </a:solidFill>
                <a:ea typeface="楷体_GB2312" pitchFamily="49" charset="-122"/>
              </a:rPr>
              <a:t>整数</a:t>
            </a:r>
            <a:r>
              <a:rPr lang="zh-CN" altLang="en-US" sz="3200" dirty="0">
                <a:solidFill>
                  <a:schemeClr val="hlink"/>
                </a:solidFill>
                <a:ea typeface="楷体_GB2312" pitchFamily="49" charset="-122"/>
              </a:rPr>
              <a:t>；如果不能整除，</a:t>
            </a:r>
            <a:r>
              <a:rPr lang="zh-CN" altLang="en-US" sz="3200" dirty="0">
                <a:solidFill>
                  <a:srgbClr val="F51721"/>
                </a:solidFill>
                <a:ea typeface="楷体_GB2312" pitchFamily="49" charset="-122"/>
              </a:rPr>
              <a:t>商</a:t>
            </a:r>
            <a:r>
              <a:rPr lang="zh-CN" altLang="en-US" sz="3200" dirty="0">
                <a:solidFill>
                  <a:schemeClr val="hlink"/>
                </a:solidFill>
                <a:ea typeface="楷体_GB2312" pitchFamily="49" charset="-122"/>
              </a:rPr>
              <a:t>就是带分数的</a:t>
            </a:r>
            <a:r>
              <a:rPr lang="zh-CN" altLang="en-US" sz="3200" dirty="0">
                <a:solidFill>
                  <a:srgbClr val="F51721"/>
                </a:solidFill>
                <a:ea typeface="楷体_GB2312" pitchFamily="49" charset="-122"/>
              </a:rPr>
              <a:t>整数部分</a:t>
            </a:r>
            <a:r>
              <a:rPr lang="zh-CN" altLang="en-US" sz="3200" dirty="0">
                <a:solidFill>
                  <a:schemeClr val="hlink"/>
                </a:solidFill>
                <a:ea typeface="楷体_GB2312" pitchFamily="49" charset="-122"/>
              </a:rPr>
              <a:t>，</a:t>
            </a:r>
            <a:r>
              <a:rPr lang="zh-CN" altLang="en-US" sz="3200" dirty="0">
                <a:solidFill>
                  <a:srgbClr val="F51721"/>
                </a:solidFill>
                <a:ea typeface="楷体_GB2312" pitchFamily="49" charset="-122"/>
              </a:rPr>
              <a:t>余数</a:t>
            </a:r>
            <a:r>
              <a:rPr lang="zh-CN" altLang="en-US" sz="3200" dirty="0">
                <a:solidFill>
                  <a:schemeClr val="hlink"/>
                </a:solidFill>
                <a:ea typeface="楷体_GB2312" pitchFamily="49" charset="-122"/>
              </a:rPr>
              <a:t>作分数部分的</a:t>
            </a:r>
            <a:r>
              <a:rPr lang="zh-CN" altLang="en-US" sz="3200" dirty="0">
                <a:solidFill>
                  <a:srgbClr val="F51721"/>
                </a:solidFill>
                <a:ea typeface="楷体_GB2312" pitchFamily="49" charset="-122"/>
              </a:rPr>
              <a:t>分子</a:t>
            </a:r>
            <a:r>
              <a:rPr lang="zh-CN" altLang="en-US" sz="3200" dirty="0">
                <a:solidFill>
                  <a:schemeClr val="hlink"/>
                </a:solidFill>
                <a:ea typeface="楷体_GB2312" pitchFamily="49" charset="-122"/>
              </a:rPr>
              <a:t>，</a:t>
            </a:r>
            <a:r>
              <a:rPr lang="zh-CN" altLang="en-US" sz="3200" dirty="0">
                <a:solidFill>
                  <a:srgbClr val="F51721"/>
                </a:solidFill>
                <a:ea typeface="楷体_GB2312" pitchFamily="49" charset="-122"/>
              </a:rPr>
              <a:t>分母不变</a:t>
            </a:r>
            <a:r>
              <a:rPr lang="zh-CN" altLang="en-US" sz="3200" dirty="0">
                <a:solidFill>
                  <a:schemeClr val="hlink"/>
                </a:solidFill>
                <a:ea typeface="楷体_GB2312" pitchFamily="49" charset="-122"/>
              </a:rPr>
              <a:t>。</a:t>
            </a:r>
            <a:endParaRPr lang="zh-CN" altLang="en-US" sz="3200" dirty="0">
              <a:solidFill>
                <a:schemeClr val="hlink"/>
              </a:solidFill>
              <a:ea typeface="楷体_GB2312" pitchFamily="49" charset="-122"/>
            </a:endParaRPr>
          </a:p>
        </p:txBody>
      </p:sp>
      <p:grpSp>
        <p:nvGrpSpPr>
          <p:cNvPr id="14338" name="组合 5"/>
          <p:cNvGrpSpPr/>
          <p:nvPr/>
        </p:nvGrpSpPr>
        <p:grpSpPr bwMode="auto">
          <a:xfrm>
            <a:off x="395288" y="836613"/>
            <a:ext cx="2071687" cy="661987"/>
            <a:chOff x="0" y="0"/>
            <a:chExt cx="2071702" cy="661806"/>
          </a:xfrm>
        </p:grpSpPr>
        <p:sp>
          <p:nvSpPr>
            <p:cNvPr id="14339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0" name="同侧圆角矩形 6"/>
            <p:cNvSpPr>
              <a:spLocks noChangeArrowheads="1"/>
            </p:cNvSpPr>
            <p:nvPr/>
          </p:nvSpPr>
          <p:spPr bwMode="auto">
            <a:xfrm>
              <a:off x="0" y="0"/>
              <a:ext cx="2000609" cy="516419"/>
            </a:xfrm>
            <a:custGeom>
              <a:avLst/>
              <a:gdLst>
                <a:gd name="T0" fmla="*/ 86071 w 2000609"/>
                <a:gd name="T1" fmla="*/ 0 h 516419"/>
                <a:gd name="T2" fmla="*/ 1914537 w 2000609"/>
                <a:gd name="T3" fmla="*/ 0 h 516419"/>
                <a:gd name="T4" fmla="*/ 2000608 w 2000609"/>
                <a:gd name="T5" fmla="*/ 86071 h 516419"/>
                <a:gd name="T6" fmla="*/ 2000609 w 2000609"/>
                <a:gd name="T7" fmla="*/ 516419 h 516419"/>
                <a:gd name="T8" fmla="*/ 2000609 w 2000609"/>
                <a:gd name="T9" fmla="*/ 516419 h 516419"/>
                <a:gd name="T10" fmla="*/ 0 w 2000609"/>
                <a:gd name="T11" fmla="*/ 516419 h 516419"/>
                <a:gd name="T12" fmla="*/ 0 w 2000609"/>
                <a:gd name="T13" fmla="*/ 516419 h 516419"/>
                <a:gd name="T14" fmla="*/ 0 w 2000609"/>
                <a:gd name="T15" fmla="*/ 86071 h 516419"/>
                <a:gd name="T16" fmla="*/ 86071 w 2000609"/>
                <a:gd name="T17" fmla="*/ 0 h 516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0609" h="516419">
                  <a:moveTo>
                    <a:pt x="86071" y="0"/>
                  </a:moveTo>
                  <a:lnTo>
                    <a:pt x="1914537" y="0"/>
                  </a:lnTo>
                  <a:cubicBezTo>
                    <a:pt x="1962073" y="0"/>
                    <a:pt x="2000608" y="38535"/>
                    <a:pt x="2000608" y="86071"/>
                  </a:cubicBezTo>
                  <a:lnTo>
                    <a:pt x="2000609" y="516419"/>
                  </a:lnTo>
                  <a:lnTo>
                    <a:pt x="0" y="516419"/>
                  </a:lnTo>
                  <a:lnTo>
                    <a:pt x="0" y="86071"/>
                  </a:lnTo>
                  <a:cubicBezTo>
                    <a:pt x="0" y="38535"/>
                    <a:pt x="38535" y="0"/>
                    <a:pt x="8607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41" name="同侧圆角矩形 7"/>
          <p:cNvSpPr>
            <a:spLocks noChangeArrowheads="1"/>
          </p:cNvSpPr>
          <p:nvPr/>
        </p:nvSpPr>
        <p:spPr bwMode="auto">
          <a:xfrm>
            <a:off x="373063" y="823913"/>
            <a:ext cx="2000250" cy="515937"/>
          </a:xfrm>
          <a:custGeom>
            <a:avLst/>
            <a:gdLst>
              <a:gd name="T0" fmla="*/ 0 w 3151"/>
              <a:gd name="T1" fmla="*/ 0 h 813"/>
              <a:gd name="T2" fmla="*/ 3151 w 3151"/>
              <a:gd name="T3" fmla="*/ 813 h 813"/>
            </a:gdLst>
            <a:ahLst/>
            <a:cxnLst/>
            <a:rect l="T0" t="T1" r="T2" b="T3"/>
            <a:pathLst>
              <a:path w="3151" h="813">
                <a:moveTo>
                  <a:pt x="135" y="0"/>
                </a:moveTo>
                <a:lnTo>
                  <a:pt x="3015" y="0"/>
                </a:lnTo>
                <a:cubicBezTo>
                  <a:pt x="3090" y="0"/>
                  <a:pt x="3150" y="60"/>
                  <a:pt x="3150" y="135"/>
                </a:cubicBezTo>
                <a:lnTo>
                  <a:pt x="3151" y="813"/>
                </a:lnTo>
                <a:lnTo>
                  <a:pt x="0" y="813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探索新知</a:t>
            </a:r>
            <a:endParaRPr lang="zh-CN" altLang="en-US" sz="3000" b="1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433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3850" y="1625600"/>
            <a:ext cx="8569325" cy="460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文本框 14338"/>
          <p:cNvSpPr txBox="1">
            <a:spLocks noChangeArrowheads="1"/>
          </p:cNvSpPr>
          <p:nvPr/>
        </p:nvSpPr>
        <p:spPr bwMode="auto">
          <a:xfrm>
            <a:off x="4356100" y="4578350"/>
            <a:ext cx="542925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6000">
                <a:solidFill>
                  <a:srgbClr val="F51721"/>
                </a:solidFill>
                <a:sym typeface="Arial" panose="020B0604020202020204" pitchFamily="34" charset="0"/>
              </a:rPr>
              <a:t>×</a:t>
            </a:r>
            <a:endParaRPr lang="en-US" altLang="zh-CN" sz="6000">
              <a:solidFill>
                <a:srgbClr val="F51721"/>
              </a:solidFill>
              <a:sym typeface="Arial" panose="020B0604020202020204" pitchFamily="34" charset="0"/>
            </a:endParaRPr>
          </a:p>
        </p:txBody>
      </p:sp>
      <p:sp>
        <p:nvSpPr>
          <p:cNvPr id="14340" name="文本框 14339"/>
          <p:cNvSpPr txBox="1">
            <a:spLocks noChangeArrowheads="1"/>
          </p:cNvSpPr>
          <p:nvPr/>
        </p:nvSpPr>
        <p:spPr bwMode="auto">
          <a:xfrm>
            <a:off x="3708400" y="3282950"/>
            <a:ext cx="6397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51721"/>
                </a:solidFill>
                <a:sym typeface="黑体" panose="02010609060101010101" pitchFamily="49" charset="-122"/>
              </a:rPr>
              <a:t>√</a:t>
            </a:r>
            <a:endParaRPr lang="en-US" altLang="zh-CN" sz="3600" b="1">
              <a:solidFill>
                <a:srgbClr val="F51721"/>
              </a:solidFill>
              <a:sym typeface="黑体" panose="02010609060101010101" pitchFamily="49" charset="-122"/>
            </a:endParaRPr>
          </a:p>
        </p:txBody>
      </p:sp>
      <p:pic>
        <p:nvPicPr>
          <p:cNvPr id="14341" name="图片 1434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6550" y="5370513"/>
            <a:ext cx="5762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直线连接符 21"/>
          <p:cNvSpPr>
            <a:spLocks noChangeShapeType="1"/>
          </p:cNvSpPr>
          <p:nvPr/>
        </p:nvSpPr>
        <p:spPr bwMode="auto">
          <a:xfrm flipV="1">
            <a:off x="539750" y="141287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6" name="同侧圆角矩形 6"/>
          <p:cNvSpPr>
            <a:spLocks noChangeArrowheads="1"/>
          </p:cNvSpPr>
          <p:nvPr/>
        </p:nvSpPr>
        <p:spPr bwMode="auto">
          <a:xfrm>
            <a:off x="539750" y="836613"/>
            <a:ext cx="2000250" cy="515937"/>
          </a:xfrm>
          <a:custGeom>
            <a:avLst/>
            <a:gdLst>
              <a:gd name="T0" fmla="*/ 0 w 3151"/>
              <a:gd name="T1" fmla="*/ 0 h 813"/>
              <a:gd name="T2" fmla="*/ 3151 w 3151"/>
              <a:gd name="T3" fmla="*/ 813 h 813"/>
            </a:gdLst>
            <a:ahLst/>
            <a:cxnLst/>
            <a:rect l="T0" t="T1" r="T2" b="T3"/>
            <a:pathLst>
              <a:path w="3151" h="813">
                <a:moveTo>
                  <a:pt x="135" y="0"/>
                </a:moveTo>
                <a:lnTo>
                  <a:pt x="3015" y="0"/>
                </a:lnTo>
                <a:cubicBezTo>
                  <a:pt x="3090" y="0"/>
                  <a:pt x="3150" y="60"/>
                  <a:pt x="3150" y="135"/>
                </a:cubicBezTo>
                <a:lnTo>
                  <a:pt x="3151" y="813"/>
                </a:lnTo>
                <a:lnTo>
                  <a:pt x="0" y="813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3000" b="1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ldLvl="0"/>
      <p:bldP spid="14340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15362"/>
          <p:cNvSpPr txBox="1">
            <a:spLocks noChangeArrowheads="1"/>
          </p:cNvSpPr>
          <p:nvPr/>
        </p:nvSpPr>
        <p:spPr bwMode="auto">
          <a:xfrm>
            <a:off x="466725" y="1773238"/>
            <a:ext cx="63373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51721"/>
                </a:solidFill>
                <a:ea typeface="楷体_GB2312" pitchFamily="49" charset="-122"/>
              </a:rPr>
              <a:t>一、用分数表示下面除法的商：</a:t>
            </a:r>
            <a:endParaRPr lang="zh-CN" altLang="en-US" sz="3600" b="1">
              <a:solidFill>
                <a:srgbClr val="F51721"/>
              </a:solidFill>
              <a:ea typeface="楷体_GB2312" pitchFamily="49" charset="-122"/>
            </a:endParaRPr>
          </a:p>
        </p:txBody>
      </p:sp>
      <p:sp>
        <p:nvSpPr>
          <p:cNvPr id="16386" name="文本框 15363"/>
          <p:cNvSpPr txBox="1">
            <a:spLocks noChangeArrowheads="1"/>
          </p:cNvSpPr>
          <p:nvPr/>
        </p:nvSpPr>
        <p:spPr bwMode="auto">
          <a:xfrm>
            <a:off x="468313" y="2709863"/>
            <a:ext cx="87884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dirty="0"/>
              <a:t>3</a:t>
            </a:r>
            <a:r>
              <a:rPr lang="zh-CN" altLang="en-US" sz="2800" dirty="0">
                <a:sym typeface="Arial" panose="020B0604020202020204" pitchFamily="34" charset="0"/>
              </a:rPr>
              <a:t>÷4=（    ）     7÷12=（    ）    16÷49=（    ）</a:t>
            </a:r>
            <a:endParaRPr lang="zh-CN" altLang="en-US" sz="2800" dirty="0">
              <a:sym typeface="Arial" panose="020B0604020202020204" pitchFamily="34" charset="0"/>
            </a:endParaRPr>
          </a:p>
          <a:p>
            <a:endParaRPr lang="zh-CN" altLang="en-US" sz="2800" dirty="0">
              <a:sym typeface="Arial" panose="020B0604020202020204" pitchFamily="34" charset="0"/>
            </a:endParaRPr>
          </a:p>
          <a:p>
            <a:endParaRPr lang="zh-CN" altLang="en-US" sz="2800" dirty="0">
              <a:sym typeface="Arial" panose="020B0604020202020204" pitchFamily="34" charset="0"/>
            </a:endParaRPr>
          </a:p>
          <a:p>
            <a:r>
              <a:rPr lang="zh-CN" altLang="en-US" sz="2800" dirty="0">
                <a:sym typeface="Arial" panose="020B0604020202020204" pitchFamily="34" charset="0"/>
              </a:rPr>
              <a:t>25÷27=（    ）   9÷9=（    ）      5÷16=（    ）</a:t>
            </a:r>
            <a:endParaRPr lang="zh-CN" altLang="en-US" sz="2800" dirty="0">
              <a:sym typeface="Arial" panose="020B0604020202020204" pitchFamily="34" charset="0"/>
            </a:endParaRPr>
          </a:p>
        </p:txBody>
      </p:sp>
      <p:pic>
        <p:nvPicPr>
          <p:cNvPr id="15365" name="图片 1536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08175" y="2636838"/>
            <a:ext cx="28575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图片 1536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2708275"/>
            <a:ext cx="4286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图片 1536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51725" y="2636838"/>
            <a:ext cx="495300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图片 1536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68538" y="3933825"/>
            <a:ext cx="5048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图片 1536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6463" y="4005263"/>
            <a:ext cx="219075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0" name="图片 1536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51725" y="3860800"/>
            <a:ext cx="438150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3" name="直线连接符 21"/>
          <p:cNvSpPr>
            <a:spLocks noChangeShapeType="1"/>
          </p:cNvSpPr>
          <p:nvPr/>
        </p:nvSpPr>
        <p:spPr bwMode="auto">
          <a:xfrm flipV="1">
            <a:off x="539750" y="141287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4" name="同侧圆角矩形 6"/>
          <p:cNvSpPr>
            <a:spLocks noChangeArrowheads="1"/>
          </p:cNvSpPr>
          <p:nvPr/>
        </p:nvSpPr>
        <p:spPr bwMode="auto">
          <a:xfrm>
            <a:off x="539750" y="836613"/>
            <a:ext cx="2000250" cy="515937"/>
          </a:xfrm>
          <a:custGeom>
            <a:avLst/>
            <a:gdLst>
              <a:gd name="T0" fmla="*/ 0 w 3151"/>
              <a:gd name="T1" fmla="*/ 0 h 813"/>
              <a:gd name="T2" fmla="*/ 3151 w 3151"/>
              <a:gd name="T3" fmla="*/ 813 h 813"/>
            </a:gdLst>
            <a:ahLst/>
            <a:cxnLst/>
            <a:rect l="T0" t="T1" r="T2" b="T3"/>
            <a:pathLst>
              <a:path w="3151" h="813">
                <a:moveTo>
                  <a:pt x="135" y="0"/>
                </a:moveTo>
                <a:lnTo>
                  <a:pt x="3015" y="0"/>
                </a:lnTo>
                <a:cubicBezTo>
                  <a:pt x="3090" y="0"/>
                  <a:pt x="3150" y="60"/>
                  <a:pt x="3150" y="135"/>
                </a:cubicBezTo>
                <a:lnTo>
                  <a:pt x="3151" y="813"/>
                </a:lnTo>
                <a:lnTo>
                  <a:pt x="0" y="813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3000" b="1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16385"/>
          <p:cNvSpPr txBox="1">
            <a:spLocks noChangeArrowheads="1"/>
          </p:cNvSpPr>
          <p:nvPr/>
        </p:nvSpPr>
        <p:spPr bwMode="auto">
          <a:xfrm>
            <a:off x="468313" y="1773238"/>
            <a:ext cx="8504237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51721"/>
                </a:solidFill>
                <a:ea typeface="楷体_GB2312" pitchFamily="49" charset="-122"/>
              </a:rPr>
              <a:t>二、把下列分数写成两个数相除的形式：</a:t>
            </a:r>
            <a:endParaRPr lang="zh-CN" altLang="en-US" sz="3600" b="1">
              <a:solidFill>
                <a:srgbClr val="F51721"/>
              </a:solidFill>
              <a:ea typeface="楷体_GB2312" pitchFamily="49" charset="-122"/>
            </a:endParaRPr>
          </a:p>
        </p:txBody>
      </p:sp>
      <p:pic>
        <p:nvPicPr>
          <p:cNvPr id="17410" name="图片 1638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5650" y="3141663"/>
            <a:ext cx="333375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图片 163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3357563"/>
            <a:ext cx="21907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文本框 16389"/>
          <p:cNvSpPr txBox="1">
            <a:spLocks noChangeArrowheads="1"/>
          </p:cNvSpPr>
          <p:nvPr/>
        </p:nvSpPr>
        <p:spPr bwMode="auto">
          <a:xfrm>
            <a:off x="1187450" y="3286125"/>
            <a:ext cx="21605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/>
              <a:t>（               ）</a:t>
            </a:r>
            <a:endParaRPr lang="zh-CN" altLang="en-US" sz="2400" b="1"/>
          </a:p>
        </p:txBody>
      </p:sp>
      <p:pic>
        <p:nvPicPr>
          <p:cNvPr id="17413" name="图片 1639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9838" y="3286125"/>
            <a:ext cx="21907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文本框 16391"/>
          <p:cNvSpPr txBox="1">
            <a:spLocks noChangeArrowheads="1"/>
          </p:cNvSpPr>
          <p:nvPr/>
        </p:nvSpPr>
        <p:spPr bwMode="auto">
          <a:xfrm>
            <a:off x="3852863" y="3213100"/>
            <a:ext cx="2159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/>
              <a:t>（               ）</a:t>
            </a:r>
            <a:endParaRPr lang="zh-CN" altLang="en-US" sz="2400" b="1"/>
          </a:p>
        </p:txBody>
      </p:sp>
      <p:pic>
        <p:nvPicPr>
          <p:cNvPr id="17415" name="图片 1639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3450" y="3070225"/>
            <a:ext cx="2667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图片 1639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99200" y="3295650"/>
            <a:ext cx="21907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7" name="文本框 16394"/>
          <p:cNvSpPr txBox="1">
            <a:spLocks noChangeArrowheads="1"/>
          </p:cNvSpPr>
          <p:nvPr/>
        </p:nvSpPr>
        <p:spPr bwMode="auto">
          <a:xfrm>
            <a:off x="6356350" y="3224213"/>
            <a:ext cx="23193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/>
              <a:t>（               ）</a:t>
            </a:r>
            <a:endParaRPr lang="zh-CN" altLang="en-US" sz="2400" b="1"/>
          </a:p>
        </p:txBody>
      </p:sp>
      <p:pic>
        <p:nvPicPr>
          <p:cNvPr id="17418" name="图片 1639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19475" y="3070225"/>
            <a:ext cx="304800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9" name="图片 1639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" y="4292600"/>
            <a:ext cx="35242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0" name="图片 1639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1413" y="4471988"/>
            <a:ext cx="21907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1" name="文本框 16398"/>
          <p:cNvSpPr txBox="1">
            <a:spLocks noChangeArrowheads="1"/>
          </p:cNvSpPr>
          <p:nvPr/>
        </p:nvSpPr>
        <p:spPr bwMode="auto">
          <a:xfrm>
            <a:off x="1200150" y="4387850"/>
            <a:ext cx="2292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/>
              <a:t>（               ）</a:t>
            </a:r>
            <a:endParaRPr lang="zh-CN" altLang="en-US" sz="2400" b="1"/>
          </a:p>
        </p:txBody>
      </p:sp>
      <p:pic>
        <p:nvPicPr>
          <p:cNvPr id="17422" name="图片 1639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19475" y="4221163"/>
            <a:ext cx="3333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3" name="图片 164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5238" y="4424363"/>
            <a:ext cx="21907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4" name="文本框 16401"/>
          <p:cNvSpPr txBox="1">
            <a:spLocks noChangeArrowheads="1"/>
          </p:cNvSpPr>
          <p:nvPr/>
        </p:nvSpPr>
        <p:spPr bwMode="auto">
          <a:xfrm>
            <a:off x="3852863" y="4352925"/>
            <a:ext cx="2232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/>
              <a:t>（               ）</a:t>
            </a:r>
            <a:endParaRPr lang="zh-CN" altLang="en-US" sz="2400" b="1"/>
          </a:p>
        </p:txBody>
      </p:sp>
      <p:pic>
        <p:nvPicPr>
          <p:cNvPr id="16403" name="图片 1640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63713" y="3357563"/>
            <a:ext cx="78105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4" name="图片 1640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429125" y="3286125"/>
            <a:ext cx="79057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5" name="图片 1640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948488" y="3286125"/>
            <a:ext cx="74295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6" name="图片 16405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429125" y="4437063"/>
            <a:ext cx="7905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7" name="图片 16406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763713" y="4437063"/>
            <a:ext cx="98107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7430" name="对象 16407"/>
          <p:cNvGraphicFramePr/>
          <p:nvPr/>
        </p:nvGraphicFramePr>
        <p:xfrm>
          <a:off x="6013450" y="4221163"/>
          <a:ext cx="400050" cy="71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7" name="" r:id="rId12" imgW="401320" imgH="716280" progId="PBrush">
                  <p:embed/>
                </p:oleObj>
              </mc:Choice>
              <mc:Fallback>
                <p:oleObj name="" r:id="rId12" imgW="401320" imgH="716280" progId="PBrush">
                  <p:embed/>
                  <p:pic>
                    <p:nvPicPr>
                      <p:cNvPr id="0" name="对象 16407"/>
                      <p:cNvPicPr>
                        <a:picLocks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3450" y="4221163"/>
                        <a:ext cx="400050" cy="715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431" name="图片 164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32550" y="4460875"/>
            <a:ext cx="21907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32" name="文本框 16409"/>
          <p:cNvSpPr txBox="1">
            <a:spLocks noChangeArrowheads="1"/>
          </p:cNvSpPr>
          <p:nvPr/>
        </p:nvSpPr>
        <p:spPr bwMode="auto">
          <a:xfrm>
            <a:off x="6372225" y="4365625"/>
            <a:ext cx="2232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/>
              <a:t> （              ）</a:t>
            </a:r>
            <a:endParaRPr lang="zh-CN" altLang="en-US" sz="2400" b="1"/>
          </a:p>
        </p:txBody>
      </p:sp>
      <p:pic>
        <p:nvPicPr>
          <p:cNvPr id="16411" name="图片 16410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019925" y="4438650"/>
            <a:ext cx="8636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34" name="直线连接符 21"/>
          <p:cNvSpPr>
            <a:spLocks noChangeShapeType="1"/>
          </p:cNvSpPr>
          <p:nvPr/>
        </p:nvSpPr>
        <p:spPr bwMode="auto">
          <a:xfrm flipV="1">
            <a:off x="539750" y="141287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5" name="同侧圆角矩形 6"/>
          <p:cNvSpPr>
            <a:spLocks noChangeArrowheads="1"/>
          </p:cNvSpPr>
          <p:nvPr/>
        </p:nvSpPr>
        <p:spPr bwMode="auto">
          <a:xfrm>
            <a:off x="539750" y="836613"/>
            <a:ext cx="2000250" cy="515937"/>
          </a:xfrm>
          <a:custGeom>
            <a:avLst/>
            <a:gdLst>
              <a:gd name="T0" fmla="*/ 0 w 3151"/>
              <a:gd name="T1" fmla="*/ 0 h 813"/>
              <a:gd name="T2" fmla="*/ 3151 w 3151"/>
              <a:gd name="T3" fmla="*/ 813 h 813"/>
            </a:gdLst>
            <a:ahLst/>
            <a:cxnLst/>
            <a:rect l="T0" t="T1" r="T2" b="T3"/>
            <a:pathLst>
              <a:path w="3151" h="813">
                <a:moveTo>
                  <a:pt x="135" y="0"/>
                </a:moveTo>
                <a:lnTo>
                  <a:pt x="3015" y="0"/>
                </a:lnTo>
                <a:cubicBezTo>
                  <a:pt x="3090" y="0"/>
                  <a:pt x="3150" y="60"/>
                  <a:pt x="3150" y="135"/>
                </a:cubicBezTo>
                <a:lnTo>
                  <a:pt x="3151" y="813"/>
                </a:lnTo>
                <a:lnTo>
                  <a:pt x="0" y="813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3000" b="1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17409"/>
          <p:cNvSpPr txBox="1">
            <a:spLocks noChangeArrowheads="1"/>
          </p:cNvSpPr>
          <p:nvPr/>
        </p:nvSpPr>
        <p:spPr bwMode="auto">
          <a:xfrm>
            <a:off x="466725" y="1773238"/>
            <a:ext cx="727075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51721"/>
                </a:solidFill>
                <a:ea typeface="楷体_GB2312" pitchFamily="49" charset="-122"/>
              </a:rPr>
              <a:t>三、把下列分数化成整数或带分数：</a:t>
            </a:r>
            <a:endParaRPr lang="zh-CN" altLang="en-US" sz="3600" b="1">
              <a:solidFill>
                <a:srgbClr val="F51721"/>
              </a:solidFill>
              <a:ea typeface="楷体_GB2312" pitchFamily="49" charset="-122"/>
            </a:endParaRPr>
          </a:p>
        </p:txBody>
      </p:sp>
      <p:pic>
        <p:nvPicPr>
          <p:cNvPr id="18434" name="图片 1741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2775" y="2638425"/>
            <a:ext cx="7192963" cy="273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文本框 17412"/>
          <p:cNvSpPr txBox="1">
            <a:spLocks noChangeArrowheads="1"/>
          </p:cNvSpPr>
          <p:nvPr/>
        </p:nvSpPr>
        <p:spPr bwMode="auto">
          <a:xfrm>
            <a:off x="1331913" y="2852738"/>
            <a:ext cx="376237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51721"/>
                </a:solidFill>
              </a:rPr>
              <a:t>1</a:t>
            </a:r>
            <a:endParaRPr lang="zh-CN" altLang="en-US" sz="3600" b="1">
              <a:solidFill>
                <a:srgbClr val="F51721"/>
              </a:solidFill>
            </a:endParaRPr>
          </a:p>
        </p:txBody>
      </p:sp>
      <p:pic>
        <p:nvPicPr>
          <p:cNvPr id="18436" name="图片 1741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2775" y="2636838"/>
            <a:ext cx="7192963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5" name="文本框 17414"/>
          <p:cNvSpPr txBox="1">
            <a:spLocks noChangeArrowheads="1"/>
          </p:cNvSpPr>
          <p:nvPr/>
        </p:nvSpPr>
        <p:spPr bwMode="auto">
          <a:xfrm>
            <a:off x="1344613" y="2878138"/>
            <a:ext cx="376237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51721"/>
                </a:solidFill>
              </a:rPr>
              <a:t>1</a:t>
            </a:r>
            <a:endParaRPr lang="zh-CN" altLang="en-US" sz="3600" b="1">
              <a:solidFill>
                <a:srgbClr val="F51721"/>
              </a:solidFill>
            </a:endParaRPr>
          </a:p>
        </p:txBody>
      </p:sp>
      <p:sp>
        <p:nvSpPr>
          <p:cNvPr id="17416" name="文本框 17415"/>
          <p:cNvSpPr txBox="1">
            <a:spLocks noChangeArrowheads="1"/>
          </p:cNvSpPr>
          <p:nvPr/>
        </p:nvSpPr>
        <p:spPr bwMode="auto">
          <a:xfrm>
            <a:off x="7739063" y="2816225"/>
            <a:ext cx="376237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51721"/>
                </a:solidFill>
              </a:rPr>
              <a:t>2</a:t>
            </a:r>
            <a:endParaRPr lang="zh-CN" altLang="en-US" sz="3600" b="1">
              <a:solidFill>
                <a:srgbClr val="F51721"/>
              </a:solidFill>
            </a:endParaRPr>
          </a:p>
        </p:txBody>
      </p:sp>
      <p:sp>
        <p:nvSpPr>
          <p:cNvPr id="17417" name="文本框 17416"/>
          <p:cNvSpPr txBox="1">
            <a:spLocks noChangeArrowheads="1"/>
          </p:cNvSpPr>
          <p:nvPr/>
        </p:nvSpPr>
        <p:spPr bwMode="auto">
          <a:xfrm>
            <a:off x="1319213" y="4557713"/>
            <a:ext cx="376237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51721"/>
                </a:solidFill>
              </a:rPr>
              <a:t>3</a:t>
            </a:r>
            <a:endParaRPr lang="zh-CN" altLang="en-US" sz="3600" b="1">
              <a:solidFill>
                <a:srgbClr val="F51721"/>
              </a:solidFill>
            </a:endParaRPr>
          </a:p>
        </p:txBody>
      </p:sp>
      <p:pic>
        <p:nvPicPr>
          <p:cNvPr id="17418" name="图片 174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6600" y="2695575"/>
            <a:ext cx="503238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9" name="图片 174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0063" y="2708275"/>
            <a:ext cx="576262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0" name="图片 1741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2500" y="4292600"/>
            <a:ext cx="576263" cy="106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1" name="图片 1742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8625" y="4294188"/>
            <a:ext cx="576263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2" name="图片 1742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740650" y="4292600"/>
            <a:ext cx="56515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5" name="直线连接符 21"/>
          <p:cNvSpPr>
            <a:spLocks noChangeShapeType="1"/>
          </p:cNvSpPr>
          <p:nvPr/>
        </p:nvSpPr>
        <p:spPr bwMode="auto">
          <a:xfrm flipV="1">
            <a:off x="539750" y="141287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6" name="同侧圆角矩形 6"/>
          <p:cNvSpPr>
            <a:spLocks noChangeArrowheads="1"/>
          </p:cNvSpPr>
          <p:nvPr/>
        </p:nvSpPr>
        <p:spPr bwMode="auto">
          <a:xfrm>
            <a:off x="539750" y="836613"/>
            <a:ext cx="2000250" cy="515937"/>
          </a:xfrm>
          <a:custGeom>
            <a:avLst/>
            <a:gdLst>
              <a:gd name="T0" fmla="*/ 0 w 3151"/>
              <a:gd name="T1" fmla="*/ 0 h 813"/>
              <a:gd name="T2" fmla="*/ 3151 w 3151"/>
              <a:gd name="T3" fmla="*/ 813 h 813"/>
            </a:gdLst>
            <a:ahLst/>
            <a:cxnLst/>
            <a:rect l="T0" t="T1" r="T2" b="T3"/>
            <a:pathLst>
              <a:path w="3151" h="813">
                <a:moveTo>
                  <a:pt x="135" y="0"/>
                </a:moveTo>
                <a:lnTo>
                  <a:pt x="3015" y="0"/>
                </a:lnTo>
                <a:cubicBezTo>
                  <a:pt x="3090" y="0"/>
                  <a:pt x="3150" y="60"/>
                  <a:pt x="3150" y="135"/>
                </a:cubicBezTo>
                <a:lnTo>
                  <a:pt x="3151" y="813"/>
                </a:lnTo>
                <a:lnTo>
                  <a:pt x="0" y="813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3000" b="1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 bldLvl="0"/>
      <p:bldP spid="17416" grpId="0" bldLvl="0"/>
      <p:bldP spid="17417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文本框 18434"/>
          <p:cNvSpPr txBox="1">
            <a:spLocks noChangeArrowheads="1"/>
          </p:cNvSpPr>
          <p:nvPr/>
        </p:nvSpPr>
        <p:spPr bwMode="auto">
          <a:xfrm>
            <a:off x="756302" y="4221630"/>
            <a:ext cx="47117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hlink"/>
                </a:solidFill>
                <a:ea typeface="楷体_GB2312" pitchFamily="49" charset="-122"/>
              </a:rPr>
              <a:t>1.分数与除法的关系。</a:t>
            </a:r>
            <a:endParaRPr lang="zh-CN" altLang="en-US" sz="3600" b="1">
              <a:solidFill>
                <a:schemeClr val="hlink"/>
              </a:solidFill>
              <a:ea typeface="楷体_GB2312" pitchFamily="49" charset="-122"/>
            </a:endParaRPr>
          </a:p>
        </p:txBody>
      </p:sp>
      <p:sp>
        <p:nvSpPr>
          <p:cNvPr id="18436" name="文本框 18435"/>
          <p:cNvSpPr txBox="1">
            <a:spLocks noChangeArrowheads="1"/>
          </p:cNvSpPr>
          <p:nvPr/>
        </p:nvSpPr>
        <p:spPr bwMode="auto">
          <a:xfrm>
            <a:off x="827740" y="5301130"/>
            <a:ext cx="70564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chemeClr val="hlink"/>
                </a:solidFill>
                <a:ea typeface="楷体_GB2312" pitchFamily="49" charset="-122"/>
              </a:rPr>
              <a:t>2.</a:t>
            </a:r>
            <a:r>
              <a:rPr lang="zh-CN" altLang="en-US" sz="36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假分数化成整数或带分数的方法。</a:t>
            </a:r>
            <a:endParaRPr lang="zh-CN" altLang="en-US" sz="3600" b="1" dirty="0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59" name="矩形 18436"/>
          <p:cNvSpPr>
            <a:spLocks noChangeArrowheads="1" noChangeShapeType="1" noTextEdit="1"/>
          </p:cNvSpPr>
          <p:nvPr/>
        </p:nvSpPr>
        <p:spPr bwMode="auto">
          <a:xfrm>
            <a:off x="539750" y="1700880"/>
            <a:ext cx="8208963" cy="181768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99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5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今天你学到了什么？</a:t>
            </a:r>
            <a:endParaRPr lang="zh-CN" altLang="en-US" sz="3600" kern="10" dirty="0">
              <a:ln w="9525">
                <a:solidFill>
                  <a:srgbClr val="99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5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0" name="同侧圆角矩形 2"/>
          <p:cNvSpPr>
            <a:spLocks noChangeArrowheads="1"/>
          </p:cNvSpPr>
          <p:nvPr/>
        </p:nvSpPr>
        <p:spPr bwMode="auto">
          <a:xfrm>
            <a:off x="466725" y="981075"/>
            <a:ext cx="2001838" cy="515938"/>
          </a:xfrm>
          <a:custGeom>
            <a:avLst/>
            <a:gdLst>
              <a:gd name="T0" fmla="*/ 0 w 3151"/>
              <a:gd name="T1" fmla="*/ 0 h 813"/>
              <a:gd name="T2" fmla="*/ 3151 w 3151"/>
              <a:gd name="T3" fmla="*/ 813 h 813"/>
            </a:gdLst>
            <a:ahLst/>
            <a:cxnLst/>
            <a:rect l="T0" t="T1" r="T2" b="T3"/>
            <a:pathLst>
              <a:path w="3151" h="813">
                <a:moveTo>
                  <a:pt x="135" y="0"/>
                </a:moveTo>
                <a:lnTo>
                  <a:pt x="3015" y="0"/>
                </a:lnTo>
                <a:cubicBezTo>
                  <a:pt x="3090" y="0"/>
                  <a:pt x="3150" y="60"/>
                  <a:pt x="3150" y="135"/>
                </a:cubicBezTo>
                <a:lnTo>
                  <a:pt x="3151" y="813"/>
                </a:lnTo>
                <a:lnTo>
                  <a:pt x="0" y="813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课堂小结</a:t>
            </a:r>
            <a:endParaRPr lang="zh-CN" altLang="en-US" sz="3000" b="1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  <p:sp>
        <p:nvSpPr>
          <p:cNvPr id="19461" name="直线连接符 21"/>
          <p:cNvSpPr>
            <a:spLocks noChangeShapeType="1"/>
          </p:cNvSpPr>
          <p:nvPr/>
        </p:nvSpPr>
        <p:spPr bwMode="auto">
          <a:xfrm flipV="1">
            <a:off x="466725" y="1557338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/>
      <p:bldP spid="18436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矩形 5123"/>
          <p:cNvSpPr>
            <a:spLocks noGrp="1" noChangeArrowheads="1"/>
          </p:cNvSpPr>
          <p:nvPr/>
        </p:nvSpPr>
        <p:spPr bwMode="auto">
          <a:xfrm>
            <a:off x="469900" y="2204915"/>
            <a:ext cx="8278813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3200" dirty="0">
                <a:solidFill>
                  <a:schemeClr val="hlink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正确理解和掌握分数与除法的关系。</a:t>
            </a:r>
            <a:endParaRPr lang="zh-CN" altLang="en-US" sz="2800" dirty="0">
              <a:solidFill>
                <a:schemeClr val="hlink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3200" dirty="0">
                <a:solidFill>
                  <a:schemeClr val="hlink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会用分数表示两个数相除的商。</a:t>
            </a:r>
            <a:endParaRPr lang="zh-CN" altLang="en-US" sz="3200" dirty="0">
              <a:solidFill>
                <a:schemeClr val="hlink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3200" dirty="0">
                <a:solidFill>
                  <a:schemeClr val="hlink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能列式解决求一个数是另一个数的几分之几的简单实际问题。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6146" name="直线连接符 21"/>
          <p:cNvSpPr>
            <a:spLocks noChangeShapeType="1"/>
          </p:cNvSpPr>
          <p:nvPr/>
        </p:nvSpPr>
        <p:spPr bwMode="auto">
          <a:xfrm flipV="1">
            <a:off x="268288" y="1689100"/>
            <a:ext cx="225583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7" name="同侧圆角矩形 23"/>
          <p:cNvSpPr>
            <a:spLocks noChangeArrowheads="1"/>
          </p:cNvSpPr>
          <p:nvPr/>
        </p:nvSpPr>
        <p:spPr bwMode="auto">
          <a:xfrm>
            <a:off x="452438" y="1123950"/>
            <a:ext cx="2000250" cy="517525"/>
          </a:xfrm>
          <a:custGeom>
            <a:avLst/>
            <a:gdLst>
              <a:gd name="T0" fmla="*/ 0 w 2000609"/>
              <a:gd name="T1" fmla="*/ 0 h 516419"/>
              <a:gd name="T2" fmla="*/ 2000609 w 2000609"/>
              <a:gd name="T3" fmla="*/ 516419 h 516419"/>
            </a:gdLst>
            <a:ahLst/>
            <a:cxnLst/>
            <a:rect l="T0" t="T1" r="T2" b="T3"/>
            <a:pathLst>
              <a:path w="2000609" h="516419">
                <a:moveTo>
                  <a:pt x="86071" y="0"/>
                </a:moveTo>
                <a:lnTo>
                  <a:pt x="1914537" y="0"/>
                </a:lnTo>
                <a:cubicBezTo>
                  <a:pt x="1962073" y="0"/>
                  <a:pt x="2000608" y="38535"/>
                  <a:pt x="2000608" y="86071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1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学习目标</a:t>
            </a:r>
            <a:endParaRPr lang="zh-CN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文本框 6146"/>
          <p:cNvSpPr txBox="1">
            <a:spLocks noChangeArrowheads="1"/>
          </p:cNvSpPr>
          <p:nvPr/>
        </p:nvSpPr>
        <p:spPr bwMode="auto">
          <a:xfrm>
            <a:off x="396876" y="2133715"/>
            <a:ext cx="820896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chemeClr val="hlink"/>
                </a:solidFill>
                <a:ea typeface="楷体_GB2312" pitchFamily="49" charset="-122"/>
              </a:rPr>
              <a:t>根据课本</a:t>
            </a:r>
            <a:r>
              <a:rPr lang="en-US" altLang="zh-CN" sz="3200" b="1" dirty="0">
                <a:solidFill>
                  <a:schemeClr val="hlink"/>
                </a:solidFill>
                <a:ea typeface="楷体_GB2312" pitchFamily="49" charset="-122"/>
              </a:rPr>
              <a:t>14</a:t>
            </a:r>
            <a:r>
              <a:rPr lang="zh-CN" altLang="en-US" sz="3200" b="1" dirty="0">
                <a:solidFill>
                  <a:schemeClr val="hlink"/>
                </a:solidFill>
                <a:ea typeface="楷体_GB2312" pitchFamily="49" charset="-122"/>
              </a:rPr>
              <a:t>页情景图中的信息你能提出什么数学问题？</a:t>
            </a:r>
            <a:r>
              <a:rPr lang="zh-CN" altLang="en-US" sz="1100" b="1" dirty="0">
                <a:solidFill>
                  <a:schemeClr val="hlink"/>
                </a:solidFill>
                <a:ea typeface="楷体_GB2312" pitchFamily="49" charset="-122"/>
              </a:rPr>
              <a:t> </a:t>
            </a:r>
            <a:endParaRPr lang="zh-CN" altLang="en-US" sz="1100" b="1" dirty="0">
              <a:solidFill>
                <a:schemeClr val="hlink"/>
              </a:solidFill>
              <a:ea typeface="楷体_GB2312" pitchFamily="49" charset="-122"/>
            </a:endParaRPr>
          </a:p>
        </p:txBody>
      </p:sp>
      <p:sp>
        <p:nvSpPr>
          <p:cNvPr id="6148" name="文本框 6147"/>
          <p:cNvSpPr txBox="1">
            <a:spLocks noChangeArrowheads="1"/>
          </p:cNvSpPr>
          <p:nvPr/>
        </p:nvSpPr>
        <p:spPr bwMode="auto">
          <a:xfrm>
            <a:off x="468313" y="3645015"/>
            <a:ext cx="6670416" cy="1624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①平均每幅画用多少米毛线？</a:t>
            </a:r>
            <a:endParaRPr lang="zh-CN" altLang="en-US" sz="36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②平均每幅画用了多少个圆片？</a:t>
            </a:r>
            <a:endParaRPr lang="zh-CN" altLang="en-US" sz="36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71" name="同侧圆角矩形 16"/>
          <p:cNvSpPr>
            <a:spLocks noChangeArrowheads="1"/>
          </p:cNvSpPr>
          <p:nvPr/>
        </p:nvSpPr>
        <p:spPr bwMode="auto">
          <a:xfrm>
            <a:off x="466725" y="838200"/>
            <a:ext cx="2001838" cy="515938"/>
          </a:xfrm>
          <a:custGeom>
            <a:avLst/>
            <a:gdLst>
              <a:gd name="T0" fmla="*/ 0 w 3151"/>
              <a:gd name="T1" fmla="*/ 0 h 813"/>
              <a:gd name="T2" fmla="*/ 3151 w 3151"/>
              <a:gd name="T3" fmla="*/ 813 h 813"/>
            </a:gdLst>
            <a:ahLst/>
            <a:cxnLst/>
            <a:rect l="T0" t="T1" r="T2" b="T3"/>
            <a:pathLst>
              <a:path w="3151" h="813">
                <a:moveTo>
                  <a:pt x="135" y="0"/>
                </a:moveTo>
                <a:lnTo>
                  <a:pt x="3015" y="0"/>
                </a:lnTo>
                <a:cubicBezTo>
                  <a:pt x="3090" y="0"/>
                  <a:pt x="3150" y="60"/>
                  <a:pt x="3150" y="135"/>
                </a:cubicBezTo>
                <a:lnTo>
                  <a:pt x="3151" y="813"/>
                </a:lnTo>
                <a:lnTo>
                  <a:pt x="0" y="813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情景导入</a:t>
            </a:r>
            <a:endParaRPr lang="zh-CN" altLang="en-US" sz="3000" b="1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  <p:sp>
        <p:nvSpPr>
          <p:cNvPr id="7172" name="直线连接符 21"/>
          <p:cNvSpPr>
            <a:spLocks noChangeShapeType="1"/>
          </p:cNvSpPr>
          <p:nvPr/>
        </p:nvSpPr>
        <p:spPr bwMode="auto">
          <a:xfrm flipV="1">
            <a:off x="466725" y="1493838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7169"/>
          <p:cNvSpPr txBox="1">
            <a:spLocks noChangeArrowheads="1"/>
          </p:cNvSpPr>
          <p:nvPr/>
        </p:nvSpPr>
        <p:spPr bwMode="auto">
          <a:xfrm>
            <a:off x="541338" y="1772885"/>
            <a:ext cx="760015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66"/>
                </a:solidFill>
              </a:rPr>
              <a:t>解决问题一</a:t>
            </a:r>
            <a:r>
              <a:rPr lang="zh-CN" altLang="en-US" sz="3200" b="1" dirty="0" smtClean="0">
                <a:solidFill>
                  <a:srgbClr val="FF0066"/>
                </a:solidFill>
              </a:rPr>
              <a:t>：</a:t>
            </a:r>
            <a:r>
              <a:rPr lang="zh-CN" altLang="en-US" sz="3200" b="1" dirty="0" smtClean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平</a:t>
            </a:r>
            <a:r>
              <a:rPr lang="zh-CN" altLang="en-US" sz="32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均每幅画用多少米毛线？</a:t>
            </a:r>
            <a:endParaRPr lang="zh-CN" altLang="en-US" sz="32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4" name="文本框 7170"/>
          <p:cNvSpPr txBox="1">
            <a:spLocks noChangeArrowheads="1"/>
          </p:cNvSpPr>
          <p:nvPr/>
        </p:nvSpPr>
        <p:spPr bwMode="auto">
          <a:xfrm>
            <a:off x="468313" y="2851150"/>
            <a:ext cx="8208962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思考：就是把（  ）米平均分成（  ）份，每份是多少？ 用（      ）方法计算，所以列式为（        ）。</a:t>
            </a:r>
            <a:endParaRPr lang="zh-CN" altLang="en-US" sz="3600" b="1" dirty="0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72" name="文本框 7171"/>
          <p:cNvSpPr txBox="1">
            <a:spLocks noChangeArrowheads="1"/>
          </p:cNvSpPr>
          <p:nvPr/>
        </p:nvSpPr>
        <p:spPr bwMode="auto">
          <a:xfrm>
            <a:off x="541338" y="4941888"/>
            <a:ext cx="813911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66"/>
                </a:solidFill>
              </a:rPr>
              <a:t>请观察除法算式中的两个数分别在分数中的什么位置？</a:t>
            </a:r>
            <a:endParaRPr lang="zh-CN" altLang="en-US" sz="3200" b="1" dirty="0">
              <a:solidFill>
                <a:srgbClr val="FF0066"/>
              </a:solidFill>
            </a:endParaRPr>
          </a:p>
        </p:txBody>
      </p:sp>
      <p:pic>
        <p:nvPicPr>
          <p:cNvPr id="7173" name="图片 717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508625" y="3284538"/>
            <a:ext cx="12287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5" name="文本框 7174"/>
          <p:cNvSpPr txBox="1">
            <a:spLocks noChangeArrowheads="1"/>
          </p:cNvSpPr>
          <p:nvPr/>
        </p:nvSpPr>
        <p:spPr bwMode="auto">
          <a:xfrm>
            <a:off x="7308850" y="2708275"/>
            <a:ext cx="57626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51721"/>
                </a:solidFill>
              </a:rPr>
              <a:t>4</a:t>
            </a:r>
            <a:endParaRPr lang="zh-CN" altLang="en-US" sz="4800" b="1">
              <a:solidFill>
                <a:srgbClr val="F51721"/>
              </a:solidFill>
            </a:endParaRPr>
          </a:p>
        </p:txBody>
      </p:sp>
      <p:sp>
        <p:nvSpPr>
          <p:cNvPr id="7176" name="文本框 7175"/>
          <p:cNvSpPr txBox="1">
            <a:spLocks noChangeArrowheads="1"/>
          </p:cNvSpPr>
          <p:nvPr/>
        </p:nvSpPr>
        <p:spPr bwMode="auto">
          <a:xfrm>
            <a:off x="3708400" y="2708275"/>
            <a:ext cx="57626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51721"/>
                </a:solidFill>
              </a:rPr>
              <a:t>1</a:t>
            </a:r>
            <a:endParaRPr lang="zh-CN" altLang="en-US" sz="4800" b="1">
              <a:solidFill>
                <a:srgbClr val="F51721"/>
              </a:solidFill>
            </a:endParaRPr>
          </a:p>
        </p:txBody>
      </p:sp>
      <p:sp>
        <p:nvSpPr>
          <p:cNvPr id="7177" name="文本框 7176"/>
          <p:cNvSpPr txBox="1">
            <a:spLocks noChangeArrowheads="1"/>
          </p:cNvSpPr>
          <p:nvPr/>
        </p:nvSpPr>
        <p:spPr bwMode="auto">
          <a:xfrm>
            <a:off x="4498975" y="3933825"/>
            <a:ext cx="1655763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51721"/>
                </a:solidFill>
              </a:rPr>
              <a:t>1</a:t>
            </a:r>
            <a:r>
              <a:rPr lang="zh-CN" altLang="en-US" sz="4000" b="1">
                <a:solidFill>
                  <a:srgbClr val="F51721"/>
                </a:solidFill>
                <a:sym typeface="Arial" panose="020B0604020202020204" pitchFamily="34" charset="0"/>
              </a:rPr>
              <a:t>÷4=</a:t>
            </a:r>
            <a:endParaRPr lang="zh-CN" altLang="en-US" sz="4000" b="1">
              <a:solidFill>
                <a:srgbClr val="F51721"/>
              </a:solidFill>
              <a:sym typeface="Arial" panose="020B0604020202020204" pitchFamily="34" charset="0"/>
            </a:endParaRPr>
          </a:p>
        </p:txBody>
      </p:sp>
      <p:pic>
        <p:nvPicPr>
          <p:cNvPr id="7180" name="图片 717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83300" y="3860800"/>
            <a:ext cx="431800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1" name="同侧圆角矩形 16"/>
          <p:cNvSpPr>
            <a:spLocks noChangeArrowheads="1"/>
          </p:cNvSpPr>
          <p:nvPr/>
        </p:nvSpPr>
        <p:spPr bwMode="auto">
          <a:xfrm>
            <a:off x="466725" y="838200"/>
            <a:ext cx="2001838" cy="515938"/>
          </a:xfrm>
          <a:custGeom>
            <a:avLst/>
            <a:gdLst>
              <a:gd name="T0" fmla="*/ 0 w 3151"/>
              <a:gd name="T1" fmla="*/ 0 h 813"/>
              <a:gd name="T2" fmla="*/ 3151 w 3151"/>
              <a:gd name="T3" fmla="*/ 813 h 813"/>
            </a:gdLst>
            <a:ahLst/>
            <a:cxnLst/>
            <a:rect l="T0" t="T1" r="T2" b="T3"/>
            <a:pathLst>
              <a:path w="3151" h="813">
                <a:moveTo>
                  <a:pt x="135" y="0"/>
                </a:moveTo>
                <a:lnTo>
                  <a:pt x="3015" y="0"/>
                </a:lnTo>
                <a:cubicBezTo>
                  <a:pt x="3090" y="0"/>
                  <a:pt x="3150" y="60"/>
                  <a:pt x="3150" y="135"/>
                </a:cubicBezTo>
                <a:lnTo>
                  <a:pt x="3151" y="813"/>
                </a:lnTo>
                <a:lnTo>
                  <a:pt x="0" y="813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情景导入</a:t>
            </a:r>
            <a:endParaRPr lang="zh-CN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  <p:sp>
        <p:nvSpPr>
          <p:cNvPr id="8202" name="直线连接符 21"/>
          <p:cNvSpPr>
            <a:spLocks noChangeShapeType="1"/>
          </p:cNvSpPr>
          <p:nvPr/>
        </p:nvSpPr>
        <p:spPr bwMode="auto">
          <a:xfrm flipV="1">
            <a:off x="466725" y="1493838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1" bldLvl="0"/>
      <p:bldP spid="7175" grpId="0" bldLvl="0"/>
      <p:bldP spid="7176" grpId="0" bldLvl="0"/>
      <p:bldP spid="7177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8193"/>
          <p:cNvSpPr txBox="1">
            <a:spLocks noChangeArrowheads="1"/>
          </p:cNvSpPr>
          <p:nvPr/>
        </p:nvSpPr>
        <p:spPr bwMode="auto">
          <a:xfrm>
            <a:off x="611725" y="2060905"/>
            <a:ext cx="801213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66"/>
                </a:solidFill>
              </a:rPr>
              <a:t>解决问题二</a:t>
            </a:r>
            <a:r>
              <a:rPr lang="zh-CN" altLang="en-US" sz="3200" b="1" dirty="0" smtClean="0">
                <a:solidFill>
                  <a:srgbClr val="FF0066"/>
                </a:solidFill>
              </a:rPr>
              <a:t>：</a:t>
            </a:r>
            <a:r>
              <a:rPr lang="zh-CN" altLang="en-US" sz="3200" b="1" dirty="0" smtClean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平</a:t>
            </a:r>
            <a:r>
              <a:rPr lang="zh-CN" altLang="en-US" sz="32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均每幅画用了多少个圆片？</a:t>
            </a:r>
            <a:endParaRPr lang="zh-CN" altLang="en-US" sz="32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5" name="文本框 8194"/>
          <p:cNvSpPr txBox="1">
            <a:spLocks noChangeArrowheads="1"/>
          </p:cNvSpPr>
          <p:nvPr/>
        </p:nvSpPr>
        <p:spPr bwMode="auto">
          <a:xfrm>
            <a:off x="539750" y="4651375"/>
            <a:ext cx="813911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66"/>
                </a:solidFill>
              </a:rPr>
              <a:t>请观察除法算式中的两个数分别在分数中的什么位置？</a:t>
            </a:r>
            <a:endParaRPr lang="zh-CN" altLang="en-US" sz="3200" b="1" dirty="0">
              <a:solidFill>
                <a:srgbClr val="FF0066"/>
              </a:solidFill>
            </a:endParaRPr>
          </a:p>
        </p:txBody>
      </p:sp>
      <p:sp>
        <p:nvSpPr>
          <p:cNvPr id="8196" name="文本框 8195"/>
          <p:cNvSpPr txBox="1">
            <a:spLocks noChangeArrowheads="1"/>
          </p:cNvSpPr>
          <p:nvPr/>
        </p:nvSpPr>
        <p:spPr bwMode="auto">
          <a:xfrm>
            <a:off x="620434" y="2996970"/>
            <a:ext cx="78454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思考：算式</a:t>
            </a:r>
            <a:r>
              <a:rPr lang="zh-CN" altLang="en-US" sz="3600" b="1" dirty="0">
                <a:solidFill>
                  <a:srgbClr val="FF0066"/>
                </a:solidFill>
              </a:rPr>
              <a:t>3÷4</a:t>
            </a:r>
            <a:r>
              <a:rPr lang="zh-CN" altLang="en-US" sz="36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的结果是怎样得到的？</a:t>
            </a:r>
            <a:r>
              <a:rPr lang="zh-CN" altLang="en-US" sz="20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000" b="1" dirty="0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20" name="同侧圆角矩形 16"/>
          <p:cNvSpPr>
            <a:spLocks noChangeArrowheads="1"/>
          </p:cNvSpPr>
          <p:nvPr/>
        </p:nvSpPr>
        <p:spPr bwMode="auto">
          <a:xfrm>
            <a:off x="466725" y="838200"/>
            <a:ext cx="2001838" cy="515938"/>
          </a:xfrm>
          <a:custGeom>
            <a:avLst/>
            <a:gdLst>
              <a:gd name="T0" fmla="*/ 0 w 3151"/>
              <a:gd name="T1" fmla="*/ 0 h 813"/>
              <a:gd name="T2" fmla="*/ 3151 w 3151"/>
              <a:gd name="T3" fmla="*/ 813 h 813"/>
            </a:gdLst>
            <a:ahLst/>
            <a:cxnLst/>
            <a:rect l="T0" t="T1" r="T2" b="T3"/>
            <a:pathLst>
              <a:path w="3151" h="813">
                <a:moveTo>
                  <a:pt x="135" y="0"/>
                </a:moveTo>
                <a:lnTo>
                  <a:pt x="3015" y="0"/>
                </a:lnTo>
                <a:cubicBezTo>
                  <a:pt x="3090" y="0"/>
                  <a:pt x="3150" y="60"/>
                  <a:pt x="3150" y="135"/>
                </a:cubicBezTo>
                <a:lnTo>
                  <a:pt x="3151" y="813"/>
                </a:lnTo>
                <a:lnTo>
                  <a:pt x="0" y="813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情景导入</a:t>
            </a:r>
            <a:endParaRPr lang="zh-CN" altLang="en-US" sz="3000" b="1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  <p:sp>
        <p:nvSpPr>
          <p:cNvPr id="9221" name="直线连接符 21"/>
          <p:cNvSpPr>
            <a:spLocks noChangeShapeType="1"/>
          </p:cNvSpPr>
          <p:nvPr/>
        </p:nvSpPr>
        <p:spPr bwMode="auto">
          <a:xfrm flipV="1">
            <a:off x="466725" y="1493838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1" bldLvl="0"/>
      <p:bldP spid="819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9218"/>
          <p:cNvSpPr txBox="1">
            <a:spLocks noChangeArrowheads="1"/>
          </p:cNvSpPr>
          <p:nvPr/>
        </p:nvSpPr>
        <p:spPr bwMode="auto">
          <a:xfrm>
            <a:off x="1835150" y="1701800"/>
            <a:ext cx="5213350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chemeClr val="hlink"/>
                </a:solidFill>
                <a:ea typeface="楷体_GB2312" pitchFamily="49" charset="-122"/>
              </a:rPr>
              <a:t>观察刚才所得结果：</a:t>
            </a:r>
            <a:endParaRPr lang="zh-CN" altLang="en-US" sz="4400" b="1">
              <a:solidFill>
                <a:schemeClr val="hlink"/>
              </a:solidFill>
              <a:ea typeface="楷体_GB2312" pitchFamily="49" charset="-122"/>
            </a:endParaRPr>
          </a:p>
          <a:p>
            <a:endParaRPr lang="zh-CN" altLang="en-US" sz="4800" b="1">
              <a:solidFill>
                <a:schemeClr val="hlink"/>
              </a:solidFill>
            </a:endParaRPr>
          </a:p>
        </p:txBody>
      </p:sp>
      <p:sp>
        <p:nvSpPr>
          <p:cNvPr id="9220" name="文本框 9219"/>
          <p:cNvSpPr txBox="1">
            <a:spLocks noChangeArrowheads="1"/>
          </p:cNvSpPr>
          <p:nvPr/>
        </p:nvSpPr>
        <p:spPr bwMode="auto">
          <a:xfrm>
            <a:off x="755650" y="3502025"/>
            <a:ext cx="7704138" cy="265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思考：</a:t>
            </a:r>
            <a:endParaRPr lang="zh-CN" altLang="en-US" sz="4000" b="1" dirty="0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    1.两个自然数相除，在不能得到整数</a:t>
            </a:r>
            <a:endParaRPr lang="zh-CN" altLang="en-US" sz="3200" b="1" dirty="0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商的情况下，还可以用什么数表示？ </a:t>
            </a:r>
            <a:endParaRPr lang="zh-CN" altLang="en-US" sz="3200" b="1" dirty="0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    2.用分数表示商时，除式里的被除数、</a:t>
            </a:r>
            <a:endParaRPr lang="zh-CN" altLang="en-US" sz="3200" b="1" dirty="0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除数分别是分数里的什么？</a:t>
            </a:r>
            <a:endParaRPr lang="zh-CN" altLang="en-US" sz="3200" b="1" dirty="0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9222" name="图片 922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81200" y="2493963"/>
            <a:ext cx="1798638" cy="118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图片 92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2493963"/>
            <a:ext cx="1728787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45" name="组合 5"/>
          <p:cNvGrpSpPr/>
          <p:nvPr/>
        </p:nvGrpSpPr>
        <p:grpSpPr bwMode="auto">
          <a:xfrm>
            <a:off x="395288" y="836613"/>
            <a:ext cx="2071687" cy="661987"/>
            <a:chOff x="0" y="0"/>
            <a:chExt cx="2071702" cy="661806"/>
          </a:xfrm>
        </p:grpSpPr>
        <p:sp>
          <p:nvSpPr>
            <p:cNvPr id="10246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47" name="同侧圆角矩形 6"/>
            <p:cNvSpPr>
              <a:spLocks noChangeArrowheads="1"/>
            </p:cNvSpPr>
            <p:nvPr/>
          </p:nvSpPr>
          <p:spPr bwMode="auto">
            <a:xfrm>
              <a:off x="0" y="0"/>
              <a:ext cx="2000609" cy="516419"/>
            </a:xfrm>
            <a:custGeom>
              <a:avLst/>
              <a:gdLst>
                <a:gd name="T0" fmla="*/ 86071 w 2000609"/>
                <a:gd name="T1" fmla="*/ 0 h 516419"/>
                <a:gd name="T2" fmla="*/ 1914537 w 2000609"/>
                <a:gd name="T3" fmla="*/ 0 h 516419"/>
                <a:gd name="T4" fmla="*/ 2000608 w 2000609"/>
                <a:gd name="T5" fmla="*/ 86071 h 516419"/>
                <a:gd name="T6" fmla="*/ 2000609 w 2000609"/>
                <a:gd name="T7" fmla="*/ 516419 h 516419"/>
                <a:gd name="T8" fmla="*/ 2000609 w 2000609"/>
                <a:gd name="T9" fmla="*/ 516419 h 516419"/>
                <a:gd name="T10" fmla="*/ 0 w 2000609"/>
                <a:gd name="T11" fmla="*/ 516419 h 516419"/>
                <a:gd name="T12" fmla="*/ 0 w 2000609"/>
                <a:gd name="T13" fmla="*/ 516419 h 516419"/>
                <a:gd name="T14" fmla="*/ 0 w 2000609"/>
                <a:gd name="T15" fmla="*/ 86071 h 516419"/>
                <a:gd name="T16" fmla="*/ 86071 w 2000609"/>
                <a:gd name="T17" fmla="*/ 0 h 516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0609" h="516419">
                  <a:moveTo>
                    <a:pt x="86071" y="0"/>
                  </a:moveTo>
                  <a:lnTo>
                    <a:pt x="1914537" y="0"/>
                  </a:lnTo>
                  <a:cubicBezTo>
                    <a:pt x="1962073" y="0"/>
                    <a:pt x="2000608" y="38535"/>
                    <a:pt x="2000608" y="86071"/>
                  </a:cubicBezTo>
                  <a:lnTo>
                    <a:pt x="2000609" y="516419"/>
                  </a:lnTo>
                  <a:lnTo>
                    <a:pt x="0" y="516419"/>
                  </a:lnTo>
                  <a:lnTo>
                    <a:pt x="0" y="86071"/>
                  </a:lnTo>
                  <a:cubicBezTo>
                    <a:pt x="0" y="38535"/>
                    <a:pt x="38535" y="0"/>
                    <a:pt x="8607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48" name="同侧圆角矩形 7"/>
          <p:cNvSpPr>
            <a:spLocks noChangeArrowheads="1"/>
          </p:cNvSpPr>
          <p:nvPr/>
        </p:nvSpPr>
        <p:spPr bwMode="auto">
          <a:xfrm>
            <a:off x="373063" y="823913"/>
            <a:ext cx="2000250" cy="515937"/>
          </a:xfrm>
          <a:custGeom>
            <a:avLst/>
            <a:gdLst>
              <a:gd name="T0" fmla="*/ 0 w 3151"/>
              <a:gd name="T1" fmla="*/ 0 h 813"/>
              <a:gd name="T2" fmla="*/ 3151 w 3151"/>
              <a:gd name="T3" fmla="*/ 813 h 813"/>
            </a:gdLst>
            <a:ahLst/>
            <a:cxnLst/>
            <a:rect l="T0" t="T1" r="T2" b="T3"/>
            <a:pathLst>
              <a:path w="3151" h="813">
                <a:moveTo>
                  <a:pt x="135" y="0"/>
                </a:moveTo>
                <a:lnTo>
                  <a:pt x="3015" y="0"/>
                </a:lnTo>
                <a:cubicBezTo>
                  <a:pt x="3090" y="0"/>
                  <a:pt x="3150" y="60"/>
                  <a:pt x="3150" y="135"/>
                </a:cubicBezTo>
                <a:lnTo>
                  <a:pt x="3151" y="813"/>
                </a:lnTo>
                <a:lnTo>
                  <a:pt x="0" y="813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探索新知</a:t>
            </a:r>
            <a:endParaRPr lang="zh-CN" altLang="en-US" sz="3000" b="1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1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10241"/>
          <p:cNvSpPr txBox="1">
            <a:spLocks noChangeArrowheads="1"/>
          </p:cNvSpPr>
          <p:nvPr/>
        </p:nvSpPr>
        <p:spPr bwMode="auto">
          <a:xfrm>
            <a:off x="2627313" y="2781300"/>
            <a:ext cx="4246562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hlink"/>
                </a:solidFill>
                <a:ea typeface="黑体" panose="02010609060101010101" pitchFamily="49" charset="-122"/>
              </a:rPr>
              <a:t>被除数</a:t>
            </a:r>
            <a:r>
              <a:rPr lang="en-US" altLang="zh-CN" sz="3600" b="1">
                <a:solidFill>
                  <a:schemeClr val="hlink"/>
                </a:solidFill>
              </a:rPr>
              <a:t>÷</a:t>
            </a:r>
            <a:r>
              <a:rPr lang="zh-CN" altLang="en-US" sz="3600" b="1">
                <a:solidFill>
                  <a:schemeClr val="hlink"/>
                </a:solidFill>
                <a:ea typeface="黑体" panose="02010609060101010101" pitchFamily="49" charset="-122"/>
              </a:rPr>
              <a:t>除数</a:t>
            </a:r>
            <a:r>
              <a:rPr lang="en-US" altLang="zh-CN" sz="3600" b="1">
                <a:solidFill>
                  <a:schemeClr val="hlink"/>
                </a:solidFill>
              </a:rPr>
              <a:t>=</a:t>
            </a:r>
            <a:endParaRPr lang="en-US" altLang="zh-CN" sz="3600" b="1">
              <a:solidFill>
                <a:schemeClr val="hlink"/>
              </a:solidFill>
            </a:endParaRPr>
          </a:p>
        </p:txBody>
      </p:sp>
      <p:graphicFrame>
        <p:nvGraphicFramePr>
          <p:cNvPr id="10243" name="对象 10242"/>
          <p:cNvGraphicFramePr/>
          <p:nvPr/>
        </p:nvGraphicFramePr>
        <p:xfrm>
          <a:off x="5794375" y="2565400"/>
          <a:ext cx="1584325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7" name="" r:id="rId1" imgW="1628775" imgH="1152525" progId="PBrush">
                  <p:embed/>
                </p:oleObj>
              </mc:Choice>
              <mc:Fallback>
                <p:oleObj name="" r:id="rId1" imgW="1628775" imgH="1152525" progId="PBrush">
                  <p:embed/>
                  <p:pic>
                    <p:nvPicPr>
                      <p:cNvPr id="0" name="对象 10242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4375" y="2565400"/>
                        <a:ext cx="1584325" cy="1008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267" name="图片 1024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6725" y="908050"/>
            <a:ext cx="5040313" cy="283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矩形 10244"/>
          <p:cNvSpPr>
            <a:spLocks noChangeArrowheads="1" noChangeShapeType="1" noTextEdit="1"/>
          </p:cNvSpPr>
          <p:nvPr/>
        </p:nvSpPr>
        <p:spPr bwMode="auto">
          <a:xfrm>
            <a:off x="179388" y="3500438"/>
            <a:ext cx="1655762" cy="1727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99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思考：</a:t>
            </a:r>
            <a:endParaRPr lang="zh-CN" altLang="en-US" sz="3600" kern="10">
              <a:ln w="9525">
                <a:solidFill>
                  <a:srgbClr val="99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6" name="文本框 10245"/>
          <p:cNvSpPr txBox="1">
            <a:spLocks noChangeArrowheads="1"/>
          </p:cNvSpPr>
          <p:nvPr/>
        </p:nvSpPr>
        <p:spPr bwMode="auto">
          <a:xfrm>
            <a:off x="1754188" y="3727450"/>
            <a:ext cx="65627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51721"/>
                </a:solidFill>
                <a:latin typeface="楷体_GB2312" pitchFamily="49" charset="-122"/>
                <a:ea typeface="楷体_GB2312" pitchFamily="49" charset="-122"/>
              </a:rPr>
              <a:t>分数的分母能为0吗？</a:t>
            </a:r>
            <a:endParaRPr lang="zh-CN" altLang="en-US" sz="4000" b="1">
              <a:solidFill>
                <a:srgbClr val="F5172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10247" name="对象 10246"/>
          <p:cNvGraphicFramePr/>
          <p:nvPr/>
        </p:nvGraphicFramePr>
        <p:xfrm>
          <a:off x="1908175" y="4510088"/>
          <a:ext cx="2376488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8" name="" r:id="rId4" imgW="1538605" imgH="831215" progId="PBrush">
                  <p:embed/>
                </p:oleObj>
              </mc:Choice>
              <mc:Fallback>
                <p:oleObj name="" r:id="rId4" imgW="1538605" imgH="831215" progId="PBrush">
                  <p:embed/>
                  <p:pic>
                    <p:nvPicPr>
                      <p:cNvPr id="0" name="对象 10246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8175" y="4510088"/>
                        <a:ext cx="2376488" cy="129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8" name="文本框 10247"/>
          <p:cNvSpPr txBox="1">
            <a:spLocks noChangeArrowheads="1"/>
          </p:cNvSpPr>
          <p:nvPr/>
        </p:nvSpPr>
        <p:spPr bwMode="auto">
          <a:xfrm>
            <a:off x="4356100" y="4797425"/>
            <a:ext cx="30956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/>
              <a:t>（b</a:t>
            </a:r>
            <a:r>
              <a:rPr lang="zh-CN" altLang="en-US" sz="3200" b="1">
                <a:sym typeface="宋体" panose="02010600030101010101" pitchFamily="2" charset="-122"/>
              </a:rPr>
              <a:t>≠</a:t>
            </a:r>
            <a:r>
              <a:rPr lang="zh-CN" altLang="en-US" sz="3200" b="1">
                <a:solidFill>
                  <a:srgbClr val="F51721"/>
                </a:solidFill>
              </a:rPr>
              <a:t>0</a:t>
            </a:r>
            <a:r>
              <a:rPr lang="zh-CN" altLang="en-US" sz="3200" b="1"/>
              <a:t>）</a:t>
            </a:r>
            <a:endParaRPr lang="zh-CN" altLang="en-US" sz="3200" b="1"/>
          </a:p>
        </p:txBody>
      </p:sp>
      <p:grpSp>
        <p:nvGrpSpPr>
          <p:cNvPr id="11272" name="组合 5"/>
          <p:cNvGrpSpPr/>
          <p:nvPr/>
        </p:nvGrpSpPr>
        <p:grpSpPr bwMode="auto">
          <a:xfrm>
            <a:off x="395288" y="836613"/>
            <a:ext cx="2071687" cy="661987"/>
            <a:chOff x="0" y="0"/>
            <a:chExt cx="2071702" cy="661806"/>
          </a:xfrm>
        </p:grpSpPr>
        <p:sp>
          <p:nvSpPr>
            <p:cNvPr id="11273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4" name="同侧圆角矩形 6"/>
            <p:cNvSpPr>
              <a:spLocks noChangeArrowheads="1"/>
            </p:cNvSpPr>
            <p:nvPr/>
          </p:nvSpPr>
          <p:spPr bwMode="auto">
            <a:xfrm>
              <a:off x="0" y="0"/>
              <a:ext cx="2000609" cy="516419"/>
            </a:xfrm>
            <a:custGeom>
              <a:avLst/>
              <a:gdLst>
                <a:gd name="T0" fmla="*/ 86071 w 2000609"/>
                <a:gd name="T1" fmla="*/ 0 h 516419"/>
                <a:gd name="T2" fmla="*/ 1914537 w 2000609"/>
                <a:gd name="T3" fmla="*/ 0 h 516419"/>
                <a:gd name="T4" fmla="*/ 2000608 w 2000609"/>
                <a:gd name="T5" fmla="*/ 86071 h 516419"/>
                <a:gd name="T6" fmla="*/ 2000609 w 2000609"/>
                <a:gd name="T7" fmla="*/ 516419 h 516419"/>
                <a:gd name="T8" fmla="*/ 2000609 w 2000609"/>
                <a:gd name="T9" fmla="*/ 516419 h 516419"/>
                <a:gd name="T10" fmla="*/ 0 w 2000609"/>
                <a:gd name="T11" fmla="*/ 516419 h 516419"/>
                <a:gd name="T12" fmla="*/ 0 w 2000609"/>
                <a:gd name="T13" fmla="*/ 516419 h 516419"/>
                <a:gd name="T14" fmla="*/ 0 w 2000609"/>
                <a:gd name="T15" fmla="*/ 86071 h 516419"/>
                <a:gd name="T16" fmla="*/ 86071 w 2000609"/>
                <a:gd name="T17" fmla="*/ 0 h 516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0609" h="516419">
                  <a:moveTo>
                    <a:pt x="86071" y="0"/>
                  </a:moveTo>
                  <a:lnTo>
                    <a:pt x="1914537" y="0"/>
                  </a:lnTo>
                  <a:cubicBezTo>
                    <a:pt x="1962073" y="0"/>
                    <a:pt x="2000608" y="38535"/>
                    <a:pt x="2000608" y="86071"/>
                  </a:cubicBezTo>
                  <a:lnTo>
                    <a:pt x="2000609" y="516419"/>
                  </a:lnTo>
                  <a:lnTo>
                    <a:pt x="0" y="516419"/>
                  </a:lnTo>
                  <a:lnTo>
                    <a:pt x="0" y="86071"/>
                  </a:lnTo>
                  <a:cubicBezTo>
                    <a:pt x="0" y="38535"/>
                    <a:pt x="38535" y="0"/>
                    <a:pt x="8607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275" name="同侧圆角矩形 7"/>
          <p:cNvSpPr>
            <a:spLocks noChangeArrowheads="1"/>
          </p:cNvSpPr>
          <p:nvPr/>
        </p:nvSpPr>
        <p:spPr bwMode="auto">
          <a:xfrm>
            <a:off x="373063" y="823913"/>
            <a:ext cx="2000250" cy="515937"/>
          </a:xfrm>
          <a:custGeom>
            <a:avLst/>
            <a:gdLst>
              <a:gd name="T0" fmla="*/ 0 w 3151"/>
              <a:gd name="T1" fmla="*/ 0 h 813"/>
              <a:gd name="T2" fmla="*/ 3151 w 3151"/>
              <a:gd name="T3" fmla="*/ 813 h 813"/>
            </a:gdLst>
            <a:ahLst/>
            <a:cxnLst/>
            <a:rect l="T0" t="T1" r="T2" b="T3"/>
            <a:pathLst>
              <a:path w="3151" h="813">
                <a:moveTo>
                  <a:pt x="135" y="0"/>
                </a:moveTo>
                <a:lnTo>
                  <a:pt x="3015" y="0"/>
                </a:lnTo>
                <a:cubicBezTo>
                  <a:pt x="3090" y="0"/>
                  <a:pt x="3150" y="60"/>
                  <a:pt x="3150" y="135"/>
                </a:cubicBezTo>
                <a:lnTo>
                  <a:pt x="3151" y="813"/>
                </a:lnTo>
                <a:lnTo>
                  <a:pt x="0" y="813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探索新知</a:t>
            </a:r>
            <a:endParaRPr lang="zh-CN" altLang="en-US" sz="3000" b="1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ldLvl="0"/>
      <p:bldP spid="10246" grpId="0" bldLvl="0"/>
      <p:bldP spid="10248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Box 3"/>
          <p:cNvSpPr>
            <a:spLocks noChangeArrowheads="1"/>
          </p:cNvSpPr>
          <p:nvPr/>
        </p:nvSpPr>
        <p:spPr bwMode="auto">
          <a:xfrm>
            <a:off x="2628900" y="981075"/>
            <a:ext cx="36353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rgbClr val="F51721"/>
                </a:solidFill>
                <a:latin typeface="方正水柱简体" pitchFamily="1" charset="-122"/>
                <a:ea typeface="方正水柱简体" pitchFamily="1" charset="-122"/>
                <a:sym typeface="方正水柱简体" pitchFamily="1" charset="-122"/>
              </a:rPr>
              <a:t>分数与除法的关系</a:t>
            </a:r>
            <a:endParaRPr lang="zh-CN" altLang="en-US" sz="3200" b="1">
              <a:solidFill>
                <a:srgbClr val="F51721"/>
              </a:solidFill>
              <a:latin typeface="方正水柱简体" pitchFamily="1" charset="-122"/>
              <a:ea typeface="方正水柱简体" pitchFamily="1" charset="-122"/>
              <a:sym typeface="方正水柱简体" pitchFamily="1" charset="-122"/>
            </a:endParaRPr>
          </a:p>
        </p:txBody>
      </p:sp>
      <p:graphicFrame>
        <p:nvGraphicFramePr>
          <p:cNvPr id="11268" name="表格 11267"/>
          <p:cNvGraphicFramePr/>
          <p:nvPr/>
        </p:nvGraphicFramePr>
        <p:xfrm>
          <a:off x="36513" y="1630363"/>
          <a:ext cx="8929688" cy="4608513"/>
        </p:xfrm>
        <a:graphic>
          <a:graphicData uri="http://schemas.openxmlformats.org/drawingml/2006/table">
            <a:tbl>
              <a:tblPr/>
              <a:tblGrid>
                <a:gridCol w="1085850"/>
                <a:gridCol w="1566863"/>
                <a:gridCol w="1474787"/>
                <a:gridCol w="1063625"/>
                <a:gridCol w="1447800"/>
                <a:gridCol w="2290763"/>
              </a:tblGrid>
              <a:tr h="93027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32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sz="3200" b="1">
                        <a:solidFill>
                          <a:srgbClr val="FFFFFF"/>
                        </a:solidFill>
                      </a:endParaRPr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100000"/>
                      </a:srgbClr>
                    </a:solidFill>
                  </a:tcPr>
                </a:tc>
                <a:tc gridSpan="4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32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/>
                        <a:t>联    系</a:t>
                      </a:r>
                      <a:endParaRPr lang="zh-CN" altLang="en-US" sz="3200" b="1" dirty="0"/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32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/>
                        <a:t>区  别</a:t>
                      </a:r>
                      <a:endParaRPr lang="zh-CN" altLang="en-US" sz="3200" b="1" dirty="0"/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100000"/>
                      </a:srgbClr>
                    </a:solidFill>
                  </a:tcPr>
                </a:tc>
              </a:tr>
              <a:tr h="18383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32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rgbClr val="000000"/>
                          </a:solidFill>
                        </a:rPr>
                        <a:t>除法</a:t>
                      </a:r>
                      <a:endParaRPr lang="zh-CN" altLang="en-US" sz="3200" b="1" dirty="0">
                        <a:solidFill>
                          <a:srgbClr val="000000"/>
                        </a:solidFill>
                      </a:endParaRPr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8F43E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32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ea typeface="楷体_GB2312" pitchFamily="49" charset="-122"/>
                        </a:rPr>
                        <a:t>被除数</a:t>
                      </a:r>
                      <a:endParaRPr lang="zh-CN" altLang="en-US" sz="3200" b="1" dirty="0">
                        <a:solidFill>
                          <a:srgbClr val="000000"/>
                        </a:solidFill>
                        <a:ea typeface="楷体_GB2312" pitchFamily="49" charset="-122"/>
                      </a:endParaRPr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8F43E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32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ea typeface="楷体_GB2312" pitchFamily="49" charset="-122"/>
                        </a:rPr>
                        <a:t>除号</a:t>
                      </a:r>
                      <a:endParaRPr lang="zh-CN" altLang="en-US" sz="3200" b="1" dirty="0">
                        <a:solidFill>
                          <a:srgbClr val="000000"/>
                        </a:solidFill>
                        <a:ea typeface="楷体_GB2312" pitchFamily="49" charset="-122"/>
                      </a:endParaRPr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8F43E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32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ea typeface="楷体_GB2312" pitchFamily="49" charset="-122"/>
                        </a:rPr>
                        <a:t>除数</a:t>
                      </a:r>
                      <a:endParaRPr lang="zh-CN" altLang="en-US" sz="3200" b="1" dirty="0">
                        <a:solidFill>
                          <a:srgbClr val="000000"/>
                        </a:solidFill>
                        <a:ea typeface="楷体_GB2312" pitchFamily="49" charset="-122"/>
                      </a:endParaRPr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8F43E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32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ea typeface="楷体_GB2312" pitchFamily="49" charset="-122"/>
                        </a:rPr>
                        <a:t>商</a:t>
                      </a:r>
                      <a:endParaRPr lang="zh-CN" altLang="en-US" sz="3200" b="1" dirty="0">
                        <a:solidFill>
                          <a:srgbClr val="000000"/>
                        </a:solidFill>
                        <a:ea typeface="楷体_GB2312" pitchFamily="49" charset="-122"/>
                      </a:endParaRPr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8F43E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32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 dirty="0">
                        <a:solidFill>
                          <a:srgbClr val="00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8F43E">
                        <a:alpha val="100000"/>
                      </a:srgbClr>
                    </a:solidFill>
                  </a:tcPr>
                </a:tc>
              </a:tr>
              <a:tr h="183991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32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rgbClr val="000000"/>
                          </a:solidFill>
                        </a:rPr>
                        <a:t>分数</a:t>
                      </a:r>
                      <a:endParaRPr lang="zh-CN" altLang="en-US" sz="3200" b="1" dirty="0">
                        <a:solidFill>
                          <a:srgbClr val="000000"/>
                        </a:solidFill>
                      </a:endParaRPr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32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en-US" altLang="zh-CN" sz="3200" b="1">
                        <a:solidFill>
                          <a:srgbClr val="F51721"/>
                        </a:solidFill>
                      </a:endParaRPr>
                    </a:p>
                    <a:p>
                      <a:pPr marL="0" lvl="0" indent="0" algn="ctr">
                        <a:buNone/>
                      </a:pPr>
                      <a:endParaRPr lang="en-US" altLang="zh-CN" sz="3200" b="1">
                        <a:solidFill>
                          <a:srgbClr val="F51721"/>
                        </a:solidFill>
                      </a:endParaRPr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32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sz="3200" b="1">
                        <a:solidFill>
                          <a:srgbClr val="F51721"/>
                        </a:solidFill>
                      </a:endParaRPr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32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sz="3200" b="1">
                        <a:solidFill>
                          <a:srgbClr val="F51721"/>
                        </a:solidFill>
                      </a:endParaRPr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32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sz="3200" b="1">
                        <a:solidFill>
                          <a:srgbClr val="F51721"/>
                        </a:solidFill>
                      </a:endParaRPr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32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defTabSz="91440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sz="3200" b="1">
                        <a:solidFill>
                          <a:srgbClr val="F51721"/>
                        </a:solidFill>
                      </a:endParaRPr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1302" name="文本框 11301"/>
          <p:cNvSpPr txBox="1">
            <a:spLocks noChangeArrowheads="1"/>
          </p:cNvSpPr>
          <p:nvPr/>
        </p:nvSpPr>
        <p:spPr bwMode="auto">
          <a:xfrm>
            <a:off x="1403350" y="5013325"/>
            <a:ext cx="10810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hlink"/>
                </a:solidFill>
              </a:rPr>
              <a:t>分子</a:t>
            </a:r>
            <a:endParaRPr lang="zh-CN" altLang="en-US" sz="3200" b="1">
              <a:solidFill>
                <a:schemeClr val="hlink"/>
              </a:solidFill>
            </a:endParaRPr>
          </a:p>
        </p:txBody>
      </p:sp>
      <p:sp>
        <p:nvSpPr>
          <p:cNvPr id="11303" name="文本框 11302"/>
          <p:cNvSpPr txBox="1">
            <a:spLocks noChangeArrowheads="1"/>
          </p:cNvSpPr>
          <p:nvPr/>
        </p:nvSpPr>
        <p:spPr bwMode="auto">
          <a:xfrm>
            <a:off x="2700338" y="5013325"/>
            <a:ext cx="15113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hlink"/>
                </a:solidFill>
              </a:rPr>
              <a:t>分数线</a:t>
            </a:r>
            <a:endParaRPr lang="zh-CN" altLang="en-US" sz="3200" b="1">
              <a:solidFill>
                <a:schemeClr val="hlink"/>
              </a:solidFill>
            </a:endParaRPr>
          </a:p>
        </p:txBody>
      </p:sp>
      <p:sp>
        <p:nvSpPr>
          <p:cNvPr id="11304" name="文本框 11303"/>
          <p:cNvSpPr txBox="1">
            <a:spLocks noChangeArrowheads="1"/>
          </p:cNvSpPr>
          <p:nvPr/>
        </p:nvSpPr>
        <p:spPr bwMode="auto">
          <a:xfrm>
            <a:off x="4213225" y="5013325"/>
            <a:ext cx="1041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hlink"/>
                </a:solidFill>
              </a:rPr>
              <a:t>分母</a:t>
            </a:r>
            <a:endParaRPr lang="zh-CN" altLang="en-US" sz="3200" b="1">
              <a:solidFill>
                <a:schemeClr val="hlink"/>
              </a:solidFill>
            </a:endParaRPr>
          </a:p>
        </p:txBody>
      </p:sp>
      <p:sp>
        <p:nvSpPr>
          <p:cNvPr id="11305" name="文本框 11304"/>
          <p:cNvSpPr txBox="1">
            <a:spLocks noChangeArrowheads="1"/>
          </p:cNvSpPr>
          <p:nvPr/>
        </p:nvSpPr>
        <p:spPr bwMode="auto">
          <a:xfrm>
            <a:off x="5219700" y="5013325"/>
            <a:ext cx="14414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hlink"/>
                </a:solidFill>
              </a:rPr>
              <a:t>分数值</a:t>
            </a:r>
            <a:endParaRPr lang="zh-CN" altLang="en-US" sz="3200" b="1">
              <a:solidFill>
                <a:schemeClr val="hlink"/>
              </a:solidFill>
            </a:endParaRPr>
          </a:p>
        </p:txBody>
      </p:sp>
      <p:sp>
        <p:nvSpPr>
          <p:cNvPr id="11306" name="文本框 11305"/>
          <p:cNvSpPr txBox="1">
            <a:spLocks noChangeArrowheads="1"/>
          </p:cNvSpPr>
          <p:nvPr/>
        </p:nvSpPr>
        <p:spPr bwMode="auto">
          <a:xfrm>
            <a:off x="6732588" y="4508500"/>
            <a:ext cx="2232025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hlink"/>
                </a:solidFill>
              </a:rPr>
              <a:t>是一种数，也可看做是两个数相除</a:t>
            </a:r>
            <a:endParaRPr lang="zh-CN" altLang="en-US" sz="3200" b="1">
              <a:solidFill>
                <a:schemeClr val="hlink"/>
              </a:solidFill>
            </a:endParaRPr>
          </a:p>
        </p:txBody>
      </p:sp>
      <p:sp>
        <p:nvSpPr>
          <p:cNvPr id="11307" name="文本框 11306"/>
          <p:cNvSpPr txBox="1">
            <a:spLocks noChangeArrowheads="1"/>
          </p:cNvSpPr>
          <p:nvPr/>
        </p:nvSpPr>
        <p:spPr bwMode="auto">
          <a:xfrm>
            <a:off x="6732588" y="3213100"/>
            <a:ext cx="221456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ea typeface="楷体_GB2312" pitchFamily="49" charset="-122"/>
              </a:rPr>
              <a:t>是一种运算</a:t>
            </a:r>
            <a:endParaRPr lang="zh-CN" altLang="en-US" sz="3200" b="1">
              <a:ea typeface="楷体_GB2312" pitchFamily="49" charset="-122"/>
            </a:endParaRPr>
          </a:p>
        </p:txBody>
      </p:sp>
      <p:grpSp>
        <p:nvGrpSpPr>
          <p:cNvPr id="12323" name="组合 5"/>
          <p:cNvGrpSpPr/>
          <p:nvPr/>
        </p:nvGrpSpPr>
        <p:grpSpPr bwMode="auto">
          <a:xfrm>
            <a:off x="395288" y="836613"/>
            <a:ext cx="2071687" cy="661987"/>
            <a:chOff x="0" y="0"/>
            <a:chExt cx="2071702" cy="661806"/>
          </a:xfrm>
        </p:grpSpPr>
        <p:sp>
          <p:nvSpPr>
            <p:cNvPr id="12324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5" name="同侧圆角矩形 6"/>
            <p:cNvSpPr>
              <a:spLocks noChangeArrowheads="1"/>
            </p:cNvSpPr>
            <p:nvPr/>
          </p:nvSpPr>
          <p:spPr bwMode="auto">
            <a:xfrm>
              <a:off x="0" y="0"/>
              <a:ext cx="2000609" cy="516419"/>
            </a:xfrm>
            <a:custGeom>
              <a:avLst/>
              <a:gdLst>
                <a:gd name="T0" fmla="*/ 86071 w 2000609"/>
                <a:gd name="T1" fmla="*/ 0 h 516419"/>
                <a:gd name="T2" fmla="*/ 1914537 w 2000609"/>
                <a:gd name="T3" fmla="*/ 0 h 516419"/>
                <a:gd name="T4" fmla="*/ 2000608 w 2000609"/>
                <a:gd name="T5" fmla="*/ 86071 h 516419"/>
                <a:gd name="T6" fmla="*/ 2000609 w 2000609"/>
                <a:gd name="T7" fmla="*/ 516419 h 516419"/>
                <a:gd name="T8" fmla="*/ 2000609 w 2000609"/>
                <a:gd name="T9" fmla="*/ 516419 h 516419"/>
                <a:gd name="T10" fmla="*/ 0 w 2000609"/>
                <a:gd name="T11" fmla="*/ 516419 h 516419"/>
                <a:gd name="T12" fmla="*/ 0 w 2000609"/>
                <a:gd name="T13" fmla="*/ 516419 h 516419"/>
                <a:gd name="T14" fmla="*/ 0 w 2000609"/>
                <a:gd name="T15" fmla="*/ 86071 h 516419"/>
                <a:gd name="T16" fmla="*/ 86071 w 2000609"/>
                <a:gd name="T17" fmla="*/ 0 h 516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0609" h="516419">
                  <a:moveTo>
                    <a:pt x="86071" y="0"/>
                  </a:moveTo>
                  <a:lnTo>
                    <a:pt x="1914537" y="0"/>
                  </a:lnTo>
                  <a:cubicBezTo>
                    <a:pt x="1962073" y="0"/>
                    <a:pt x="2000608" y="38535"/>
                    <a:pt x="2000608" y="86071"/>
                  </a:cubicBezTo>
                  <a:lnTo>
                    <a:pt x="2000609" y="516419"/>
                  </a:lnTo>
                  <a:lnTo>
                    <a:pt x="0" y="516419"/>
                  </a:lnTo>
                  <a:lnTo>
                    <a:pt x="0" y="86071"/>
                  </a:lnTo>
                  <a:cubicBezTo>
                    <a:pt x="0" y="38535"/>
                    <a:pt x="38535" y="0"/>
                    <a:pt x="8607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326" name="同侧圆角矩形 7"/>
          <p:cNvSpPr>
            <a:spLocks noChangeArrowheads="1"/>
          </p:cNvSpPr>
          <p:nvPr/>
        </p:nvSpPr>
        <p:spPr bwMode="auto">
          <a:xfrm>
            <a:off x="373063" y="823913"/>
            <a:ext cx="2000250" cy="515937"/>
          </a:xfrm>
          <a:custGeom>
            <a:avLst/>
            <a:gdLst>
              <a:gd name="T0" fmla="*/ 0 w 3151"/>
              <a:gd name="T1" fmla="*/ 0 h 813"/>
              <a:gd name="T2" fmla="*/ 3151 w 3151"/>
              <a:gd name="T3" fmla="*/ 813 h 813"/>
            </a:gdLst>
            <a:ahLst/>
            <a:cxnLst/>
            <a:rect l="T0" t="T1" r="T2" b="T3"/>
            <a:pathLst>
              <a:path w="3151" h="813">
                <a:moveTo>
                  <a:pt x="135" y="0"/>
                </a:moveTo>
                <a:lnTo>
                  <a:pt x="3015" y="0"/>
                </a:lnTo>
                <a:cubicBezTo>
                  <a:pt x="3090" y="0"/>
                  <a:pt x="3150" y="60"/>
                  <a:pt x="3150" y="135"/>
                </a:cubicBezTo>
                <a:lnTo>
                  <a:pt x="3151" y="813"/>
                </a:lnTo>
                <a:lnTo>
                  <a:pt x="0" y="813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探索新知</a:t>
            </a:r>
            <a:endParaRPr lang="zh-CN" altLang="en-US" sz="3000" b="1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1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11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02" grpId="0" bldLvl="0"/>
      <p:bldP spid="11303" grpId="0" bldLvl="0"/>
      <p:bldP spid="11304" grpId="1" bldLvl="0"/>
      <p:bldP spid="11305" grpId="0" bldLvl="0"/>
      <p:bldP spid="11306" grpId="1" bldLvl="0"/>
      <p:bldP spid="11306" grpId="2" bldLvl="0"/>
      <p:bldP spid="11306" grpId="3" bldLvl="0"/>
      <p:bldP spid="11306" grpId="4" bldLvl="0"/>
      <p:bldP spid="11306" grpId="5" bldLvl="0"/>
      <p:bldP spid="11306" grpId="6" bldLvl="0"/>
      <p:bldP spid="11306" grpId="7" bldLvl="0"/>
      <p:bldP spid="11306" grpId="8" bldLvl="0"/>
      <p:bldP spid="11307" grpId="3" bldLvl="0"/>
      <p:bldP spid="11307" grpId="4" bldLvl="0"/>
      <p:bldP spid="11307" grpId="5" bldLvl="0"/>
      <p:bldP spid="11307" grpId="6" bldLvl="0"/>
      <p:bldP spid="11307" grpId="7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12289"/>
          <p:cNvSpPr>
            <a:spLocks noChangeArrowheads="1" noChangeShapeType="1" noTextEdit="1"/>
          </p:cNvSpPr>
          <p:nvPr/>
        </p:nvSpPr>
        <p:spPr bwMode="auto">
          <a:xfrm>
            <a:off x="36513" y="1409700"/>
            <a:ext cx="1655762" cy="1727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99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思考：</a:t>
            </a:r>
            <a:endParaRPr lang="zh-CN" altLang="en-US" sz="3600" kern="10">
              <a:ln w="9525">
                <a:solidFill>
                  <a:srgbClr val="99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4" name="文本框 12291"/>
          <p:cNvSpPr txBox="1">
            <a:spLocks noChangeArrowheads="1"/>
          </p:cNvSpPr>
          <p:nvPr/>
        </p:nvSpPr>
        <p:spPr bwMode="auto">
          <a:xfrm>
            <a:off x="1762125" y="1627188"/>
            <a:ext cx="7559675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51721"/>
                </a:solidFill>
                <a:ea typeface="黑体" panose="02010609060101010101" pitchFamily="49" charset="-122"/>
              </a:rPr>
              <a:t>你能把假分数    化成带分数吗？</a:t>
            </a:r>
            <a:endParaRPr lang="zh-CN" altLang="en-US" sz="4000" b="1">
              <a:solidFill>
                <a:srgbClr val="F51721"/>
              </a:solidFill>
              <a:ea typeface="黑体" panose="02010609060101010101" pitchFamily="49" charset="-122"/>
            </a:endParaRPr>
          </a:p>
        </p:txBody>
      </p:sp>
      <p:pic>
        <p:nvPicPr>
          <p:cNvPr id="13315" name="图片 1229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003800" y="1482725"/>
            <a:ext cx="458788" cy="113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左大括号 187"/>
          <p:cNvSpPr>
            <a:spLocks noChangeArrowheads="1"/>
          </p:cNvSpPr>
          <p:nvPr/>
        </p:nvSpPr>
        <p:spPr bwMode="auto">
          <a:xfrm rot="16260000" flipH="1">
            <a:off x="2135187" y="2189163"/>
            <a:ext cx="188913" cy="2662238"/>
          </a:xfrm>
          <a:custGeom>
            <a:avLst/>
            <a:gdLst>
              <a:gd name="T0" fmla="*/ 15 w 41"/>
              <a:gd name="T1" fmla="*/ 41 h 281"/>
              <a:gd name="T2" fmla="*/ 11 w 41"/>
              <a:gd name="T3" fmla="*/ 13 h 281"/>
              <a:gd name="T4" fmla="*/ 0 w 41"/>
              <a:gd name="T5" fmla="*/ 0 h 281"/>
              <a:gd name="T6" fmla="*/ 21 w 41"/>
              <a:gd name="T7" fmla="*/ 9 h 281"/>
              <a:gd name="T8" fmla="*/ 27 w 41"/>
              <a:gd name="T9" fmla="*/ 45 h 281"/>
              <a:gd name="T10" fmla="*/ 27 w 41"/>
              <a:gd name="T11" fmla="*/ 103 h 281"/>
              <a:gd name="T12" fmla="*/ 30 w 41"/>
              <a:gd name="T13" fmla="*/ 128 h 281"/>
              <a:gd name="T14" fmla="*/ 41 w 41"/>
              <a:gd name="T15" fmla="*/ 141 h 281"/>
              <a:gd name="T16" fmla="*/ 30 w 41"/>
              <a:gd name="T17" fmla="*/ 153 h 281"/>
              <a:gd name="T18" fmla="*/ 27 w 41"/>
              <a:gd name="T19" fmla="*/ 179 h 281"/>
              <a:gd name="T20" fmla="*/ 27 w 41"/>
              <a:gd name="T21" fmla="*/ 232 h 281"/>
              <a:gd name="T22" fmla="*/ 25 w 41"/>
              <a:gd name="T23" fmla="*/ 262 h 281"/>
              <a:gd name="T24" fmla="*/ 16 w 41"/>
              <a:gd name="T25" fmla="*/ 277 h 281"/>
              <a:gd name="T26" fmla="*/ 0 w 41"/>
              <a:gd name="T27" fmla="*/ 281 h 281"/>
              <a:gd name="T28" fmla="*/ 11 w 41"/>
              <a:gd name="T29" fmla="*/ 268 h 281"/>
              <a:gd name="T30" fmla="*/ 15 w 41"/>
              <a:gd name="T31" fmla="*/ 240 h 281"/>
              <a:gd name="T32" fmla="*/ 15 w 41"/>
              <a:gd name="T33" fmla="*/ 186 h 281"/>
              <a:gd name="T34" fmla="*/ 17 w 41"/>
              <a:gd name="T35" fmla="*/ 155 h 281"/>
              <a:gd name="T36" fmla="*/ 29 w 41"/>
              <a:gd name="T37" fmla="*/ 141 h 281"/>
              <a:gd name="T38" fmla="*/ 17 w 41"/>
              <a:gd name="T39" fmla="*/ 127 h 281"/>
              <a:gd name="T40" fmla="*/ 15 w 41"/>
              <a:gd name="T41" fmla="*/ 98 h 281"/>
              <a:gd name="T42" fmla="*/ 15 w 41"/>
              <a:gd name="T43" fmla="*/ 4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2295" name="图片 1229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54225" y="3644900"/>
            <a:ext cx="430213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296" name="对象 12295"/>
          <p:cNvGraphicFramePr/>
          <p:nvPr/>
        </p:nvGraphicFramePr>
        <p:xfrm>
          <a:off x="755650" y="2562225"/>
          <a:ext cx="2808288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1" name="" r:id="rId2" imgW="3324225" imgH="1095375" progId="PBrush">
                  <p:embed/>
                </p:oleObj>
              </mc:Choice>
              <mc:Fallback>
                <p:oleObj name="" r:id="rId2" imgW="3324225" imgH="1095375" progId="PBrush">
                  <p:embed/>
                  <p:pic>
                    <p:nvPicPr>
                      <p:cNvPr id="0" name="对象 12295"/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2562225"/>
                        <a:ext cx="2808288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7" name="右箭头 12296"/>
          <p:cNvSpPr>
            <a:spLocks noChangeArrowheads="1"/>
          </p:cNvSpPr>
          <p:nvPr/>
        </p:nvSpPr>
        <p:spPr bwMode="auto">
          <a:xfrm>
            <a:off x="3779838" y="3209925"/>
            <a:ext cx="1008062" cy="360363"/>
          </a:xfrm>
          <a:prstGeom prst="rightArrow">
            <a:avLst>
              <a:gd name="adj1" fmla="val 50000"/>
              <a:gd name="adj2" fmla="val 6986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2298" name="图片 1229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6825" y="2635250"/>
            <a:ext cx="2663825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9" name="左大括号 187"/>
          <p:cNvSpPr>
            <a:spLocks noChangeArrowheads="1"/>
          </p:cNvSpPr>
          <p:nvPr/>
        </p:nvSpPr>
        <p:spPr bwMode="auto">
          <a:xfrm rot="16260000" flipH="1">
            <a:off x="6310313" y="2398713"/>
            <a:ext cx="190500" cy="2374900"/>
          </a:xfrm>
          <a:custGeom>
            <a:avLst/>
            <a:gdLst>
              <a:gd name="T0" fmla="*/ 15 w 41"/>
              <a:gd name="T1" fmla="*/ 41 h 281"/>
              <a:gd name="T2" fmla="*/ 11 w 41"/>
              <a:gd name="T3" fmla="*/ 13 h 281"/>
              <a:gd name="T4" fmla="*/ 0 w 41"/>
              <a:gd name="T5" fmla="*/ 0 h 281"/>
              <a:gd name="T6" fmla="*/ 21 w 41"/>
              <a:gd name="T7" fmla="*/ 9 h 281"/>
              <a:gd name="T8" fmla="*/ 27 w 41"/>
              <a:gd name="T9" fmla="*/ 45 h 281"/>
              <a:gd name="T10" fmla="*/ 27 w 41"/>
              <a:gd name="T11" fmla="*/ 103 h 281"/>
              <a:gd name="T12" fmla="*/ 30 w 41"/>
              <a:gd name="T13" fmla="*/ 128 h 281"/>
              <a:gd name="T14" fmla="*/ 41 w 41"/>
              <a:gd name="T15" fmla="*/ 141 h 281"/>
              <a:gd name="T16" fmla="*/ 30 w 41"/>
              <a:gd name="T17" fmla="*/ 153 h 281"/>
              <a:gd name="T18" fmla="*/ 27 w 41"/>
              <a:gd name="T19" fmla="*/ 179 h 281"/>
              <a:gd name="T20" fmla="*/ 27 w 41"/>
              <a:gd name="T21" fmla="*/ 232 h 281"/>
              <a:gd name="T22" fmla="*/ 25 w 41"/>
              <a:gd name="T23" fmla="*/ 262 h 281"/>
              <a:gd name="T24" fmla="*/ 16 w 41"/>
              <a:gd name="T25" fmla="*/ 277 h 281"/>
              <a:gd name="T26" fmla="*/ 0 w 41"/>
              <a:gd name="T27" fmla="*/ 281 h 281"/>
              <a:gd name="T28" fmla="*/ 11 w 41"/>
              <a:gd name="T29" fmla="*/ 268 h 281"/>
              <a:gd name="T30" fmla="*/ 15 w 41"/>
              <a:gd name="T31" fmla="*/ 240 h 281"/>
              <a:gd name="T32" fmla="*/ 15 w 41"/>
              <a:gd name="T33" fmla="*/ 186 h 281"/>
              <a:gd name="T34" fmla="*/ 17 w 41"/>
              <a:gd name="T35" fmla="*/ 155 h 281"/>
              <a:gd name="T36" fmla="*/ 29 w 41"/>
              <a:gd name="T37" fmla="*/ 141 h 281"/>
              <a:gd name="T38" fmla="*/ 17 w 41"/>
              <a:gd name="T39" fmla="*/ 127 h 281"/>
              <a:gd name="T40" fmla="*/ 15 w 41"/>
              <a:gd name="T41" fmla="*/ 98 h 281"/>
              <a:gd name="T42" fmla="*/ 15 w 41"/>
              <a:gd name="T43" fmla="*/ 4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2300" name="图片 1229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56325" y="3644900"/>
            <a:ext cx="590550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1" name="图片 1230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48038" y="4794250"/>
            <a:ext cx="460375" cy="113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2" name="文本框 12301"/>
          <p:cNvSpPr txBox="1">
            <a:spLocks noChangeArrowheads="1"/>
          </p:cNvSpPr>
          <p:nvPr/>
        </p:nvSpPr>
        <p:spPr bwMode="auto">
          <a:xfrm>
            <a:off x="3708400" y="4938713"/>
            <a:ext cx="16208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51721"/>
                </a:solidFill>
              </a:rPr>
              <a:t>=9</a:t>
            </a:r>
            <a:r>
              <a:rPr lang="zh-CN" altLang="en-US" sz="4000" b="1">
                <a:solidFill>
                  <a:srgbClr val="F51721"/>
                </a:solidFill>
                <a:sym typeface="Arial" panose="020B0604020202020204" pitchFamily="34" charset="0"/>
              </a:rPr>
              <a:t>÷4=</a:t>
            </a:r>
            <a:endParaRPr lang="zh-CN" altLang="en-US" sz="4000" b="1">
              <a:solidFill>
                <a:srgbClr val="F51721"/>
              </a:solidFill>
              <a:sym typeface="Arial" panose="020B0604020202020204" pitchFamily="34" charset="0"/>
            </a:endParaRPr>
          </a:p>
        </p:txBody>
      </p:sp>
      <p:pic>
        <p:nvPicPr>
          <p:cNvPr id="12303" name="图片 1230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7038" y="4722813"/>
            <a:ext cx="720725" cy="114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26" name="组合 5"/>
          <p:cNvGrpSpPr/>
          <p:nvPr/>
        </p:nvGrpSpPr>
        <p:grpSpPr bwMode="auto">
          <a:xfrm>
            <a:off x="395288" y="836613"/>
            <a:ext cx="2071687" cy="661987"/>
            <a:chOff x="0" y="0"/>
            <a:chExt cx="2071702" cy="661806"/>
          </a:xfrm>
        </p:grpSpPr>
        <p:sp>
          <p:nvSpPr>
            <p:cNvPr id="13327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8" name="同侧圆角矩形 6"/>
            <p:cNvSpPr>
              <a:spLocks noChangeArrowheads="1"/>
            </p:cNvSpPr>
            <p:nvPr/>
          </p:nvSpPr>
          <p:spPr bwMode="auto">
            <a:xfrm>
              <a:off x="0" y="0"/>
              <a:ext cx="2000609" cy="516419"/>
            </a:xfrm>
            <a:custGeom>
              <a:avLst/>
              <a:gdLst>
                <a:gd name="T0" fmla="*/ 86071 w 2000609"/>
                <a:gd name="T1" fmla="*/ 0 h 516419"/>
                <a:gd name="T2" fmla="*/ 1914537 w 2000609"/>
                <a:gd name="T3" fmla="*/ 0 h 516419"/>
                <a:gd name="T4" fmla="*/ 2000608 w 2000609"/>
                <a:gd name="T5" fmla="*/ 86071 h 516419"/>
                <a:gd name="T6" fmla="*/ 2000609 w 2000609"/>
                <a:gd name="T7" fmla="*/ 516419 h 516419"/>
                <a:gd name="T8" fmla="*/ 2000609 w 2000609"/>
                <a:gd name="T9" fmla="*/ 516419 h 516419"/>
                <a:gd name="T10" fmla="*/ 0 w 2000609"/>
                <a:gd name="T11" fmla="*/ 516419 h 516419"/>
                <a:gd name="T12" fmla="*/ 0 w 2000609"/>
                <a:gd name="T13" fmla="*/ 516419 h 516419"/>
                <a:gd name="T14" fmla="*/ 0 w 2000609"/>
                <a:gd name="T15" fmla="*/ 86071 h 516419"/>
                <a:gd name="T16" fmla="*/ 86071 w 2000609"/>
                <a:gd name="T17" fmla="*/ 0 h 516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0609" h="516419">
                  <a:moveTo>
                    <a:pt x="86071" y="0"/>
                  </a:moveTo>
                  <a:lnTo>
                    <a:pt x="1914537" y="0"/>
                  </a:lnTo>
                  <a:cubicBezTo>
                    <a:pt x="1962073" y="0"/>
                    <a:pt x="2000608" y="38535"/>
                    <a:pt x="2000608" y="86071"/>
                  </a:cubicBezTo>
                  <a:lnTo>
                    <a:pt x="2000609" y="516419"/>
                  </a:lnTo>
                  <a:lnTo>
                    <a:pt x="0" y="516419"/>
                  </a:lnTo>
                  <a:lnTo>
                    <a:pt x="0" y="86071"/>
                  </a:lnTo>
                  <a:cubicBezTo>
                    <a:pt x="0" y="38535"/>
                    <a:pt x="38535" y="0"/>
                    <a:pt x="8607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29" name="同侧圆角矩形 7"/>
          <p:cNvSpPr>
            <a:spLocks noChangeArrowheads="1"/>
          </p:cNvSpPr>
          <p:nvPr/>
        </p:nvSpPr>
        <p:spPr bwMode="auto">
          <a:xfrm>
            <a:off x="373063" y="823913"/>
            <a:ext cx="2000250" cy="515937"/>
          </a:xfrm>
          <a:custGeom>
            <a:avLst/>
            <a:gdLst>
              <a:gd name="T0" fmla="*/ 0 w 3151"/>
              <a:gd name="T1" fmla="*/ 0 h 813"/>
              <a:gd name="T2" fmla="*/ 3151 w 3151"/>
              <a:gd name="T3" fmla="*/ 813 h 813"/>
            </a:gdLst>
            <a:ahLst/>
            <a:cxnLst/>
            <a:rect l="T0" t="T1" r="T2" b="T3"/>
            <a:pathLst>
              <a:path w="3151" h="813">
                <a:moveTo>
                  <a:pt x="135" y="0"/>
                </a:moveTo>
                <a:lnTo>
                  <a:pt x="3015" y="0"/>
                </a:lnTo>
                <a:cubicBezTo>
                  <a:pt x="3090" y="0"/>
                  <a:pt x="3150" y="60"/>
                  <a:pt x="3150" y="135"/>
                </a:cubicBezTo>
                <a:lnTo>
                  <a:pt x="3151" y="813"/>
                </a:lnTo>
                <a:lnTo>
                  <a:pt x="0" y="813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探索新知</a:t>
            </a:r>
            <a:endParaRPr lang="zh-CN" altLang="en-US" sz="3000" b="1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2" grpId="0" bldLvl="0"/>
    </p:bldLst>
  </p:timing>
</p:sld>
</file>

<file path=ppt/tags/tag1.xml><?xml version="1.0" encoding="utf-8"?>
<p:tagLst xmlns:p="http://schemas.openxmlformats.org/presentationml/2006/main">
  <p:tag name="KSO_WPP_MARK_KEY" val="57dfa3be-c2f6-4a9d-ba71-17622c4538c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917</Words>
  <Application>WPS 演示</Application>
  <PresentationFormat>全屏显示(4:3)</PresentationFormat>
  <Paragraphs>165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15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Calibri</vt:lpstr>
      <vt:lpstr>华文楷体</vt:lpstr>
      <vt:lpstr>微软雅黑</vt:lpstr>
      <vt:lpstr>Candara</vt:lpstr>
      <vt:lpstr>MingLiU-ExtB</vt:lpstr>
      <vt:lpstr>华文新魏</vt:lpstr>
      <vt:lpstr>黑体</vt:lpstr>
      <vt:lpstr>楷体_GB2312</vt:lpstr>
      <vt:lpstr>新宋体</vt:lpstr>
      <vt:lpstr>方正水柱简体</vt:lpstr>
      <vt:lpstr>Arial</vt:lpstr>
      <vt:lpstr>Arial Unicode MS</vt:lpstr>
      <vt:lpstr>第一PPT模板网-WWW.1PPT.COM</vt:lpstr>
      <vt:lpstr>自定义设计方案</vt:lpstr>
      <vt:lpstr>PBrush</vt:lpstr>
      <vt:lpstr>PBrush</vt:lpstr>
      <vt:lpstr>PBrush</vt:lpstr>
      <vt:lpstr>PBrush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19</cp:revision>
  <dcterms:created xsi:type="dcterms:W3CDTF">2015-06-20T16:41:00Z</dcterms:created>
  <dcterms:modified xsi:type="dcterms:W3CDTF">2023-02-08T07:18:22Z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0FC7DCF6EE4440FCB89C53421402CB99</vt:lpwstr>
  </property>
</Properties>
</file>