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59" r:id="rId5"/>
    <p:sldId id="260" r:id="rId6"/>
    <p:sldId id="484" r:id="rId7"/>
    <p:sldId id="485" r:id="rId8"/>
    <p:sldId id="265" r:id="rId9"/>
    <p:sldId id="487" r:id="rId10"/>
    <p:sldId id="270" r:id="rId11"/>
    <p:sldId id="489" r:id="rId12"/>
    <p:sldId id="488" r:id="rId13"/>
    <p:sldId id="490" r:id="rId14"/>
    <p:sldId id="271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59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6"/>
            <a:ext cx="3563888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108227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分数加减法（一）求最大公因数的方法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9333" y="235572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700" y="1089715"/>
            <a:ext cx="672015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剪纸中的数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93633" y="108001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23721" y="3361720"/>
            <a:ext cx="7724743" cy="1540898"/>
            <a:chOff x="2882612" y="668083"/>
            <a:chExt cx="5125656" cy="154089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82612" y="668083"/>
              <a:ext cx="5125656" cy="154089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688165" y="1066649"/>
              <a:ext cx="1946394" cy="3000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500" b="1" dirty="0">
                <a:solidFill>
                  <a:srgbClr val="E7291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87690" y="1343130"/>
              <a:ext cx="3764630" cy="25519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lvl="0" algn="just">
                <a:lnSpc>
                  <a:spcPct val="120000"/>
                </a:lnSpc>
              </a:pP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19672" y="1825778"/>
            <a:ext cx="5616179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728095" y="672956"/>
            <a:ext cx="83084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用这两种花搭配成同样的花束（正好用完，没有剩余），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最多能扎多少束？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541017" y="3813184"/>
            <a:ext cx="8113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72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48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的最大公因数是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，所以最多能扎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24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束。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1115616" y="2646634"/>
            <a:ext cx="7083660" cy="1791625"/>
            <a:chOff x="289555" y="882345"/>
            <a:chExt cx="8424936" cy="3528392"/>
          </a:xfrm>
        </p:grpSpPr>
        <p:sp>
          <p:nvSpPr>
            <p:cNvPr id="10" name="矩形 9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44724" y="489975"/>
            <a:ext cx="7254552" cy="11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3.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把这三种彩条截成同样长的几段且没有剩余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每段彩条最长几厘米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pic>
        <p:nvPicPr>
          <p:cNvPr id="9" name="aa12.eps" descr="id:2147500991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244971" y="1168808"/>
            <a:ext cx="4680520" cy="12938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1630" y="2699938"/>
            <a:ext cx="778483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思路分析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每小段的长应该是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三种彩条长度的公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因数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要求每小段彩条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最长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多少厘米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也就是求这</a:t>
            </a:r>
            <a:endParaRPr lang="en-US" altLang="zh-CN" sz="2400" b="1" dirty="0"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三种彩条长度的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最大公因数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944724" y="489975"/>
            <a:ext cx="7254552" cy="11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3.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把这三种彩条截成同样长的几段且没有剩余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每段彩条最长几厘米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pic>
        <p:nvPicPr>
          <p:cNvPr id="9" name="aa12.eps" descr="id:2147500991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255698" y="1334392"/>
            <a:ext cx="4680520" cy="12938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560" y="2106920"/>
            <a:ext cx="588655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解答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:</a:t>
            </a:r>
            <a:endParaRPr lang="zh-CN" altLang="zh-CN" sz="28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的因数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。　　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　　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56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的因数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7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14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28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56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0587" y="376680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32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56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的最大公因数是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每段彩条最长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厘米。</a:t>
            </a:r>
            <a:endParaRPr lang="zh-CN" altLang="zh-CN" sz="24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66105" y="2718879"/>
            <a:ext cx="46089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32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的因数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16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32</a:t>
            </a:r>
            <a:r>
              <a:rPr lang="zh-CN" altLang="zh-CN" sz="2400" b="1" dirty="0">
                <a:latin typeface="Calibri" panose="020F0502020204030204" pitchFamily="34" charset="0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1552" y="1835332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4784" y="2165999"/>
            <a:ext cx="7043995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求两个数的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的方法有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列举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短除法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最常用的是短除法。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等于它们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公有质因数的乘积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73438" y="663695"/>
            <a:ext cx="5397123" cy="4179007"/>
            <a:chOff x="1743584" y="492072"/>
            <a:chExt cx="5705259" cy="445848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743584" y="492072"/>
              <a:ext cx="5705259" cy="4458485"/>
            </a:xfrm>
            <a:prstGeom prst="rect">
              <a:avLst/>
            </a:prstGeom>
          </p:spPr>
        </p:pic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749818" y="2527731"/>
              <a:ext cx="4116210" cy="124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tx1"/>
                  </a:solidFill>
                  <a:ea typeface="楷体" panose="02010609060101010101" pitchFamily="49" charset="-122"/>
                </a:rPr>
                <a:t>怎样找</a:t>
              </a:r>
              <a:r>
                <a:rPr lang="en-US" altLang="zh-CN" sz="2800" dirty="0">
                  <a:solidFill>
                    <a:schemeClr val="tx1"/>
                  </a:solidFill>
                  <a:ea typeface="楷体" panose="02010609060101010101" pitchFamily="49" charset="-122"/>
                </a:rPr>
                <a:t>12</a:t>
              </a:r>
              <a:r>
                <a:rPr lang="zh-CN" altLang="en-US" sz="2800" dirty="0">
                  <a:solidFill>
                    <a:schemeClr val="tx1"/>
                  </a:solidFill>
                  <a:ea typeface="楷体" panose="02010609060101010101" pitchFamily="49" charset="-122"/>
                </a:rPr>
                <a:t>和</a:t>
              </a:r>
              <a:r>
                <a:rPr lang="en-US" altLang="zh-CN" sz="2800" dirty="0">
                  <a:solidFill>
                    <a:schemeClr val="tx1"/>
                  </a:solidFill>
                  <a:ea typeface="楷体" panose="02010609060101010101" pitchFamily="49" charset="-122"/>
                </a:rPr>
                <a:t>18</a:t>
              </a:r>
              <a:r>
                <a:rPr lang="zh-CN" altLang="en-US" sz="2800" dirty="0">
                  <a:solidFill>
                    <a:schemeClr val="tx1"/>
                  </a:solidFill>
                  <a:ea typeface="楷体" panose="02010609060101010101" pitchFamily="49" charset="-122"/>
                </a:rPr>
                <a:t>的公因</a:t>
              </a:r>
              <a:endParaRPr lang="en-US" altLang="zh-CN" sz="2800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tx1"/>
                  </a:solidFill>
                  <a:ea typeface="楷体" panose="02010609060101010101" pitchFamily="49" charset="-122"/>
                </a:rPr>
                <a:t>数和最大公因数？</a:t>
              </a:r>
              <a:endParaRPr lang="zh-CN" altLang="en-US" sz="2800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852707" y="1178455"/>
            <a:ext cx="5910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怎样找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的公因数和最大公因数？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64675" y="1265271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503146" y="2379191"/>
            <a:ext cx="3149490" cy="1466457"/>
            <a:chOff x="5123165" y="3041494"/>
            <a:chExt cx="2861458" cy="1294674"/>
          </a:xfrm>
        </p:grpSpPr>
        <p:sp>
          <p:nvSpPr>
            <p:cNvPr id="26" name="云形标注 82"/>
            <p:cNvSpPr>
              <a:spLocks noChangeArrowheads="1"/>
            </p:cNvSpPr>
            <p:nvPr/>
          </p:nvSpPr>
          <p:spPr bwMode="auto">
            <a:xfrm rot="170006">
              <a:off x="5123165" y="3041494"/>
              <a:ext cx="2861458" cy="129467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5483701" y="3273094"/>
              <a:ext cx="2140386" cy="95646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b="1" dirty="0">
                  <a:ea typeface="楷体" panose="02010609060101010101" pitchFamily="49" charset="-122"/>
                </a:rPr>
                <a:t>你想怎样找？</a:t>
              </a:r>
              <a:endParaRPr lang="en-US" altLang="zh-CN" b="1" dirty="0"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  <a:buNone/>
              </a:pPr>
              <a:r>
                <a:rPr lang="zh-CN" altLang="en-US" b="1" dirty="0">
                  <a:ea typeface="楷体" panose="02010609060101010101" pitchFamily="49" charset="-122"/>
                </a:rPr>
                <a:t>试试看</a:t>
              </a:r>
              <a:r>
                <a:rPr lang="en-US" altLang="zh-CN" b="1" dirty="0">
                  <a:ea typeface="楷体" panose="02010609060101010101" pitchFamily="49" charset="-122"/>
                </a:rPr>
                <a:t>!</a:t>
              </a:r>
              <a:endParaRPr lang="zh-CN" altLang="zh-CN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5399030" y="2429227"/>
            <a:ext cx="53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4976465" y="2938616"/>
            <a:ext cx="603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29733" y="746145"/>
            <a:ext cx="5910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怎样找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的公因数和最大公因数？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1701" y="832961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4167493" y="2429227"/>
            <a:ext cx="56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572449" y="2429227"/>
            <a:ext cx="56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4977405" y="2429227"/>
            <a:ext cx="578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4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4148708" y="2938616"/>
            <a:ext cx="495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4580135" y="2938616"/>
            <a:ext cx="567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5391525" y="2938616"/>
            <a:ext cx="53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9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3612518" y="2416274"/>
            <a:ext cx="69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3629187" y="2938616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843821" y="2429227"/>
            <a:ext cx="21521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1843821" y="2958216"/>
            <a:ext cx="1771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5238775" y="3464489"/>
            <a:ext cx="2912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6231249" y="4016192"/>
            <a:ext cx="621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1461433" y="1900238"/>
            <a:ext cx="47376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先分别找出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1461433" y="3487204"/>
            <a:ext cx="40916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再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找出12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的公因数：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1461433" y="4016192"/>
            <a:ext cx="50805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最后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找出12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1126331" y="1271656"/>
            <a:ext cx="1376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楷体" panose="02010609060101010101" pitchFamily="49" charset="-122"/>
              </a:rPr>
              <a:t>列举法</a:t>
            </a:r>
            <a:endParaRPr lang="en-US" altLang="zh-CN" sz="28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3594658" y="2503056"/>
            <a:ext cx="342900" cy="82230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33" name="Oval 15"/>
          <p:cNvSpPr>
            <a:spLocks noChangeArrowheads="1"/>
          </p:cNvSpPr>
          <p:nvPr/>
        </p:nvSpPr>
        <p:spPr bwMode="auto">
          <a:xfrm>
            <a:off x="4157092" y="2497699"/>
            <a:ext cx="342900" cy="82230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34" name="Oval 16"/>
          <p:cNvSpPr>
            <a:spLocks noChangeArrowheads="1"/>
          </p:cNvSpPr>
          <p:nvPr/>
        </p:nvSpPr>
        <p:spPr bwMode="auto">
          <a:xfrm>
            <a:off x="4558125" y="2497699"/>
            <a:ext cx="342900" cy="82230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35" name="Oval 17"/>
          <p:cNvSpPr>
            <a:spLocks noChangeArrowheads="1"/>
          </p:cNvSpPr>
          <p:nvPr/>
        </p:nvSpPr>
        <p:spPr bwMode="auto">
          <a:xfrm rot="1998219">
            <a:off x="5201723" y="2441693"/>
            <a:ext cx="351218" cy="9845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>
              <a:ea typeface="楷体" panose="02010609060101010101" pitchFamily="49" charset="-122"/>
            </a:endParaRPr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5775413" y="2429227"/>
            <a:ext cx="6822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5810680" y="2938616"/>
            <a:ext cx="7465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0" grpId="0" autoUpdateAnimBg="0"/>
      <p:bldP spid="19" grpId="0"/>
      <p:bldP spid="20" grpId="0"/>
      <p:bldP spid="21" grpId="0"/>
      <p:bldP spid="22" grpId="0"/>
      <p:bldP spid="22" grpId="1"/>
      <p:bldP spid="23" grpId="0"/>
      <p:bldP spid="23" grpId="1"/>
      <p:bldP spid="24" grpId="0" autoUpdateAnimBg="0"/>
      <p:bldP spid="28" grpId="0" autoUpdateAnimBg="0"/>
      <p:bldP spid="31" grpId="0" autoUpdateAnimBg="0"/>
      <p:bldP spid="35" grpId="0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29733" y="746145"/>
            <a:ext cx="5910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怎样找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的公因数和最大公因数？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41701" y="832961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387541" y="2089416"/>
            <a:ext cx="3958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先找出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009876" y="2773497"/>
            <a:ext cx="2908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6019180" y="3423032"/>
            <a:ext cx="706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r>
              <a:rPr lang="zh-CN" altLang="en-US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121217" y="2091857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4542698" y="2091857"/>
            <a:ext cx="517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942748" y="2091857"/>
            <a:ext cx="576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5346370" y="2091857"/>
            <a:ext cx="504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4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695223" y="2091857"/>
            <a:ext cx="556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6</a:t>
            </a:r>
            <a:r>
              <a:rPr lang="zh-CN" altLang="en-US">
                <a:solidFill>
                  <a:schemeClr val="tx1"/>
                </a:solidFill>
                <a:ea typeface="楷体" panose="02010609060101010101" pitchFamily="49" charset="-122"/>
              </a:rPr>
              <a:t>、</a:t>
            </a:r>
            <a:endParaRPr lang="zh-CN" altLang="en-US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6010738" y="2085904"/>
            <a:ext cx="752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619713" y="4045613"/>
            <a:ext cx="2900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还有其他的方法吗？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4086496" y="2092592"/>
            <a:ext cx="404813" cy="40481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6" name="Oval 16"/>
          <p:cNvSpPr>
            <a:spLocks noChangeArrowheads="1"/>
          </p:cNvSpPr>
          <p:nvPr/>
        </p:nvSpPr>
        <p:spPr bwMode="auto">
          <a:xfrm>
            <a:off x="4529408" y="2092592"/>
            <a:ext cx="404813" cy="40481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7" name="Oval 17"/>
          <p:cNvSpPr>
            <a:spLocks noChangeArrowheads="1"/>
          </p:cNvSpPr>
          <p:nvPr/>
        </p:nvSpPr>
        <p:spPr bwMode="auto">
          <a:xfrm>
            <a:off x="4967558" y="2092592"/>
            <a:ext cx="404813" cy="40481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8" name="Oval 18"/>
          <p:cNvSpPr>
            <a:spLocks noChangeArrowheads="1"/>
          </p:cNvSpPr>
          <p:nvPr/>
        </p:nvSpPr>
        <p:spPr bwMode="auto">
          <a:xfrm>
            <a:off x="5642642" y="2092592"/>
            <a:ext cx="404813" cy="40481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07782" y="2790694"/>
            <a:ext cx="4964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再从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的因数中找出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的因数：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1399448" y="3406247"/>
            <a:ext cx="4684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最后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找出12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的最大公因数： 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1105746" y="1457078"/>
            <a:ext cx="1376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楷体" panose="02010609060101010101" pitchFamily="49" charset="-122"/>
              </a:rPr>
              <a:t>列举法</a:t>
            </a:r>
            <a:endParaRPr lang="en-US" altLang="zh-CN" sz="28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5" grpId="0" autoUpdateAnimBg="0"/>
      <p:bldP spid="15" grpId="1" autoUpdateAnimBg="0"/>
      <p:bldP spid="19" grpId="0" autoUpdateAnimBg="0"/>
      <p:bldP spid="19" grpId="1" autoUpdateAnimBg="0"/>
      <p:bldP spid="20" grpId="0" autoUpdateAnimBg="0"/>
      <p:bldP spid="20" grpId="1" autoUpdateAnimBg="0"/>
      <p:bldP spid="21" grpId="0" autoUpdateAnimBg="0"/>
      <p:bldP spid="22" grpId="0" autoUpdateAnimBg="0"/>
      <p:bldP spid="22" grpId="1" autoUpdateAnimBg="0"/>
      <p:bldP spid="23" grpId="0" autoUpdateAnimBg="0"/>
      <p:bldP spid="24" grpId="0" autoUpdateAnimBg="0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329733" y="746145"/>
            <a:ext cx="5910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怎样找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的公因数和最大公因数？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41701" y="832961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/>
          <p:nvPr/>
        </p:nvGrpSpPr>
        <p:grpSpPr bwMode="auto">
          <a:xfrm>
            <a:off x="3628373" y="2465359"/>
            <a:ext cx="1619250" cy="539354"/>
            <a:chOff x="0" y="0"/>
            <a:chExt cx="1810" cy="756"/>
          </a:xfrm>
        </p:grpSpPr>
        <p:sp>
          <p:nvSpPr>
            <p:cNvPr id="33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7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34" name="Line 27"/>
            <p:cNvSpPr>
              <a:spLocks noChangeShapeType="1"/>
            </p:cNvSpPr>
            <p:nvPr/>
          </p:nvSpPr>
          <p:spPr bwMode="auto">
            <a:xfrm>
              <a:off x="0" y="756"/>
              <a:ext cx="18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3234276" y="2566563"/>
            <a:ext cx="34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3398582" y="308805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en-US" altLang="zh-CN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3790298" y="255465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8" name="Text Box 31"/>
          <p:cNvSpPr txBox="1">
            <a:spLocks noChangeArrowheads="1"/>
          </p:cNvSpPr>
          <p:nvPr/>
        </p:nvSpPr>
        <p:spPr bwMode="auto">
          <a:xfrm>
            <a:off x="4601113" y="255584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endParaRPr lang="en-US" altLang="zh-CN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39" name="Group 11"/>
          <p:cNvGrpSpPr/>
          <p:nvPr/>
        </p:nvGrpSpPr>
        <p:grpSpPr bwMode="auto">
          <a:xfrm>
            <a:off x="3766485" y="3005904"/>
            <a:ext cx="1479947" cy="540544"/>
            <a:chOff x="0" y="0"/>
            <a:chExt cx="1411" cy="747"/>
          </a:xfrm>
        </p:grpSpPr>
        <p:sp>
          <p:nvSpPr>
            <p:cNvPr id="40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41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grpSp>
        <p:nvGrpSpPr>
          <p:cNvPr id="42" name="Group 14"/>
          <p:cNvGrpSpPr/>
          <p:nvPr/>
        </p:nvGrpSpPr>
        <p:grpSpPr bwMode="auto">
          <a:xfrm>
            <a:off x="3885548" y="3082104"/>
            <a:ext cx="1121569" cy="467915"/>
            <a:chOff x="0" y="0"/>
            <a:chExt cx="822" cy="393"/>
          </a:xfrm>
        </p:grpSpPr>
        <p:sp>
          <p:nvSpPr>
            <p:cNvPr id="43" name="Text Box 36"/>
            <p:cNvSpPr txBox="1">
              <a:spLocks noChangeArrowheads="1"/>
            </p:cNvSpPr>
            <p:nvPr/>
          </p:nvSpPr>
          <p:spPr bwMode="auto">
            <a:xfrm>
              <a:off x="0" y="0"/>
              <a:ext cx="18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/>
                  </a:solidFill>
                  <a:ea typeface="楷体" panose="02010609060101010101" pitchFamily="49" charset="-122"/>
                </a:rPr>
                <a:t>6</a:t>
              </a:r>
              <a:endParaRPr lang="en-US" altLang="zh-CN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44" name="Text Box 37"/>
            <p:cNvSpPr txBox="1">
              <a:spLocks noChangeArrowheads="1"/>
            </p:cNvSpPr>
            <p:nvPr/>
          </p:nvSpPr>
          <p:spPr bwMode="auto">
            <a:xfrm>
              <a:off x="596" y="5"/>
              <a:ext cx="2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/>
                  </a:solidFill>
                  <a:ea typeface="楷体" panose="02010609060101010101" pitchFamily="49" charset="-122"/>
                </a:rPr>
                <a:t>9</a:t>
              </a:r>
              <a:endParaRPr lang="en-US" altLang="zh-CN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17"/>
          <p:cNvGrpSpPr/>
          <p:nvPr/>
        </p:nvGrpSpPr>
        <p:grpSpPr bwMode="auto">
          <a:xfrm>
            <a:off x="3909361" y="3597644"/>
            <a:ext cx="1123916" cy="467914"/>
            <a:chOff x="0" y="0"/>
            <a:chExt cx="855" cy="393"/>
          </a:xfrm>
        </p:grpSpPr>
        <p:sp>
          <p:nvSpPr>
            <p:cNvPr id="46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23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/>
                  </a:solidFill>
                  <a:ea typeface="楷体" panose="02010609060101010101" pitchFamily="49" charset="-122"/>
                </a:rPr>
                <a:t>2</a:t>
              </a:r>
              <a:endParaRPr lang="en-US" altLang="zh-CN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47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tx1"/>
                  </a:solidFill>
                  <a:ea typeface="楷体" panose="02010609060101010101" pitchFamily="49" charset="-122"/>
                </a:rPr>
                <a:t>3</a:t>
              </a:r>
              <a:endParaRPr lang="en-US" altLang="zh-CN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48" name="Text Box 41"/>
          <p:cNvSpPr txBox="1">
            <a:spLocks noChangeArrowheads="1"/>
          </p:cNvSpPr>
          <p:nvPr/>
        </p:nvSpPr>
        <p:spPr bwMode="auto">
          <a:xfrm>
            <a:off x="5373828" y="2507032"/>
            <a:ext cx="3544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用公因数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去除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9" name="Text Box 42"/>
          <p:cNvSpPr txBox="1">
            <a:spLocks noChangeArrowheads="1"/>
          </p:cNvSpPr>
          <p:nvPr/>
        </p:nvSpPr>
        <p:spPr bwMode="auto">
          <a:xfrm>
            <a:off x="5373828" y="3035669"/>
            <a:ext cx="3302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用公因数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去除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0" name="Text Box 43"/>
          <p:cNvSpPr txBox="1">
            <a:spLocks noChangeArrowheads="1"/>
          </p:cNvSpPr>
          <p:nvPr/>
        </p:nvSpPr>
        <p:spPr bwMode="auto">
          <a:xfrm>
            <a:off x="5376210" y="3535732"/>
            <a:ext cx="3943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除到公因数只有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为止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1" name="Text Box 44"/>
          <p:cNvSpPr txBox="1">
            <a:spLocks noChangeArrowheads="1"/>
          </p:cNvSpPr>
          <p:nvPr/>
        </p:nvSpPr>
        <p:spPr bwMode="auto">
          <a:xfrm>
            <a:off x="1080477" y="1239748"/>
            <a:ext cx="18478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ea typeface="楷体" panose="02010609060101010101" pitchFamily="49" charset="-122"/>
              </a:rPr>
              <a:t>短除法</a:t>
            </a: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:</a:t>
            </a:r>
            <a:endParaRPr lang="en-US" altLang="zh-CN" sz="28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2" name="Text Box 45"/>
          <p:cNvSpPr txBox="1">
            <a:spLocks noChangeArrowheads="1"/>
          </p:cNvSpPr>
          <p:nvPr/>
        </p:nvSpPr>
        <p:spPr bwMode="auto">
          <a:xfrm>
            <a:off x="3642263" y="4092393"/>
            <a:ext cx="6255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的最大公因数是：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2×3=6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53" name="Text Box 32"/>
          <p:cNvSpPr txBox="1">
            <a:spLocks noChangeArrowheads="1"/>
          </p:cNvSpPr>
          <p:nvPr/>
        </p:nvSpPr>
        <p:spPr bwMode="auto">
          <a:xfrm>
            <a:off x="899601" y="2679672"/>
            <a:ext cx="2144176" cy="8309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相当于除法竖式中的除数。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54" name="Line 33"/>
          <p:cNvSpPr>
            <a:spLocks noChangeShapeType="1"/>
          </p:cNvSpPr>
          <p:nvPr/>
        </p:nvSpPr>
        <p:spPr bwMode="auto">
          <a:xfrm flipV="1">
            <a:off x="3011629" y="2832072"/>
            <a:ext cx="303609" cy="26193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600"/>
          </a:p>
        </p:txBody>
      </p:sp>
      <p:sp>
        <p:nvSpPr>
          <p:cNvPr id="55" name="Text Box 35"/>
          <p:cNvSpPr txBox="1">
            <a:spLocks noChangeArrowheads="1"/>
          </p:cNvSpPr>
          <p:nvPr/>
        </p:nvSpPr>
        <p:spPr bwMode="auto">
          <a:xfrm>
            <a:off x="996479" y="3677072"/>
            <a:ext cx="1957085" cy="8309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相当于除法竖式中的商。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56" name="Line 36"/>
          <p:cNvSpPr>
            <a:spLocks noChangeShapeType="1"/>
          </p:cNvSpPr>
          <p:nvPr/>
        </p:nvSpPr>
        <p:spPr bwMode="auto">
          <a:xfrm flipV="1">
            <a:off x="2928287" y="3495937"/>
            <a:ext cx="838200" cy="44648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600"/>
          </a:p>
        </p:txBody>
      </p:sp>
      <p:sp>
        <p:nvSpPr>
          <p:cNvPr id="57" name="Text Box 32"/>
          <p:cNvSpPr txBox="1">
            <a:spLocks noChangeArrowheads="1"/>
          </p:cNvSpPr>
          <p:nvPr/>
        </p:nvSpPr>
        <p:spPr bwMode="auto">
          <a:xfrm>
            <a:off x="4433367" y="1734889"/>
            <a:ext cx="2370881" cy="8309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相当于除法竖式中的被除数。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58" name="Line 33"/>
          <p:cNvSpPr>
            <a:spLocks noChangeShapeType="1"/>
          </p:cNvSpPr>
          <p:nvPr/>
        </p:nvSpPr>
        <p:spPr bwMode="auto">
          <a:xfrm flipH="1">
            <a:off x="4116599" y="2335583"/>
            <a:ext cx="223767" cy="27315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zh-CN" altLang="en-US" sz="1600"/>
          </a:p>
        </p:txBody>
      </p:sp>
      <p:sp>
        <p:nvSpPr>
          <p:cNvPr id="59" name="Text Box 32"/>
          <p:cNvSpPr txBox="1">
            <a:spLocks noChangeArrowheads="1"/>
          </p:cNvSpPr>
          <p:nvPr/>
        </p:nvSpPr>
        <p:spPr bwMode="auto">
          <a:xfrm>
            <a:off x="897868" y="1820168"/>
            <a:ext cx="2130851" cy="8309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prstDash val="sysDot"/>
            <a:miter lim="800000"/>
          </a:ln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相当于除法竖式中的除号。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0" name="Line 33"/>
          <p:cNvSpPr>
            <a:spLocks noChangeShapeType="1"/>
          </p:cNvSpPr>
          <p:nvPr/>
        </p:nvSpPr>
        <p:spPr bwMode="auto">
          <a:xfrm>
            <a:off x="3062580" y="2387203"/>
            <a:ext cx="501254" cy="184547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  <p:bldP spid="37" grpId="0" autoUpdateAnimBg="0"/>
      <p:bldP spid="48" grpId="0" autoUpdateAnimBg="0"/>
      <p:bldP spid="50" grpId="0" autoUpdateAnimBg="0"/>
      <p:bldP spid="51" grpId="0" autoUpdateAnimBg="0"/>
      <p:bldP spid="52" grpId="0" autoUpdateAnimBg="0"/>
      <p:bldP spid="53" grpId="0" animBg="1"/>
      <p:bldP spid="55" grpId="0" animBg="1"/>
      <p:bldP spid="57" grpId="0" animBg="1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259632" y="1096402"/>
            <a:ext cx="5454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用短除法求下列每组数的最大公因数。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259805" y="1585249"/>
            <a:ext cx="1116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36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54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2" name="TextBox 26"/>
          <p:cNvSpPr txBox="1">
            <a:spLocks noChangeArrowheads="1"/>
          </p:cNvSpPr>
          <p:nvPr/>
        </p:nvSpPr>
        <p:spPr bwMode="auto">
          <a:xfrm>
            <a:off x="5507975" y="1585249"/>
            <a:ext cx="1116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24" name="Group 4"/>
          <p:cNvGrpSpPr/>
          <p:nvPr/>
        </p:nvGrpSpPr>
        <p:grpSpPr bwMode="auto">
          <a:xfrm>
            <a:off x="1957220" y="2104787"/>
            <a:ext cx="1619250" cy="413856"/>
            <a:chOff x="0" y="0"/>
            <a:chExt cx="1810" cy="756"/>
          </a:xfrm>
        </p:grpSpPr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7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0" y="756"/>
              <a:ext cx="18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596808" y="2094993"/>
            <a:ext cx="34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1727429" y="260198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2201856" y="2067694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36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>
            <a:off x="2929960" y="206977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54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31" name="Group 11"/>
          <p:cNvGrpSpPr/>
          <p:nvPr/>
        </p:nvGrpSpPr>
        <p:grpSpPr bwMode="auto">
          <a:xfrm>
            <a:off x="2095332" y="2519834"/>
            <a:ext cx="1479947" cy="540544"/>
            <a:chOff x="0" y="0"/>
            <a:chExt cx="1411" cy="747"/>
          </a:xfrm>
        </p:grpSpPr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grpSp>
        <p:nvGrpSpPr>
          <p:cNvPr id="34" name="Group 14"/>
          <p:cNvGrpSpPr/>
          <p:nvPr/>
        </p:nvGrpSpPr>
        <p:grpSpPr bwMode="auto">
          <a:xfrm>
            <a:off x="2214395" y="2588890"/>
            <a:ext cx="1223902" cy="469106"/>
            <a:chOff x="0" y="-6"/>
            <a:chExt cx="897" cy="394"/>
          </a:xfrm>
        </p:grpSpPr>
        <p:sp>
          <p:nvSpPr>
            <p:cNvPr id="35" name="Text Box 36"/>
            <p:cNvSpPr txBox="1">
              <a:spLocks noChangeArrowheads="1"/>
            </p:cNvSpPr>
            <p:nvPr/>
          </p:nvSpPr>
          <p:spPr bwMode="auto">
            <a:xfrm>
              <a:off x="0" y="0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18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36" name="Text Box 37"/>
            <p:cNvSpPr txBox="1">
              <a:spLocks noChangeArrowheads="1"/>
            </p:cNvSpPr>
            <p:nvPr/>
          </p:nvSpPr>
          <p:spPr bwMode="auto">
            <a:xfrm>
              <a:off x="534" y="-6"/>
              <a:ext cx="36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27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17"/>
          <p:cNvGrpSpPr/>
          <p:nvPr/>
        </p:nvGrpSpPr>
        <p:grpSpPr bwMode="auto">
          <a:xfrm>
            <a:off x="2238208" y="3111574"/>
            <a:ext cx="1123916" cy="467914"/>
            <a:chOff x="0" y="0"/>
            <a:chExt cx="855" cy="393"/>
          </a:xfrm>
        </p:grpSpPr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23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6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9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Group 11"/>
          <p:cNvGrpSpPr/>
          <p:nvPr/>
        </p:nvGrpSpPr>
        <p:grpSpPr bwMode="auto">
          <a:xfrm>
            <a:off x="2259805" y="3065849"/>
            <a:ext cx="1479947" cy="540544"/>
            <a:chOff x="0" y="0"/>
            <a:chExt cx="1411" cy="747"/>
          </a:xfrm>
        </p:grpSpPr>
        <p:sp>
          <p:nvSpPr>
            <p:cNvPr id="44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46" name="Text Box 29"/>
          <p:cNvSpPr txBox="1">
            <a:spLocks noChangeArrowheads="1"/>
          </p:cNvSpPr>
          <p:nvPr/>
        </p:nvSpPr>
        <p:spPr bwMode="auto">
          <a:xfrm>
            <a:off x="1908849" y="317658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47" name="Group 17"/>
          <p:cNvGrpSpPr/>
          <p:nvPr/>
        </p:nvGrpSpPr>
        <p:grpSpPr bwMode="auto">
          <a:xfrm>
            <a:off x="2238208" y="3630683"/>
            <a:ext cx="1123916" cy="467914"/>
            <a:chOff x="0" y="0"/>
            <a:chExt cx="855" cy="393"/>
          </a:xfrm>
        </p:grpSpPr>
        <p:sp>
          <p:nvSpPr>
            <p:cNvPr id="48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23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49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2"/>
          <p:cNvSpPr txBox="1">
            <a:spLocks noChangeArrowheads="1"/>
          </p:cNvSpPr>
          <p:nvPr/>
        </p:nvSpPr>
        <p:spPr bwMode="auto">
          <a:xfrm>
            <a:off x="986478" y="4050956"/>
            <a:ext cx="3591048" cy="78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ts val="2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36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54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的最大公因数是：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>
              <a:lnSpc>
                <a:spcPts val="2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2×3×3=18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51" name="Group 4"/>
          <p:cNvGrpSpPr/>
          <p:nvPr/>
        </p:nvGrpSpPr>
        <p:grpSpPr bwMode="auto">
          <a:xfrm>
            <a:off x="5205390" y="2104787"/>
            <a:ext cx="1619250" cy="413856"/>
            <a:chOff x="0" y="0"/>
            <a:chExt cx="1810" cy="756"/>
          </a:xfrm>
        </p:grpSpPr>
        <p:sp>
          <p:nvSpPr>
            <p:cNvPr id="52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7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53" name="Line 27"/>
            <p:cNvSpPr>
              <a:spLocks noChangeShapeType="1"/>
            </p:cNvSpPr>
            <p:nvPr/>
          </p:nvSpPr>
          <p:spPr bwMode="auto">
            <a:xfrm>
              <a:off x="0" y="756"/>
              <a:ext cx="18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54" name="Text Box 28"/>
          <p:cNvSpPr txBox="1">
            <a:spLocks noChangeArrowheads="1"/>
          </p:cNvSpPr>
          <p:nvPr/>
        </p:nvSpPr>
        <p:spPr bwMode="auto">
          <a:xfrm>
            <a:off x="4844978" y="2094993"/>
            <a:ext cx="34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5" name="Text Box 29"/>
          <p:cNvSpPr txBox="1">
            <a:spLocks noChangeArrowheads="1"/>
          </p:cNvSpPr>
          <p:nvPr/>
        </p:nvSpPr>
        <p:spPr bwMode="auto">
          <a:xfrm>
            <a:off x="4975599" y="260198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6" name="Text Box 30"/>
          <p:cNvSpPr txBox="1">
            <a:spLocks noChangeArrowheads="1"/>
          </p:cNvSpPr>
          <p:nvPr/>
        </p:nvSpPr>
        <p:spPr bwMode="auto">
          <a:xfrm>
            <a:off x="5450026" y="2067694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60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57" name="Text Box 31"/>
          <p:cNvSpPr txBox="1">
            <a:spLocks noChangeArrowheads="1"/>
          </p:cNvSpPr>
          <p:nvPr/>
        </p:nvSpPr>
        <p:spPr bwMode="auto">
          <a:xfrm>
            <a:off x="6178130" y="206977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58" name="Group 11"/>
          <p:cNvGrpSpPr/>
          <p:nvPr/>
        </p:nvGrpSpPr>
        <p:grpSpPr bwMode="auto">
          <a:xfrm>
            <a:off x="5343502" y="2519834"/>
            <a:ext cx="1479947" cy="540544"/>
            <a:chOff x="0" y="0"/>
            <a:chExt cx="1411" cy="747"/>
          </a:xfrm>
        </p:grpSpPr>
        <p:sp>
          <p:nvSpPr>
            <p:cNvPr id="59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60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grpSp>
        <p:nvGrpSpPr>
          <p:cNvPr id="61" name="Group 14"/>
          <p:cNvGrpSpPr/>
          <p:nvPr/>
        </p:nvGrpSpPr>
        <p:grpSpPr bwMode="auto">
          <a:xfrm>
            <a:off x="5462565" y="2588890"/>
            <a:ext cx="1223902" cy="469106"/>
            <a:chOff x="0" y="-6"/>
            <a:chExt cx="897" cy="394"/>
          </a:xfrm>
        </p:grpSpPr>
        <p:sp>
          <p:nvSpPr>
            <p:cNvPr id="62" name="Text Box 36"/>
            <p:cNvSpPr txBox="1">
              <a:spLocks noChangeArrowheads="1"/>
            </p:cNvSpPr>
            <p:nvPr/>
          </p:nvSpPr>
          <p:spPr bwMode="auto">
            <a:xfrm>
              <a:off x="0" y="0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30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63" name="Text Box 37"/>
            <p:cNvSpPr txBox="1">
              <a:spLocks noChangeArrowheads="1"/>
            </p:cNvSpPr>
            <p:nvPr/>
          </p:nvSpPr>
          <p:spPr bwMode="auto">
            <a:xfrm>
              <a:off x="534" y="-6"/>
              <a:ext cx="36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9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Group 17"/>
          <p:cNvGrpSpPr/>
          <p:nvPr/>
        </p:nvGrpSpPr>
        <p:grpSpPr bwMode="auto">
          <a:xfrm>
            <a:off x="5486378" y="3111574"/>
            <a:ext cx="1123916" cy="467914"/>
            <a:chOff x="0" y="0"/>
            <a:chExt cx="855" cy="393"/>
          </a:xfrm>
        </p:grpSpPr>
        <p:sp>
          <p:nvSpPr>
            <p:cNvPr id="65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4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10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66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74" name="TextBox 2"/>
          <p:cNvSpPr txBox="1">
            <a:spLocks noChangeArrowheads="1"/>
          </p:cNvSpPr>
          <p:nvPr/>
        </p:nvSpPr>
        <p:spPr bwMode="auto">
          <a:xfrm>
            <a:off x="4918362" y="3765440"/>
            <a:ext cx="3591048" cy="78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的最大公因数是：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>
              <a:lnSpc>
                <a:spcPts val="2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2×3=6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8" grpId="0" autoUpdateAnimBg="0"/>
      <p:bldP spid="29" grpId="0" autoUpdateAnimBg="0"/>
      <p:bldP spid="46" grpId="0" autoUpdateAnimBg="0"/>
      <p:bldP spid="54" grpId="0" autoUpdateAnimBg="0"/>
      <p:bldP spid="55" grpId="0" autoUpdateAnimBg="0"/>
      <p:bldP spid="5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259632" y="881137"/>
            <a:ext cx="5454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用短除法求下列每组数的最大公因数。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24" name="Group 4"/>
          <p:cNvGrpSpPr/>
          <p:nvPr/>
        </p:nvGrpSpPr>
        <p:grpSpPr bwMode="auto">
          <a:xfrm>
            <a:off x="1957220" y="1889522"/>
            <a:ext cx="1619250" cy="413856"/>
            <a:chOff x="0" y="0"/>
            <a:chExt cx="1810" cy="756"/>
          </a:xfrm>
        </p:grpSpPr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7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0" y="756"/>
              <a:ext cx="18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596808" y="1879728"/>
            <a:ext cx="34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1727429" y="238672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2201856" y="185242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20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>
            <a:off x="2929960" y="1854512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30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31" name="Group 11"/>
          <p:cNvGrpSpPr/>
          <p:nvPr/>
        </p:nvGrpSpPr>
        <p:grpSpPr bwMode="auto">
          <a:xfrm>
            <a:off x="2095332" y="2304569"/>
            <a:ext cx="1479947" cy="540544"/>
            <a:chOff x="0" y="0"/>
            <a:chExt cx="1411" cy="747"/>
          </a:xfrm>
        </p:grpSpPr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grpSp>
        <p:nvGrpSpPr>
          <p:cNvPr id="34" name="Group 14"/>
          <p:cNvGrpSpPr/>
          <p:nvPr/>
        </p:nvGrpSpPr>
        <p:grpSpPr bwMode="auto">
          <a:xfrm>
            <a:off x="2214395" y="2373625"/>
            <a:ext cx="1223902" cy="469106"/>
            <a:chOff x="0" y="-6"/>
            <a:chExt cx="897" cy="394"/>
          </a:xfrm>
        </p:grpSpPr>
        <p:sp>
          <p:nvSpPr>
            <p:cNvPr id="35" name="Text Box 36"/>
            <p:cNvSpPr txBox="1">
              <a:spLocks noChangeArrowheads="1"/>
            </p:cNvSpPr>
            <p:nvPr/>
          </p:nvSpPr>
          <p:spPr bwMode="auto">
            <a:xfrm>
              <a:off x="0" y="0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10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36" name="Text Box 37"/>
            <p:cNvSpPr txBox="1">
              <a:spLocks noChangeArrowheads="1"/>
            </p:cNvSpPr>
            <p:nvPr/>
          </p:nvSpPr>
          <p:spPr bwMode="auto">
            <a:xfrm>
              <a:off x="534" y="-6"/>
              <a:ext cx="36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15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17"/>
          <p:cNvGrpSpPr/>
          <p:nvPr/>
        </p:nvGrpSpPr>
        <p:grpSpPr bwMode="auto">
          <a:xfrm>
            <a:off x="2238208" y="2896309"/>
            <a:ext cx="1123916" cy="467914"/>
            <a:chOff x="0" y="0"/>
            <a:chExt cx="855" cy="393"/>
          </a:xfrm>
        </p:grpSpPr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23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3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2"/>
          <p:cNvSpPr txBox="1">
            <a:spLocks noChangeArrowheads="1"/>
          </p:cNvSpPr>
          <p:nvPr/>
        </p:nvSpPr>
        <p:spPr bwMode="auto">
          <a:xfrm>
            <a:off x="949689" y="3484527"/>
            <a:ext cx="3495632" cy="78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的最大公因数是：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>
              <a:lnSpc>
                <a:spcPts val="2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2×5=10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51" name="Group 4"/>
          <p:cNvGrpSpPr/>
          <p:nvPr/>
        </p:nvGrpSpPr>
        <p:grpSpPr bwMode="auto">
          <a:xfrm>
            <a:off x="5205390" y="1771006"/>
            <a:ext cx="1619250" cy="388355"/>
            <a:chOff x="0" y="0"/>
            <a:chExt cx="1810" cy="756"/>
          </a:xfrm>
        </p:grpSpPr>
        <p:sp>
          <p:nvSpPr>
            <p:cNvPr id="52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7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53" name="Line 27"/>
            <p:cNvSpPr>
              <a:spLocks noChangeShapeType="1"/>
            </p:cNvSpPr>
            <p:nvPr/>
          </p:nvSpPr>
          <p:spPr bwMode="auto">
            <a:xfrm>
              <a:off x="0" y="756"/>
              <a:ext cx="181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54" name="Text Box 28"/>
          <p:cNvSpPr txBox="1">
            <a:spLocks noChangeArrowheads="1"/>
          </p:cNvSpPr>
          <p:nvPr/>
        </p:nvSpPr>
        <p:spPr bwMode="auto">
          <a:xfrm>
            <a:off x="4844978" y="1735712"/>
            <a:ext cx="34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5" name="Text Box 29"/>
          <p:cNvSpPr txBox="1">
            <a:spLocks noChangeArrowheads="1"/>
          </p:cNvSpPr>
          <p:nvPr/>
        </p:nvSpPr>
        <p:spPr bwMode="auto">
          <a:xfrm>
            <a:off x="4962385" y="217007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56" name="Text Box 30"/>
          <p:cNvSpPr txBox="1">
            <a:spLocks noChangeArrowheads="1"/>
          </p:cNvSpPr>
          <p:nvPr/>
        </p:nvSpPr>
        <p:spPr bwMode="auto">
          <a:xfrm>
            <a:off x="5450026" y="1708413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64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57" name="Text Box 31"/>
          <p:cNvSpPr txBox="1">
            <a:spLocks noChangeArrowheads="1"/>
          </p:cNvSpPr>
          <p:nvPr/>
        </p:nvSpPr>
        <p:spPr bwMode="auto">
          <a:xfrm>
            <a:off x="6178130" y="171049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32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58" name="Group 11"/>
          <p:cNvGrpSpPr/>
          <p:nvPr/>
        </p:nvGrpSpPr>
        <p:grpSpPr bwMode="auto">
          <a:xfrm>
            <a:off x="5344693" y="2180219"/>
            <a:ext cx="1479947" cy="342489"/>
            <a:chOff x="0" y="0"/>
            <a:chExt cx="1411" cy="747"/>
          </a:xfrm>
        </p:grpSpPr>
        <p:sp>
          <p:nvSpPr>
            <p:cNvPr id="59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60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grpSp>
        <p:nvGrpSpPr>
          <p:cNvPr id="61" name="Group 14"/>
          <p:cNvGrpSpPr/>
          <p:nvPr/>
        </p:nvGrpSpPr>
        <p:grpSpPr bwMode="auto">
          <a:xfrm>
            <a:off x="5447016" y="2096736"/>
            <a:ext cx="1223902" cy="469106"/>
            <a:chOff x="0" y="-6"/>
            <a:chExt cx="897" cy="394"/>
          </a:xfrm>
        </p:grpSpPr>
        <p:sp>
          <p:nvSpPr>
            <p:cNvPr id="62" name="Text Box 36"/>
            <p:cNvSpPr txBox="1">
              <a:spLocks noChangeArrowheads="1"/>
            </p:cNvSpPr>
            <p:nvPr/>
          </p:nvSpPr>
          <p:spPr bwMode="auto">
            <a:xfrm>
              <a:off x="0" y="0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32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63" name="Text Box 37"/>
            <p:cNvSpPr txBox="1">
              <a:spLocks noChangeArrowheads="1"/>
            </p:cNvSpPr>
            <p:nvPr/>
          </p:nvSpPr>
          <p:spPr bwMode="auto">
            <a:xfrm>
              <a:off x="534" y="-6"/>
              <a:ext cx="36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16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Group 17"/>
          <p:cNvGrpSpPr/>
          <p:nvPr/>
        </p:nvGrpSpPr>
        <p:grpSpPr bwMode="auto">
          <a:xfrm>
            <a:off x="5450026" y="2488531"/>
            <a:ext cx="1123916" cy="467914"/>
            <a:chOff x="0" y="0"/>
            <a:chExt cx="855" cy="393"/>
          </a:xfrm>
        </p:grpSpPr>
        <p:sp>
          <p:nvSpPr>
            <p:cNvPr id="65" name="Text Box 39"/>
            <p:cNvSpPr txBox="1">
              <a:spLocks noChangeArrowheads="1"/>
            </p:cNvSpPr>
            <p:nvPr/>
          </p:nvSpPr>
          <p:spPr bwMode="auto">
            <a:xfrm>
              <a:off x="0" y="0"/>
              <a:ext cx="4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16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66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8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74" name="TextBox 2"/>
          <p:cNvSpPr txBox="1">
            <a:spLocks noChangeArrowheads="1"/>
          </p:cNvSpPr>
          <p:nvPr/>
        </p:nvSpPr>
        <p:spPr bwMode="auto">
          <a:xfrm>
            <a:off x="4728107" y="3906078"/>
            <a:ext cx="3591048" cy="78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64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32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的最大公因数是：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>
              <a:lnSpc>
                <a:spcPts val="2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2×2×2×2×2=32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1" name="TextBox 27"/>
          <p:cNvSpPr txBox="1">
            <a:spLocks noChangeArrowheads="1"/>
          </p:cNvSpPr>
          <p:nvPr/>
        </p:nvSpPr>
        <p:spPr bwMode="auto">
          <a:xfrm>
            <a:off x="2283157" y="1379587"/>
            <a:ext cx="1116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20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30</a:t>
            </a:r>
            <a:endParaRPr lang="en-US" altLang="zh-CN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72" name="TextBox 27"/>
          <p:cNvSpPr txBox="1">
            <a:spLocks noChangeArrowheads="1"/>
          </p:cNvSpPr>
          <p:nvPr/>
        </p:nvSpPr>
        <p:spPr bwMode="auto">
          <a:xfrm>
            <a:off x="5462565" y="1379587"/>
            <a:ext cx="1116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64</a:t>
            </a:r>
            <a:r>
              <a:rPr lang="zh-CN" altLang="en-US" dirty="0">
                <a:solidFill>
                  <a:schemeClr val="tx1"/>
                </a:solidFill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ea typeface="楷体" panose="02010609060101010101" pitchFamily="49" charset="-122"/>
              </a:rPr>
              <a:t>32</a:t>
            </a:r>
            <a:endParaRPr lang="zh-CN" altLang="en-US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grpSp>
        <p:nvGrpSpPr>
          <p:cNvPr id="76" name="Group 11"/>
          <p:cNvGrpSpPr/>
          <p:nvPr/>
        </p:nvGrpSpPr>
        <p:grpSpPr bwMode="auto">
          <a:xfrm>
            <a:off x="5455985" y="2537912"/>
            <a:ext cx="1479947" cy="342489"/>
            <a:chOff x="0" y="0"/>
            <a:chExt cx="1411" cy="747"/>
          </a:xfrm>
        </p:grpSpPr>
        <p:sp>
          <p:nvSpPr>
            <p:cNvPr id="77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78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79" name="Text Box 29"/>
          <p:cNvSpPr txBox="1">
            <a:spLocks noChangeArrowheads="1"/>
          </p:cNvSpPr>
          <p:nvPr/>
        </p:nvSpPr>
        <p:spPr bwMode="auto">
          <a:xfrm>
            <a:off x="5112966" y="248760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80" name="Group 17"/>
          <p:cNvGrpSpPr/>
          <p:nvPr/>
        </p:nvGrpSpPr>
        <p:grpSpPr bwMode="auto">
          <a:xfrm>
            <a:off x="5576928" y="2817439"/>
            <a:ext cx="1009553" cy="469105"/>
            <a:chOff x="87" y="-1"/>
            <a:chExt cx="768" cy="394"/>
          </a:xfrm>
        </p:grpSpPr>
        <p:sp>
          <p:nvSpPr>
            <p:cNvPr id="81" name="Text Box 39"/>
            <p:cNvSpPr txBox="1">
              <a:spLocks noChangeArrowheads="1"/>
            </p:cNvSpPr>
            <p:nvPr/>
          </p:nvSpPr>
          <p:spPr bwMode="auto">
            <a:xfrm>
              <a:off x="87" y="-1"/>
              <a:ext cx="4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8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82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4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Group 11"/>
          <p:cNvGrpSpPr/>
          <p:nvPr/>
        </p:nvGrpSpPr>
        <p:grpSpPr bwMode="auto">
          <a:xfrm>
            <a:off x="5595439" y="2879046"/>
            <a:ext cx="1479947" cy="342489"/>
            <a:chOff x="0" y="0"/>
            <a:chExt cx="1411" cy="747"/>
          </a:xfrm>
        </p:grpSpPr>
        <p:sp>
          <p:nvSpPr>
            <p:cNvPr id="84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85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86" name="Text Box 29"/>
          <p:cNvSpPr txBox="1">
            <a:spLocks noChangeArrowheads="1"/>
          </p:cNvSpPr>
          <p:nvPr/>
        </p:nvSpPr>
        <p:spPr bwMode="auto">
          <a:xfrm>
            <a:off x="5301556" y="284229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87" name="Group 17"/>
          <p:cNvGrpSpPr/>
          <p:nvPr/>
        </p:nvGrpSpPr>
        <p:grpSpPr bwMode="auto">
          <a:xfrm>
            <a:off x="5595438" y="3148352"/>
            <a:ext cx="1009553" cy="469105"/>
            <a:chOff x="87" y="-1"/>
            <a:chExt cx="768" cy="394"/>
          </a:xfrm>
        </p:grpSpPr>
        <p:sp>
          <p:nvSpPr>
            <p:cNvPr id="88" name="Text Box 39"/>
            <p:cNvSpPr txBox="1">
              <a:spLocks noChangeArrowheads="1"/>
            </p:cNvSpPr>
            <p:nvPr/>
          </p:nvSpPr>
          <p:spPr bwMode="auto">
            <a:xfrm>
              <a:off x="87" y="-1"/>
              <a:ext cx="4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4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89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Group 11"/>
          <p:cNvGrpSpPr/>
          <p:nvPr/>
        </p:nvGrpSpPr>
        <p:grpSpPr bwMode="auto">
          <a:xfrm>
            <a:off x="5660224" y="3224395"/>
            <a:ext cx="1479947" cy="342489"/>
            <a:chOff x="0" y="0"/>
            <a:chExt cx="1411" cy="747"/>
          </a:xfrm>
        </p:grpSpPr>
        <p:sp>
          <p:nvSpPr>
            <p:cNvPr id="91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7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92" name="Line 34"/>
            <p:cNvSpPr>
              <a:spLocks noChangeShapeType="1"/>
            </p:cNvSpPr>
            <p:nvPr/>
          </p:nvSpPr>
          <p:spPr bwMode="auto">
            <a:xfrm>
              <a:off x="0" y="747"/>
              <a:ext cx="141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</p:grpSp>
      <p:sp>
        <p:nvSpPr>
          <p:cNvPr id="93" name="Text Box 29"/>
          <p:cNvSpPr txBox="1">
            <a:spLocks noChangeArrowheads="1"/>
          </p:cNvSpPr>
          <p:nvPr/>
        </p:nvSpPr>
        <p:spPr bwMode="auto">
          <a:xfrm>
            <a:off x="5343398" y="3185325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94" name="Group 17"/>
          <p:cNvGrpSpPr/>
          <p:nvPr/>
        </p:nvGrpSpPr>
        <p:grpSpPr bwMode="auto">
          <a:xfrm>
            <a:off x="5580112" y="3503013"/>
            <a:ext cx="1009553" cy="469105"/>
            <a:chOff x="87" y="-1"/>
            <a:chExt cx="768" cy="394"/>
          </a:xfrm>
        </p:grpSpPr>
        <p:sp>
          <p:nvSpPr>
            <p:cNvPr id="95" name="Text Box 39"/>
            <p:cNvSpPr txBox="1">
              <a:spLocks noChangeArrowheads="1"/>
            </p:cNvSpPr>
            <p:nvPr/>
          </p:nvSpPr>
          <p:spPr bwMode="auto">
            <a:xfrm>
              <a:off x="87" y="-1"/>
              <a:ext cx="4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2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96" name="Text Box 40"/>
            <p:cNvSpPr txBox="1">
              <a:spLocks noChangeArrowheads="1"/>
            </p:cNvSpPr>
            <p:nvPr/>
          </p:nvSpPr>
          <p:spPr bwMode="auto">
            <a:xfrm>
              <a:off x="596" y="5"/>
              <a:ext cx="25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FFCC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tx1"/>
                  </a:solidFill>
                  <a:ea typeface="楷体" panose="02010609060101010101" pitchFamily="49" charset="-122"/>
                </a:rPr>
                <a:t>1</a:t>
              </a:r>
              <a:endParaRPr lang="en-US" altLang="zh-CN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28" grpId="0" autoUpdateAnimBg="0"/>
      <p:bldP spid="29" grpId="0" autoUpdateAnimBg="0"/>
      <p:bldP spid="54" grpId="0" autoUpdateAnimBg="0"/>
      <p:bldP spid="55" grpId="0" autoUpdateAnimBg="0"/>
      <p:bldP spid="56" grpId="0" autoUpdateAnimBg="0"/>
      <p:bldP spid="79" grpId="0" autoUpdateAnimBg="0"/>
      <p:bldP spid="86" grpId="0" autoUpdateAnimBg="0"/>
      <p:bldP spid="9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910" y="1584084"/>
            <a:ext cx="5616179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 bwMode="auto">
          <a:xfrm>
            <a:off x="851943" y="2560872"/>
            <a:ext cx="7248450" cy="1909672"/>
            <a:chOff x="1376293" y="1581697"/>
            <a:chExt cx="2256615" cy="1003074"/>
          </a:xfrm>
        </p:grpSpPr>
        <p:pic>
          <p:nvPicPr>
            <p:cNvPr id="10" name="图片 7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76293" y="1581697"/>
              <a:ext cx="304383" cy="562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4571" y="1956820"/>
              <a:ext cx="2208337" cy="62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" name="图片 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35"/>
          <p:cNvSpPr txBox="1">
            <a:spLocks noChangeArrowheads="1"/>
          </p:cNvSpPr>
          <p:nvPr/>
        </p:nvSpPr>
        <p:spPr bwMode="auto">
          <a:xfrm>
            <a:off x="728095" y="672956"/>
            <a:ext cx="83084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用这两种花搭配成同样的花束（正好用完，没有剩余），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 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 最多能扎多少束？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143995" y="3387793"/>
            <a:ext cx="81135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CC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用这两种花搭配成同样的花束，正好用完，没有剩</a:t>
            </a:r>
            <a:endParaRPr lang="en-US" altLang="zh-CN" dirty="0">
              <a:solidFill>
                <a:schemeClr val="tx1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余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最多能扎多少束，就是求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72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48</a:t>
            </a:r>
            <a:r>
              <a:rPr lang="zh-CN" altLang="en-US" dirty="0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的最大公因数。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tags/tag1.xml><?xml version="1.0" encoding="utf-8"?>
<p:tagLst xmlns:p="http://schemas.openxmlformats.org/presentationml/2006/main">
  <p:tag name="KSO_WPP_MARK_KEY" val="84179086-cdae-46f3-b83b-2398e4cbe89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全屏显示(16:9)</PresentationFormat>
  <Paragraphs>319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楷体_GB2312</vt:lpstr>
      <vt:lpstr>楷体</vt:lpstr>
      <vt:lpstr>等线</vt:lpstr>
      <vt:lpstr>新宋体</vt:lpstr>
      <vt:lpstr>Calibri</vt:lpstr>
      <vt:lpstr>Arial Unicode MS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46</cp:revision>
  <dcterms:created xsi:type="dcterms:W3CDTF">2018-09-11T05:46:00Z</dcterms:created>
  <dcterms:modified xsi:type="dcterms:W3CDTF">2023-02-08T07:20:48Z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A61BA42BBF484C6996136F3FDC64A23F</vt:lpwstr>
  </property>
</Properties>
</file>