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3"/>
    <p:sldId id="257" r:id="rId4"/>
    <p:sldId id="359" r:id="rId5"/>
    <p:sldId id="259" r:id="rId6"/>
    <p:sldId id="361" r:id="rId7"/>
    <p:sldId id="362" r:id="rId8"/>
    <p:sldId id="363" r:id="rId9"/>
    <p:sldId id="260" r:id="rId10"/>
    <p:sldId id="364" r:id="rId11"/>
    <p:sldId id="365" r:id="rId12"/>
    <p:sldId id="360" r:id="rId13"/>
    <p:sldId id="366" r:id="rId14"/>
    <p:sldId id="368" r:id="rId15"/>
    <p:sldId id="265" r:id="rId16"/>
    <p:sldId id="371" r:id="rId17"/>
    <p:sldId id="270" r:id="rId18"/>
    <p:sldId id="369" r:id="rId19"/>
    <p:sldId id="271" r:id="rId20"/>
    <p:sldId id="272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95" autoAdjust="0"/>
    <p:restoredTop sz="99852" autoAdjust="0"/>
  </p:normalViewPr>
  <p:slideViewPr>
    <p:cSldViewPr>
      <p:cViewPr>
        <p:scale>
          <a:sx n="130" d="100"/>
          <a:sy n="130" d="100"/>
        </p:scale>
        <p:origin x="-1074" y="-486"/>
      </p:cViewPr>
      <p:guideLst>
        <p:guide orient="horz" pos="143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emf"/><Relationship Id="rId3" Type="http://schemas.openxmlformats.org/officeDocument/2006/relationships/image" Target="../media/image11.wmf"/><Relationship Id="rId2" Type="http://schemas.openxmlformats.org/officeDocument/2006/relationships/image" Target="../media/image15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6"/>
            <a:ext cx="3563888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108227"/>
            <a:ext cx="4032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分数加减法（一） 约分和最简分数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4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6.bin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25.png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png"/><Relationship Id="rId7" Type="http://schemas.openxmlformats.org/officeDocument/2006/relationships/image" Target="../media/image4.png"/><Relationship Id="rId6" Type="http://schemas.openxmlformats.org/officeDocument/2006/relationships/slide" Target="slide1.xml"/><Relationship Id="rId5" Type="http://schemas.openxmlformats.org/officeDocument/2006/relationships/image" Target="../media/image34.png"/><Relationship Id="rId4" Type="http://schemas.openxmlformats.org/officeDocument/2006/relationships/image" Target="../media/image38.emf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1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1.x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43.emf"/><Relationship Id="rId4" Type="http://schemas.openxmlformats.org/officeDocument/2006/relationships/oleObject" Target="../embeddings/oleObject17.bin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49.png"/><Relationship Id="rId1" Type="http://schemas.openxmlformats.org/officeDocument/2006/relationships/image" Target="../media/image48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2.wmf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4.emf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wmf"/><Relationship Id="rId8" Type="http://schemas.openxmlformats.org/officeDocument/2006/relationships/oleObject" Target="../embeddings/oleObject9.bin"/><Relationship Id="rId7" Type="http://schemas.openxmlformats.org/officeDocument/2006/relationships/oleObject" Target="../embeddings/oleObject8.bin"/><Relationship Id="rId6" Type="http://schemas.openxmlformats.org/officeDocument/2006/relationships/oleObject" Target="../embeddings/oleObject7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6" Type="http://schemas.openxmlformats.org/officeDocument/2006/relationships/vmlDrawing" Target="../drawings/vmlDrawing3.v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6.emf"/><Relationship Id="rId13" Type="http://schemas.openxmlformats.org/officeDocument/2006/relationships/oleObject" Target="../embeddings/oleObject12.bin"/><Relationship Id="rId12" Type="http://schemas.openxmlformats.org/officeDocument/2006/relationships/image" Target="../media/image11.wmf"/><Relationship Id="rId11" Type="http://schemas.openxmlformats.org/officeDocument/2006/relationships/oleObject" Target="../embeddings/oleObject11.bin"/><Relationship Id="rId10" Type="http://schemas.openxmlformats.org/officeDocument/2006/relationships/oleObject" Target="../embeddings/oleObject10.bin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9333" y="2355728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35700" y="1089715"/>
            <a:ext cx="6720155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剪纸中的数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数加减法（一）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93633" y="1080016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71663" y="900011"/>
            <a:ext cx="4916091" cy="790630"/>
            <a:chOff x="1871663" y="900011"/>
            <a:chExt cx="4916091" cy="790630"/>
          </a:xfrm>
        </p:grpSpPr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1871663" y="1059656"/>
              <a:ext cx="4916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ea typeface="楷体" panose="02010609060101010101" pitchFamily="49" charset="-122"/>
                </a:rPr>
                <a:t>你能把      约分吗？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10" name="Object 31"/>
            <p:cNvGraphicFramePr>
              <a:graphicFrameLocks noChangeAspect="1"/>
            </p:cNvGraphicFramePr>
            <p:nvPr/>
          </p:nvGraphicFramePr>
          <p:xfrm>
            <a:off x="2947991" y="900011"/>
            <a:ext cx="408782" cy="7906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02" name="公式" r:id="rId3" imgW="203200" imgH="393700" progId="Equation.3">
                    <p:embed/>
                  </p:oleObj>
                </mc:Choice>
                <mc:Fallback>
                  <p:oleObj name="公式" r:id="rId3" imgW="203200" imgH="393700" progId="Equation.3">
                    <p:embed/>
                    <p:pic>
                      <p:nvPicPr>
                        <p:cNvPr id="0" name="Object 31" descr="image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47991" y="900011"/>
                          <a:ext cx="408782" cy="79063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8" name="组合 37"/>
          <p:cNvGrpSpPr/>
          <p:nvPr/>
        </p:nvGrpSpPr>
        <p:grpSpPr bwMode="auto">
          <a:xfrm>
            <a:off x="2339752" y="2445112"/>
            <a:ext cx="4086809" cy="2026472"/>
            <a:chOff x="289555" y="882345"/>
            <a:chExt cx="8424936" cy="3528392"/>
          </a:xfrm>
        </p:grpSpPr>
        <p:sp>
          <p:nvSpPr>
            <p:cNvPr id="39" name="矩形 38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73398" y="1131252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338" y="2445112"/>
            <a:ext cx="1865675" cy="1850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Rectangle 11"/>
          <p:cNvSpPr>
            <a:spLocks noChangeArrowheads="1"/>
          </p:cNvSpPr>
          <p:nvPr/>
        </p:nvSpPr>
        <p:spPr bwMode="auto">
          <a:xfrm>
            <a:off x="954455" y="1763620"/>
            <a:ext cx="74908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分子和分母可以直接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除以分子和分母的最大公因数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Group 18"/>
          <p:cNvGrpSpPr/>
          <p:nvPr/>
        </p:nvGrpSpPr>
        <p:grpSpPr bwMode="auto">
          <a:xfrm>
            <a:off x="5173377" y="3109615"/>
            <a:ext cx="175022" cy="663178"/>
            <a:chOff x="2767" y="2173"/>
            <a:chExt cx="105" cy="557"/>
          </a:xfrm>
        </p:grpSpPr>
        <p:sp>
          <p:nvSpPr>
            <p:cNvPr id="48" name="Line 19"/>
            <p:cNvSpPr>
              <a:spLocks noChangeShapeType="1"/>
            </p:cNvSpPr>
            <p:nvPr/>
          </p:nvSpPr>
          <p:spPr bwMode="auto">
            <a:xfrm>
              <a:off x="2767" y="2441"/>
              <a:ext cx="10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49" name="Rectangle 20"/>
            <p:cNvSpPr>
              <a:spLocks noChangeArrowheads="1"/>
            </p:cNvSpPr>
            <p:nvPr/>
          </p:nvSpPr>
          <p:spPr bwMode="auto">
            <a:xfrm>
              <a:off x="2775" y="2471"/>
              <a:ext cx="78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Rectangle 21"/>
            <p:cNvSpPr>
              <a:spLocks noChangeArrowheads="1"/>
            </p:cNvSpPr>
            <p:nvPr/>
          </p:nvSpPr>
          <p:spPr bwMode="auto">
            <a:xfrm>
              <a:off x="2776" y="2173"/>
              <a:ext cx="78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Rectangle 22"/>
          <p:cNvSpPr>
            <a:spLocks noChangeArrowheads="1"/>
          </p:cNvSpPr>
          <p:nvPr/>
        </p:nvSpPr>
        <p:spPr bwMode="auto">
          <a:xfrm>
            <a:off x="4651884" y="3435846"/>
            <a:ext cx="1298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Rectangle 23"/>
          <p:cNvSpPr>
            <a:spLocks noChangeArrowheads="1"/>
          </p:cNvSpPr>
          <p:nvPr/>
        </p:nvSpPr>
        <p:spPr bwMode="auto">
          <a:xfrm>
            <a:off x="4057761" y="3444180"/>
            <a:ext cx="2596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auto">
          <a:xfrm>
            <a:off x="4651884" y="3122712"/>
            <a:ext cx="4857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25"/>
          <p:cNvSpPr>
            <a:spLocks noChangeArrowheads="1"/>
          </p:cNvSpPr>
          <p:nvPr/>
        </p:nvSpPr>
        <p:spPr bwMode="auto">
          <a:xfrm>
            <a:off x="4057761" y="3113187"/>
            <a:ext cx="2596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Group 26"/>
          <p:cNvGrpSpPr/>
          <p:nvPr/>
        </p:nvGrpSpPr>
        <p:grpSpPr bwMode="auto">
          <a:xfrm>
            <a:off x="3444592" y="3094136"/>
            <a:ext cx="261938" cy="663178"/>
            <a:chOff x="997" y="2173"/>
            <a:chExt cx="220" cy="557"/>
          </a:xfrm>
        </p:grpSpPr>
        <p:sp>
          <p:nvSpPr>
            <p:cNvPr id="56" name="Line 27"/>
            <p:cNvSpPr>
              <a:spLocks noChangeShapeType="1"/>
            </p:cNvSpPr>
            <p:nvPr/>
          </p:nvSpPr>
          <p:spPr bwMode="auto">
            <a:xfrm>
              <a:off x="1005" y="2441"/>
              <a:ext cx="177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57" name="Rectangle 28"/>
            <p:cNvSpPr>
              <a:spLocks noChangeArrowheads="1"/>
            </p:cNvSpPr>
            <p:nvPr/>
          </p:nvSpPr>
          <p:spPr bwMode="auto">
            <a:xfrm>
              <a:off x="999" y="2471"/>
              <a:ext cx="218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Rectangle 29"/>
            <p:cNvSpPr>
              <a:spLocks noChangeArrowheads="1"/>
            </p:cNvSpPr>
            <p:nvPr/>
          </p:nvSpPr>
          <p:spPr bwMode="auto">
            <a:xfrm>
              <a:off x="997" y="2173"/>
              <a:ext cx="218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Line 30"/>
          <p:cNvSpPr>
            <a:spLocks noChangeShapeType="1"/>
          </p:cNvSpPr>
          <p:nvPr/>
        </p:nvSpPr>
        <p:spPr bwMode="auto">
          <a:xfrm>
            <a:off x="4057762" y="3417986"/>
            <a:ext cx="75604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60" name="Rectangle 31"/>
          <p:cNvSpPr>
            <a:spLocks noChangeArrowheads="1"/>
          </p:cNvSpPr>
          <p:nvPr/>
        </p:nvSpPr>
        <p:spPr bwMode="auto">
          <a:xfrm>
            <a:off x="4273265" y="3094136"/>
            <a:ext cx="4427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Rectangle 32"/>
          <p:cNvSpPr>
            <a:spLocks noChangeArrowheads="1"/>
          </p:cNvSpPr>
          <p:nvPr/>
        </p:nvSpPr>
        <p:spPr bwMode="auto">
          <a:xfrm>
            <a:off x="4282790" y="3415605"/>
            <a:ext cx="4427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Rectangle 33"/>
          <p:cNvSpPr>
            <a:spLocks noChangeArrowheads="1"/>
          </p:cNvSpPr>
          <p:nvPr/>
        </p:nvSpPr>
        <p:spPr bwMode="auto">
          <a:xfrm>
            <a:off x="3661283" y="3237011"/>
            <a:ext cx="4427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Rectangle 34"/>
          <p:cNvSpPr>
            <a:spLocks noChangeArrowheads="1"/>
          </p:cNvSpPr>
          <p:nvPr/>
        </p:nvSpPr>
        <p:spPr bwMode="auto">
          <a:xfrm>
            <a:off x="4829286" y="3256061"/>
            <a:ext cx="4427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52" grpId="0"/>
      <p:bldP spid="53" grpId="0"/>
      <p:bldP spid="54" grpId="0"/>
      <p:bldP spid="60" grpId="0"/>
      <p:bldP spid="61" grpId="0"/>
      <p:bldP spid="62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AutoShape 4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2963165"/>
            <a:ext cx="9252520" cy="165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980010" y="1048054"/>
            <a:ext cx="49160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Group 43"/>
          <p:cNvGrpSpPr/>
          <p:nvPr/>
        </p:nvGrpSpPr>
        <p:grpSpPr bwMode="auto">
          <a:xfrm>
            <a:off x="1168046" y="3254473"/>
            <a:ext cx="6807907" cy="1497893"/>
            <a:chOff x="350" y="2377"/>
            <a:chExt cx="5171" cy="1026"/>
          </a:xfrm>
        </p:grpSpPr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350" y="2400"/>
              <a:ext cx="5171" cy="100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的分子和分母只有公因数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，像这样的分数叫作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最简分数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。约分时通常要约成最简分数。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8" name="Object 32"/>
            <p:cNvGraphicFramePr>
              <a:graphicFrameLocks noChangeAspect="1"/>
            </p:cNvGraphicFramePr>
            <p:nvPr/>
          </p:nvGraphicFramePr>
          <p:xfrm>
            <a:off x="930" y="2377"/>
            <a:ext cx="220" cy="4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226" name="公式" r:id="rId4" imgW="152400" imgH="405765" progId="Equation.3">
                    <p:embed/>
                  </p:oleObj>
                </mc:Choice>
                <mc:Fallback>
                  <p:oleObj name="公式" r:id="rId4" imgW="152400" imgH="405765" progId="Equation.3">
                    <p:embed/>
                    <p:pic>
                      <p:nvPicPr>
                        <p:cNvPr id="0" name="Object 32" descr="image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0" y="2377"/>
                          <a:ext cx="220" cy="46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9" name="Picture 19"/>
          <p:cNvPicPr>
            <a:picLocks noChangeAspect="1" noChangeArrowheads="1"/>
          </p:cNvPicPr>
          <p:nvPr/>
        </p:nvPicPr>
        <p:blipFill>
          <a:blip r:embed="rId6" cstate="email"/>
          <a:srcRect l="7904" t="52235" r="36638" b="1532"/>
          <a:stretch>
            <a:fillRect/>
          </a:stretch>
        </p:blipFill>
        <p:spPr bwMode="auto">
          <a:xfrm>
            <a:off x="1062039" y="1767192"/>
            <a:ext cx="2151934" cy="61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61891" y="1469196"/>
            <a:ext cx="2186064" cy="663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0"/>
          <p:cNvPicPr>
            <a:picLocks noChangeAspect="1" noChangeArrowheads="1"/>
          </p:cNvPicPr>
          <p:nvPr/>
        </p:nvPicPr>
        <p:blipFill>
          <a:blip r:embed="rId8" cstate="email"/>
          <a:srcRect l="29240" t="45888" r="33820" b="1732"/>
          <a:stretch>
            <a:fillRect/>
          </a:stretch>
        </p:blipFill>
        <p:spPr bwMode="auto">
          <a:xfrm>
            <a:off x="5744858" y="1607015"/>
            <a:ext cx="221337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1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513073" y="2098151"/>
            <a:ext cx="2186066" cy="574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42"/>
          <p:cNvSpPr>
            <a:spLocks noChangeArrowheads="1"/>
          </p:cNvSpPr>
          <p:nvPr/>
        </p:nvSpPr>
        <p:spPr bwMode="auto">
          <a:xfrm>
            <a:off x="1547812" y="889702"/>
            <a:ext cx="56161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种约分的结果为什么不同呢？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4"/>
          <p:cNvSpPr txBox="1">
            <a:spLocks noChangeArrowheads="1"/>
          </p:cNvSpPr>
          <p:nvPr/>
        </p:nvSpPr>
        <p:spPr bwMode="auto">
          <a:xfrm>
            <a:off x="1306929" y="2666155"/>
            <a:ext cx="23920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还可以继续约分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2640881" y="1796386"/>
            <a:ext cx="516314" cy="701279"/>
          </a:xfrm>
          <a:prstGeom prst="downArrow">
            <a:avLst>
              <a:gd name="adj1" fmla="val 50000"/>
              <a:gd name="adj2" fmla="val 54136"/>
            </a:avLst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prstDash val="sys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9" name="AutoShape 48"/>
          <p:cNvSpPr>
            <a:spLocks noChangeArrowheads="1"/>
          </p:cNvSpPr>
          <p:nvPr/>
        </p:nvSpPr>
        <p:spPr bwMode="auto">
          <a:xfrm>
            <a:off x="5044570" y="1541526"/>
            <a:ext cx="558040" cy="1158089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prstDash val="sys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0" name="Text Box 49"/>
          <p:cNvSpPr txBox="1">
            <a:spLocks noChangeArrowheads="1"/>
          </p:cNvSpPr>
          <p:nvPr/>
        </p:nvSpPr>
        <p:spPr bwMode="auto">
          <a:xfrm>
            <a:off x="4129074" y="2666155"/>
            <a:ext cx="201697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" panose="02010609060101010101" pitchFamily="49" charset="-122"/>
              </a:rPr>
              <a:t>不能再约分了</a:t>
            </a:r>
            <a:endParaRPr lang="zh-CN" altLang="en-US" sz="20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1" name="AutoShape 51"/>
          <p:cNvSpPr>
            <a:spLocks noChangeArrowheads="1"/>
          </p:cNvSpPr>
          <p:nvPr/>
        </p:nvSpPr>
        <p:spPr bwMode="auto">
          <a:xfrm>
            <a:off x="7454917" y="1731473"/>
            <a:ext cx="485943" cy="702469"/>
          </a:xfrm>
          <a:prstGeom prst="downArrow">
            <a:avLst>
              <a:gd name="adj1" fmla="val 50000"/>
              <a:gd name="adj2" fmla="val 57617"/>
            </a:avLst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prstDash val="sys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2" name="Text Box 52"/>
          <p:cNvSpPr txBox="1">
            <a:spLocks noChangeArrowheads="1"/>
          </p:cNvSpPr>
          <p:nvPr/>
        </p:nvSpPr>
        <p:spPr bwMode="auto">
          <a:xfrm>
            <a:off x="6533362" y="2666155"/>
            <a:ext cx="24208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不能再约分了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19" grpId="0" animBg="1"/>
      <p:bldP spid="20" grpId="0"/>
      <p:bldP spid="21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815704" y="930026"/>
            <a:ext cx="49160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ea typeface="楷体" panose="02010609060101010101" pitchFamily="49" charset="-122"/>
              </a:rPr>
              <a:t>约分可以写成下面的形式。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7" name="Group 34"/>
          <p:cNvGrpSpPr/>
          <p:nvPr/>
        </p:nvGrpSpPr>
        <p:grpSpPr bwMode="auto">
          <a:xfrm>
            <a:off x="3234932" y="1905001"/>
            <a:ext cx="236935" cy="632222"/>
            <a:chOff x="997" y="2173"/>
            <a:chExt cx="199" cy="531"/>
          </a:xfrm>
        </p:grpSpPr>
        <p:sp>
          <p:nvSpPr>
            <p:cNvPr id="8" name="Line 35"/>
            <p:cNvSpPr>
              <a:spLocks noChangeShapeType="1"/>
            </p:cNvSpPr>
            <p:nvPr/>
          </p:nvSpPr>
          <p:spPr bwMode="auto">
            <a:xfrm>
              <a:off x="1005" y="2441"/>
              <a:ext cx="177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" name="Rectangle 36"/>
            <p:cNvSpPr>
              <a:spLocks noChangeArrowheads="1"/>
            </p:cNvSpPr>
            <p:nvPr/>
          </p:nvSpPr>
          <p:spPr bwMode="auto">
            <a:xfrm>
              <a:off x="999" y="2471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Rectangle 37"/>
            <p:cNvSpPr>
              <a:spLocks noChangeArrowheads="1"/>
            </p:cNvSpPr>
            <p:nvPr/>
          </p:nvSpPr>
          <p:spPr bwMode="auto">
            <a:xfrm>
              <a:off x="997" y="2173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Rectangle 38"/>
          <p:cNvSpPr>
            <a:spLocks noChangeArrowheads="1"/>
          </p:cNvSpPr>
          <p:nvPr/>
        </p:nvSpPr>
        <p:spPr bwMode="auto">
          <a:xfrm>
            <a:off x="3494485" y="2038350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Group 39"/>
          <p:cNvGrpSpPr/>
          <p:nvPr/>
        </p:nvGrpSpPr>
        <p:grpSpPr bwMode="auto">
          <a:xfrm>
            <a:off x="3873107" y="1889523"/>
            <a:ext cx="236935" cy="632222"/>
            <a:chOff x="997" y="2173"/>
            <a:chExt cx="199" cy="531"/>
          </a:xfrm>
        </p:grpSpPr>
        <p:sp>
          <p:nvSpPr>
            <p:cNvPr id="13" name="Line 40"/>
            <p:cNvSpPr>
              <a:spLocks noChangeShapeType="1"/>
            </p:cNvSpPr>
            <p:nvPr/>
          </p:nvSpPr>
          <p:spPr bwMode="auto">
            <a:xfrm>
              <a:off x="1005" y="2441"/>
              <a:ext cx="177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4" name="Rectangle 41"/>
            <p:cNvSpPr>
              <a:spLocks noChangeArrowheads="1"/>
            </p:cNvSpPr>
            <p:nvPr/>
          </p:nvSpPr>
          <p:spPr bwMode="auto">
            <a:xfrm>
              <a:off x="999" y="2471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Rectangle 42"/>
            <p:cNvSpPr>
              <a:spLocks noChangeArrowheads="1"/>
            </p:cNvSpPr>
            <p:nvPr/>
          </p:nvSpPr>
          <p:spPr bwMode="auto">
            <a:xfrm>
              <a:off x="997" y="2173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Line 43"/>
          <p:cNvSpPr>
            <a:spLocks noChangeShapeType="1"/>
          </p:cNvSpPr>
          <p:nvPr/>
        </p:nvSpPr>
        <p:spPr bwMode="auto">
          <a:xfrm>
            <a:off x="3857625" y="2014537"/>
            <a:ext cx="247650" cy="52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0" name="Line 45"/>
          <p:cNvSpPr>
            <a:spLocks noChangeShapeType="1"/>
          </p:cNvSpPr>
          <p:nvPr/>
        </p:nvSpPr>
        <p:spPr bwMode="auto">
          <a:xfrm>
            <a:off x="3882629" y="2391966"/>
            <a:ext cx="247650" cy="52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1" name="Rectangle 46"/>
          <p:cNvSpPr>
            <a:spLocks noChangeArrowheads="1"/>
          </p:cNvSpPr>
          <p:nvPr/>
        </p:nvSpPr>
        <p:spPr bwMode="auto">
          <a:xfrm>
            <a:off x="3936207" y="1689497"/>
            <a:ext cx="37861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47"/>
          <p:cNvSpPr>
            <a:spLocks noChangeArrowheads="1"/>
          </p:cNvSpPr>
          <p:nvPr/>
        </p:nvSpPr>
        <p:spPr bwMode="auto">
          <a:xfrm>
            <a:off x="3949304" y="2461022"/>
            <a:ext cx="37861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Line 48"/>
          <p:cNvSpPr>
            <a:spLocks noChangeShapeType="1"/>
          </p:cNvSpPr>
          <p:nvPr/>
        </p:nvSpPr>
        <p:spPr bwMode="auto">
          <a:xfrm>
            <a:off x="3882629" y="1797844"/>
            <a:ext cx="247650" cy="52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4" name="Line 49"/>
          <p:cNvSpPr>
            <a:spLocks noChangeShapeType="1"/>
          </p:cNvSpPr>
          <p:nvPr/>
        </p:nvSpPr>
        <p:spPr bwMode="auto">
          <a:xfrm>
            <a:off x="3882629" y="2553891"/>
            <a:ext cx="247650" cy="52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5" name="Rectangle 50"/>
          <p:cNvSpPr>
            <a:spLocks noChangeArrowheads="1"/>
          </p:cNvSpPr>
          <p:nvPr/>
        </p:nvSpPr>
        <p:spPr bwMode="auto">
          <a:xfrm>
            <a:off x="3945732" y="1491854"/>
            <a:ext cx="37861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51"/>
          <p:cNvSpPr>
            <a:spLocks noChangeArrowheads="1"/>
          </p:cNvSpPr>
          <p:nvPr/>
        </p:nvSpPr>
        <p:spPr bwMode="auto">
          <a:xfrm>
            <a:off x="3951685" y="2641997"/>
            <a:ext cx="37861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Group 57"/>
          <p:cNvGrpSpPr/>
          <p:nvPr/>
        </p:nvGrpSpPr>
        <p:grpSpPr bwMode="auto">
          <a:xfrm>
            <a:off x="4363642" y="1885950"/>
            <a:ext cx="210740" cy="632222"/>
            <a:chOff x="1878" y="1554"/>
            <a:chExt cx="177" cy="531"/>
          </a:xfrm>
        </p:grpSpPr>
        <p:sp>
          <p:nvSpPr>
            <p:cNvPr id="28" name="Line 53"/>
            <p:cNvSpPr>
              <a:spLocks noChangeShapeType="1"/>
            </p:cNvSpPr>
            <p:nvPr/>
          </p:nvSpPr>
          <p:spPr bwMode="auto">
            <a:xfrm>
              <a:off x="1878" y="1822"/>
              <a:ext cx="177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9" name="Rectangle 54"/>
            <p:cNvSpPr>
              <a:spLocks noChangeArrowheads="1"/>
            </p:cNvSpPr>
            <p:nvPr/>
          </p:nvSpPr>
          <p:spPr bwMode="auto">
            <a:xfrm>
              <a:off x="1920" y="1852"/>
              <a:ext cx="9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55"/>
            <p:cNvSpPr>
              <a:spLocks noChangeArrowheads="1"/>
            </p:cNvSpPr>
            <p:nvPr/>
          </p:nvSpPr>
          <p:spPr bwMode="auto">
            <a:xfrm>
              <a:off x="1918" y="1554"/>
              <a:ext cx="9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Rectangle 56"/>
          <p:cNvSpPr>
            <a:spLocks noChangeArrowheads="1"/>
          </p:cNvSpPr>
          <p:nvPr/>
        </p:nvSpPr>
        <p:spPr bwMode="auto">
          <a:xfrm>
            <a:off x="4079081" y="2028825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4950619" y="1977629"/>
            <a:ext cx="2429693" cy="887551"/>
          </a:xfrm>
          <a:prstGeom prst="rect">
            <a:avLst/>
          </a:prstGeom>
          <a:noFill/>
          <a:ln w="28575" algn="ctr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先分别除以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的公因数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60"/>
          <p:cNvSpPr>
            <a:spLocks noChangeShapeType="1"/>
          </p:cNvSpPr>
          <p:nvPr/>
        </p:nvSpPr>
        <p:spPr bwMode="auto">
          <a:xfrm flipH="1" flipV="1">
            <a:off x="4111229" y="2047875"/>
            <a:ext cx="810815" cy="16192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4" name="Line 61"/>
          <p:cNvSpPr>
            <a:spLocks noChangeShapeType="1"/>
          </p:cNvSpPr>
          <p:nvPr/>
        </p:nvSpPr>
        <p:spPr bwMode="auto">
          <a:xfrm flipH="1">
            <a:off x="4105275" y="2237185"/>
            <a:ext cx="809625" cy="16311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737744" y="1779240"/>
            <a:ext cx="2255468" cy="887551"/>
          </a:xfrm>
          <a:prstGeom prst="rect">
            <a:avLst/>
          </a:prstGeom>
          <a:noFill/>
          <a:ln w="28575" algn="ctr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再分别除以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的公因数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Line 63"/>
          <p:cNvSpPr>
            <a:spLocks noChangeShapeType="1"/>
          </p:cNvSpPr>
          <p:nvPr/>
        </p:nvSpPr>
        <p:spPr bwMode="auto">
          <a:xfrm flipV="1">
            <a:off x="3059907" y="1815704"/>
            <a:ext cx="917972" cy="377428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7" name="Line 64"/>
          <p:cNvSpPr>
            <a:spLocks noChangeShapeType="1"/>
          </p:cNvSpPr>
          <p:nvPr/>
        </p:nvSpPr>
        <p:spPr bwMode="auto">
          <a:xfrm>
            <a:off x="3059907" y="2193132"/>
            <a:ext cx="917972" cy="378619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38" name="Group 65"/>
          <p:cNvGrpSpPr/>
          <p:nvPr/>
        </p:nvGrpSpPr>
        <p:grpSpPr bwMode="auto">
          <a:xfrm>
            <a:off x="3209928" y="3455195"/>
            <a:ext cx="236935" cy="632222"/>
            <a:chOff x="997" y="2173"/>
            <a:chExt cx="199" cy="531"/>
          </a:xfrm>
        </p:grpSpPr>
        <p:sp>
          <p:nvSpPr>
            <p:cNvPr id="39" name="Line 66"/>
            <p:cNvSpPr>
              <a:spLocks noChangeShapeType="1"/>
            </p:cNvSpPr>
            <p:nvPr/>
          </p:nvSpPr>
          <p:spPr bwMode="auto">
            <a:xfrm>
              <a:off x="1005" y="2441"/>
              <a:ext cx="177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0" name="Rectangle 67"/>
            <p:cNvSpPr>
              <a:spLocks noChangeArrowheads="1"/>
            </p:cNvSpPr>
            <p:nvPr/>
          </p:nvSpPr>
          <p:spPr bwMode="auto">
            <a:xfrm>
              <a:off x="999" y="2471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Rectangle 68"/>
            <p:cNvSpPr>
              <a:spLocks noChangeArrowheads="1"/>
            </p:cNvSpPr>
            <p:nvPr/>
          </p:nvSpPr>
          <p:spPr bwMode="auto">
            <a:xfrm>
              <a:off x="997" y="2173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Rectangle 69"/>
          <p:cNvSpPr>
            <a:spLocks noChangeArrowheads="1"/>
          </p:cNvSpPr>
          <p:nvPr/>
        </p:nvSpPr>
        <p:spPr bwMode="auto">
          <a:xfrm>
            <a:off x="3469481" y="3588544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Group 70"/>
          <p:cNvGrpSpPr/>
          <p:nvPr/>
        </p:nvGrpSpPr>
        <p:grpSpPr bwMode="auto">
          <a:xfrm>
            <a:off x="3848103" y="3439717"/>
            <a:ext cx="236935" cy="632222"/>
            <a:chOff x="997" y="2173"/>
            <a:chExt cx="199" cy="531"/>
          </a:xfrm>
        </p:grpSpPr>
        <p:sp>
          <p:nvSpPr>
            <p:cNvPr id="44" name="Line 71"/>
            <p:cNvSpPr>
              <a:spLocks noChangeShapeType="1"/>
            </p:cNvSpPr>
            <p:nvPr/>
          </p:nvSpPr>
          <p:spPr bwMode="auto">
            <a:xfrm>
              <a:off x="1005" y="2441"/>
              <a:ext cx="177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5" name="Rectangle 72"/>
            <p:cNvSpPr>
              <a:spLocks noChangeArrowheads="1"/>
            </p:cNvSpPr>
            <p:nvPr/>
          </p:nvSpPr>
          <p:spPr bwMode="auto">
            <a:xfrm>
              <a:off x="999" y="2471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Rectangle 73"/>
            <p:cNvSpPr>
              <a:spLocks noChangeArrowheads="1"/>
            </p:cNvSpPr>
            <p:nvPr/>
          </p:nvSpPr>
          <p:spPr bwMode="auto">
            <a:xfrm>
              <a:off x="997" y="2173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Line 74"/>
          <p:cNvSpPr>
            <a:spLocks noChangeShapeType="1"/>
          </p:cNvSpPr>
          <p:nvPr/>
        </p:nvSpPr>
        <p:spPr bwMode="auto">
          <a:xfrm>
            <a:off x="3832622" y="3564731"/>
            <a:ext cx="247650" cy="52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8" name="Line 75"/>
          <p:cNvSpPr>
            <a:spLocks noChangeShapeType="1"/>
          </p:cNvSpPr>
          <p:nvPr/>
        </p:nvSpPr>
        <p:spPr bwMode="auto">
          <a:xfrm>
            <a:off x="3857625" y="3942160"/>
            <a:ext cx="247650" cy="52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9" name="Rectangle 76"/>
          <p:cNvSpPr>
            <a:spLocks noChangeArrowheads="1"/>
          </p:cNvSpPr>
          <p:nvPr/>
        </p:nvSpPr>
        <p:spPr bwMode="auto">
          <a:xfrm>
            <a:off x="3911204" y="3239691"/>
            <a:ext cx="37861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Rectangle 77"/>
          <p:cNvSpPr>
            <a:spLocks noChangeArrowheads="1"/>
          </p:cNvSpPr>
          <p:nvPr/>
        </p:nvSpPr>
        <p:spPr bwMode="auto">
          <a:xfrm>
            <a:off x="3924300" y="4011216"/>
            <a:ext cx="37861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Group 82"/>
          <p:cNvGrpSpPr/>
          <p:nvPr/>
        </p:nvGrpSpPr>
        <p:grpSpPr bwMode="auto">
          <a:xfrm>
            <a:off x="4338638" y="3436144"/>
            <a:ext cx="210741" cy="632222"/>
            <a:chOff x="1878" y="1554"/>
            <a:chExt cx="177" cy="531"/>
          </a:xfrm>
        </p:grpSpPr>
        <p:sp>
          <p:nvSpPr>
            <p:cNvPr id="52" name="Line 83"/>
            <p:cNvSpPr>
              <a:spLocks noChangeShapeType="1"/>
            </p:cNvSpPr>
            <p:nvPr/>
          </p:nvSpPr>
          <p:spPr bwMode="auto">
            <a:xfrm>
              <a:off x="1878" y="1822"/>
              <a:ext cx="177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53" name="Rectangle 84"/>
            <p:cNvSpPr>
              <a:spLocks noChangeArrowheads="1"/>
            </p:cNvSpPr>
            <p:nvPr/>
          </p:nvSpPr>
          <p:spPr bwMode="auto">
            <a:xfrm>
              <a:off x="1920" y="1852"/>
              <a:ext cx="9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Rectangle 85"/>
            <p:cNvSpPr>
              <a:spLocks noChangeArrowheads="1"/>
            </p:cNvSpPr>
            <p:nvPr/>
          </p:nvSpPr>
          <p:spPr bwMode="auto">
            <a:xfrm>
              <a:off x="1918" y="1554"/>
              <a:ext cx="9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Rectangle 86"/>
          <p:cNvSpPr>
            <a:spLocks noChangeArrowheads="1"/>
          </p:cNvSpPr>
          <p:nvPr/>
        </p:nvSpPr>
        <p:spPr bwMode="auto">
          <a:xfrm>
            <a:off x="4054078" y="3579019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Rectangle 11"/>
          <p:cNvSpPr>
            <a:spLocks noChangeArrowheads="1"/>
          </p:cNvSpPr>
          <p:nvPr/>
        </p:nvSpPr>
        <p:spPr bwMode="auto">
          <a:xfrm>
            <a:off x="4975622" y="3336052"/>
            <a:ext cx="2915526" cy="887551"/>
          </a:xfrm>
          <a:prstGeom prst="rect">
            <a:avLst/>
          </a:prstGeom>
          <a:noFill/>
          <a:ln w="28575" algn="ctr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可以分别除以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的最大公因数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Line 88"/>
          <p:cNvSpPr>
            <a:spLocks noChangeShapeType="1"/>
          </p:cNvSpPr>
          <p:nvPr/>
        </p:nvSpPr>
        <p:spPr bwMode="auto">
          <a:xfrm flipH="1" flipV="1">
            <a:off x="4086225" y="3598069"/>
            <a:ext cx="810816" cy="16192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58" name="Line 89"/>
          <p:cNvSpPr>
            <a:spLocks noChangeShapeType="1"/>
          </p:cNvSpPr>
          <p:nvPr/>
        </p:nvSpPr>
        <p:spPr bwMode="auto">
          <a:xfrm flipH="1">
            <a:off x="4080272" y="3787379"/>
            <a:ext cx="809625" cy="16311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21" grpId="0"/>
      <p:bldP spid="22" grpId="0"/>
      <p:bldP spid="25" grpId="0"/>
      <p:bldP spid="26" grpId="0"/>
      <p:bldP spid="31" grpId="0"/>
      <p:bldP spid="32" grpId="0" animBg="1"/>
      <p:bldP spid="35" grpId="0" animBg="1"/>
      <p:bldP spid="42" grpId="0"/>
      <p:bldP spid="49" grpId="0"/>
      <p:bldP spid="50" grpId="0"/>
      <p:bldP spid="55" grpId="0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483404" y="652705"/>
            <a:ext cx="66277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ea typeface="楷体" panose="02010609060101010101" pitchFamily="49" charset="-122"/>
              </a:rPr>
              <a:t>剪蝴蝶比剪鲤鱼多用了这张纸的几分之几？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864113" y="3074721"/>
            <a:ext cx="5970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怎样计算同分母分数加减法？</a:t>
            </a:r>
            <a:endParaRPr lang="zh-CN" altLang="en-US" sz="24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4978154" y="1965841"/>
            <a:ext cx="3410270" cy="830997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计算结果能约分，一般要约成最简分数。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1" name="Line 43"/>
          <p:cNvSpPr>
            <a:spLocks noChangeShapeType="1"/>
          </p:cNvSpPr>
          <p:nvPr/>
        </p:nvSpPr>
        <p:spPr bwMode="auto">
          <a:xfrm>
            <a:off x="3963141" y="1806219"/>
            <a:ext cx="180975" cy="5357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Line 44"/>
          <p:cNvSpPr>
            <a:spLocks noChangeShapeType="1"/>
          </p:cNvSpPr>
          <p:nvPr/>
        </p:nvSpPr>
        <p:spPr bwMode="auto">
          <a:xfrm>
            <a:off x="3965522" y="2164598"/>
            <a:ext cx="180975" cy="5357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Rectangle 48"/>
          <p:cNvSpPr>
            <a:spLocks noChangeArrowheads="1"/>
          </p:cNvSpPr>
          <p:nvPr/>
        </p:nvSpPr>
        <p:spPr bwMode="auto">
          <a:xfrm>
            <a:off x="4010766" y="1414233"/>
            <a:ext cx="1298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49"/>
          <p:cNvSpPr>
            <a:spLocks noChangeArrowheads="1"/>
          </p:cNvSpPr>
          <p:nvPr/>
        </p:nvSpPr>
        <p:spPr bwMode="auto">
          <a:xfrm>
            <a:off x="4029816" y="2269373"/>
            <a:ext cx="1964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Line 50"/>
          <p:cNvSpPr>
            <a:spLocks noChangeShapeType="1"/>
          </p:cNvSpPr>
          <p:nvPr/>
        </p:nvSpPr>
        <p:spPr bwMode="auto">
          <a:xfrm flipH="1" flipV="1">
            <a:off x="4248150" y="2247900"/>
            <a:ext cx="702469" cy="32385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187624" y="730436"/>
            <a:ext cx="333029" cy="33302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12417" y="3761651"/>
            <a:ext cx="79847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同分母分数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加</a:t>
            </a:r>
            <a:r>
              <a:rPr lang="zh-CN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减法的计算方法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分母不变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分子相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加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减。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矩形 36"/>
              <p:cNvSpPr/>
              <p:nvPr/>
            </p:nvSpPr>
            <p:spPr>
              <a:xfrm>
                <a:off x="2588127" y="1571286"/>
                <a:ext cx="1066037" cy="7830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7" name="矩形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8127" y="1571286"/>
                <a:ext cx="1066037" cy="783035"/>
              </a:xfrm>
              <a:prstGeom prst="rect">
                <a:avLst/>
              </a:prstGeom>
              <a:blipFill rotWithShape="1">
                <a:blip r:embed="rId3"/>
                <a:stretch>
                  <a:fillRect l="-47" t="-38" r="35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矩形 37"/>
              <p:cNvSpPr/>
              <p:nvPr/>
            </p:nvSpPr>
            <p:spPr>
              <a:xfrm>
                <a:off x="3507506" y="1571286"/>
                <a:ext cx="766688" cy="7830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=</m:t>
                    </m:r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8" name="矩形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7506" y="1571286"/>
                <a:ext cx="766688" cy="783035"/>
              </a:xfrm>
              <a:prstGeom prst="rect">
                <a:avLst/>
              </a:prstGeom>
              <a:blipFill rotWithShape="1">
                <a:blip r:embed="rId4"/>
                <a:stretch>
                  <a:fillRect l="-52" t="-38" r="1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矩形 38"/>
              <p:cNvSpPr/>
              <p:nvPr/>
            </p:nvSpPr>
            <p:spPr>
              <a:xfrm>
                <a:off x="4155578" y="1571286"/>
                <a:ext cx="795041" cy="7830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=</m:t>
                    </m:r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9" name="矩形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5578" y="1571286"/>
                <a:ext cx="795041" cy="783035"/>
              </a:xfrm>
              <a:prstGeom prst="rect">
                <a:avLst/>
              </a:prstGeom>
              <a:blipFill rotWithShape="1">
                <a:blip r:embed="rId5"/>
                <a:stretch>
                  <a:fillRect l="-17" t="-38" r="20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33" grpId="0"/>
      <p:bldP spid="34" grpId="0"/>
      <p:bldP spid="2" grpId="0"/>
      <p:bldP spid="37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8" name="AutoShap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596" y="1731618"/>
            <a:ext cx="7886565" cy="2773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2269712" y="2708929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Group 12"/>
          <p:cNvGrpSpPr/>
          <p:nvPr/>
        </p:nvGrpSpPr>
        <p:grpSpPr bwMode="auto">
          <a:xfrm>
            <a:off x="1958958" y="2572008"/>
            <a:ext cx="320279" cy="632222"/>
            <a:chOff x="2767" y="2173"/>
            <a:chExt cx="105" cy="531"/>
          </a:xfrm>
        </p:grpSpPr>
        <p:sp>
          <p:nvSpPr>
            <p:cNvPr id="31" name="Line 13"/>
            <p:cNvSpPr>
              <a:spLocks noChangeShapeType="1"/>
            </p:cNvSpPr>
            <p:nvPr/>
          </p:nvSpPr>
          <p:spPr bwMode="auto">
            <a:xfrm>
              <a:off x="2767" y="2441"/>
              <a:ext cx="10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2775" y="2471"/>
              <a:ext cx="7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Rectangle 15"/>
            <p:cNvSpPr>
              <a:spLocks noChangeArrowheads="1"/>
            </p:cNvSpPr>
            <p:nvPr/>
          </p:nvSpPr>
          <p:spPr bwMode="auto">
            <a:xfrm>
              <a:off x="2776" y="2173"/>
              <a:ext cx="7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3040046" y="2699404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Group 57"/>
          <p:cNvGrpSpPr/>
          <p:nvPr/>
        </p:nvGrpSpPr>
        <p:grpSpPr bwMode="auto">
          <a:xfrm>
            <a:off x="3461528" y="2624965"/>
            <a:ext cx="378619" cy="632222"/>
            <a:chOff x="1882" y="1389"/>
            <a:chExt cx="318" cy="531"/>
          </a:xfrm>
        </p:grpSpPr>
        <p:sp>
          <p:nvSpPr>
            <p:cNvPr id="36" name="Line 22"/>
            <p:cNvSpPr>
              <a:spLocks noChangeShapeType="1"/>
            </p:cNvSpPr>
            <p:nvPr/>
          </p:nvSpPr>
          <p:spPr bwMode="auto">
            <a:xfrm>
              <a:off x="1882" y="1657"/>
              <a:ext cx="227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1899" y="1687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1947" y="1389"/>
              <a:ext cx="25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Line 25"/>
          <p:cNvSpPr>
            <a:spLocks noChangeShapeType="1"/>
          </p:cNvSpPr>
          <p:nvPr/>
        </p:nvSpPr>
        <p:spPr bwMode="auto">
          <a:xfrm>
            <a:off x="2661427" y="2680354"/>
            <a:ext cx="325041" cy="10715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0" name="Line 26"/>
          <p:cNvSpPr>
            <a:spLocks noChangeShapeType="1"/>
          </p:cNvSpPr>
          <p:nvPr/>
        </p:nvSpPr>
        <p:spPr bwMode="auto">
          <a:xfrm>
            <a:off x="2607850" y="3057782"/>
            <a:ext cx="325040" cy="10834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1" name="Rectangle 27"/>
          <p:cNvSpPr>
            <a:spLocks noChangeArrowheads="1"/>
          </p:cNvSpPr>
          <p:nvPr/>
        </p:nvSpPr>
        <p:spPr bwMode="auto">
          <a:xfrm>
            <a:off x="2798349" y="2355314"/>
            <a:ext cx="27027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28"/>
          <p:cNvSpPr>
            <a:spLocks noChangeArrowheads="1"/>
          </p:cNvSpPr>
          <p:nvPr/>
        </p:nvSpPr>
        <p:spPr bwMode="auto">
          <a:xfrm>
            <a:off x="2695956" y="3185179"/>
            <a:ext cx="37861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71"/>
          <p:cNvSpPr txBox="1">
            <a:spLocks noChangeArrowheads="1"/>
          </p:cNvSpPr>
          <p:nvPr/>
        </p:nvSpPr>
        <p:spPr bwMode="auto">
          <a:xfrm>
            <a:off x="1207269" y="1147644"/>
            <a:ext cx="4663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把下面的分数化成最简分数。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Group 53"/>
          <p:cNvGrpSpPr/>
          <p:nvPr/>
        </p:nvGrpSpPr>
        <p:grpSpPr bwMode="auto">
          <a:xfrm>
            <a:off x="2661427" y="2572008"/>
            <a:ext cx="320279" cy="632222"/>
            <a:chOff x="2767" y="2173"/>
            <a:chExt cx="105" cy="531"/>
          </a:xfrm>
        </p:grpSpPr>
        <p:sp>
          <p:nvSpPr>
            <p:cNvPr id="45" name="Line 54"/>
            <p:cNvSpPr>
              <a:spLocks noChangeShapeType="1"/>
            </p:cNvSpPr>
            <p:nvPr/>
          </p:nvSpPr>
          <p:spPr bwMode="auto">
            <a:xfrm>
              <a:off x="2767" y="2441"/>
              <a:ext cx="10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6" name="Rectangle 55"/>
            <p:cNvSpPr>
              <a:spLocks noChangeArrowheads="1"/>
            </p:cNvSpPr>
            <p:nvPr/>
          </p:nvSpPr>
          <p:spPr bwMode="auto">
            <a:xfrm>
              <a:off x="2775" y="2471"/>
              <a:ext cx="7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Rectangle 56"/>
            <p:cNvSpPr>
              <a:spLocks noChangeArrowheads="1"/>
            </p:cNvSpPr>
            <p:nvPr/>
          </p:nvSpPr>
          <p:spPr bwMode="auto">
            <a:xfrm>
              <a:off x="2776" y="2173"/>
              <a:ext cx="7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Rectangle 58"/>
          <p:cNvSpPr>
            <a:spLocks noChangeArrowheads="1"/>
          </p:cNvSpPr>
          <p:nvPr/>
        </p:nvSpPr>
        <p:spPr bwMode="auto">
          <a:xfrm>
            <a:off x="5551658" y="2749269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Group 59"/>
          <p:cNvGrpSpPr/>
          <p:nvPr/>
        </p:nvGrpSpPr>
        <p:grpSpPr bwMode="auto">
          <a:xfrm>
            <a:off x="5240904" y="2612348"/>
            <a:ext cx="320279" cy="632222"/>
            <a:chOff x="2767" y="2173"/>
            <a:chExt cx="105" cy="531"/>
          </a:xfrm>
        </p:grpSpPr>
        <p:sp>
          <p:nvSpPr>
            <p:cNvPr id="50" name="Line 60"/>
            <p:cNvSpPr>
              <a:spLocks noChangeShapeType="1"/>
            </p:cNvSpPr>
            <p:nvPr/>
          </p:nvSpPr>
          <p:spPr bwMode="auto">
            <a:xfrm>
              <a:off x="2767" y="2441"/>
              <a:ext cx="10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51" name="Rectangle 61"/>
            <p:cNvSpPr>
              <a:spLocks noChangeArrowheads="1"/>
            </p:cNvSpPr>
            <p:nvPr/>
          </p:nvSpPr>
          <p:spPr bwMode="auto">
            <a:xfrm>
              <a:off x="2775" y="2471"/>
              <a:ext cx="7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54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Rectangle 62"/>
            <p:cNvSpPr>
              <a:spLocks noChangeArrowheads="1"/>
            </p:cNvSpPr>
            <p:nvPr/>
          </p:nvSpPr>
          <p:spPr bwMode="auto">
            <a:xfrm>
              <a:off x="2776" y="2173"/>
              <a:ext cx="7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Rectangle 63"/>
          <p:cNvSpPr>
            <a:spLocks noChangeArrowheads="1"/>
          </p:cNvSpPr>
          <p:nvPr/>
        </p:nvSpPr>
        <p:spPr bwMode="auto">
          <a:xfrm>
            <a:off x="6321992" y="2739744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Line 68"/>
          <p:cNvSpPr>
            <a:spLocks noChangeShapeType="1"/>
          </p:cNvSpPr>
          <p:nvPr/>
        </p:nvSpPr>
        <p:spPr bwMode="auto">
          <a:xfrm>
            <a:off x="5943373" y="2720695"/>
            <a:ext cx="325041" cy="10715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55" name="Line 69"/>
          <p:cNvSpPr>
            <a:spLocks noChangeShapeType="1"/>
          </p:cNvSpPr>
          <p:nvPr/>
        </p:nvSpPr>
        <p:spPr bwMode="auto">
          <a:xfrm>
            <a:off x="5889796" y="3098122"/>
            <a:ext cx="325040" cy="10834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56" name="Rectangle 70"/>
          <p:cNvSpPr>
            <a:spLocks noChangeArrowheads="1"/>
          </p:cNvSpPr>
          <p:nvPr/>
        </p:nvSpPr>
        <p:spPr bwMode="auto">
          <a:xfrm>
            <a:off x="6080295" y="2395653"/>
            <a:ext cx="27027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Rectangle 71"/>
          <p:cNvSpPr>
            <a:spLocks noChangeArrowheads="1"/>
          </p:cNvSpPr>
          <p:nvPr/>
        </p:nvSpPr>
        <p:spPr bwMode="auto">
          <a:xfrm>
            <a:off x="6094583" y="3225519"/>
            <a:ext cx="37861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Group 72"/>
          <p:cNvGrpSpPr/>
          <p:nvPr/>
        </p:nvGrpSpPr>
        <p:grpSpPr bwMode="auto">
          <a:xfrm>
            <a:off x="5933848" y="2612348"/>
            <a:ext cx="320279" cy="632222"/>
            <a:chOff x="2767" y="2173"/>
            <a:chExt cx="105" cy="531"/>
          </a:xfrm>
        </p:grpSpPr>
        <p:sp>
          <p:nvSpPr>
            <p:cNvPr id="59" name="Line 73"/>
            <p:cNvSpPr>
              <a:spLocks noChangeShapeType="1"/>
            </p:cNvSpPr>
            <p:nvPr/>
          </p:nvSpPr>
          <p:spPr bwMode="auto">
            <a:xfrm>
              <a:off x="2767" y="2441"/>
              <a:ext cx="10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0" name="Rectangle 74"/>
            <p:cNvSpPr>
              <a:spLocks noChangeArrowheads="1"/>
            </p:cNvSpPr>
            <p:nvPr/>
          </p:nvSpPr>
          <p:spPr bwMode="auto">
            <a:xfrm>
              <a:off x="2775" y="2471"/>
              <a:ext cx="7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54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Rectangle 75"/>
            <p:cNvSpPr>
              <a:spLocks noChangeArrowheads="1"/>
            </p:cNvSpPr>
            <p:nvPr/>
          </p:nvSpPr>
          <p:spPr bwMode="auto">
            <a:xfrm>
              <a:off x="2776" y="2173"/>
              <a:ext cx="7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Line 76"/>
          <p:cNvSpPr>
            <a:spLocks noChangeShapeType="1"/>
          </p:cNvSpPr>
          <p:nvPr/>
        </p:nvSpPr>
        <p:spPr bwMode="auto">
          <a:xfrm>
            <a:off x="5967186" y="2478997"/>
            <a:ext cx="325041" cy="10715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3" name="Rectangle 77"/>
          <p:cNvSpPr>
            <a:spLocks noChangeArrowheads="1"/>
          </p:cNvSpPr>
          <p:nvPr/>
        </p:nvSpPr>
        <p:spPr bwMode="auto">
          <a:xfrm>
            <a:off x="6076724" y="2221822"/>
            <a:ext cx="27027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Line 78"/>
          <p:cNvSpPr>
            <a:spLocks noChangeShapeType="1"/>
          </p:cNvSpPr>
          <p:nvPr/>
        </p:nvSpPr>
        <p:spPr bwMode="auto">
          <a:xfrm>
            <a:off x="5987427" y="3313626"/>
            <a:ext cx="325040" cy="10715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5" name="Rectangle 79"/>
          <p:cNvSpPr>
            <a:spLocks noChangeArrowheads="1"/>
          </p:cNvSpPr>
          <p:nvPr/>
        </p:nvSpPr>
        <p:spPr bwMode="auto">
          <a:xfrm>
            <a:off x="6105299" y="3412447"/>
            <a:ext cx="27027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Group 84"/>
          <p:cNvGrpSpPr/>
          <p:nvPr/>
        </p:nvGrpSpPr>
        <p:grpSpPr bwMode="auto">
          <a:xfrm>
            <a:off x="6689896" y="2612348"/>
            <a:ext cx="320278" cy="632222"/>
            <a:chOff x="2109" y="2614"/>
            <a:chExt cx="269" cy="531"/>
          </a:xfrm>
        </p:grpSpPr>
        <p:sp>
          <p:nvSpPr>
            <p:cNvPr id="67" name="Line 81"/>
            <p:cNvSpPr>
              <a:spLocks noChangeShapeType="1"/>
            </p:cNvSpPr>
            <p:nvPr/>
          </p:nvSpPr>
          <p:spPr bwMode="auto">
            <a:xfrm>
              <a:off x="2109" y="2882"/>
              <a:ext cx="269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8" name="Rectangle 82"/>
            <p:cNvSpPr>
              <a:spLocks noChangeArrowheads="1"/>
            </p:cNvSpPr>
            <p:nvPr/>
          </p:nvSpPr>
          <p:spPr bwMode="auto">
            <a:xfrm>
              <a:off x="2195" y="2912"/>
              <a:ext cx="9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Rectangle 83"/>
            <p:cNvSpPr>
              <a:spLocks noChangeArrowheads="1"/>
            </p:cNvSpPr>
            <p:nvPr/>
          </p:nvSpPr>
          <p:spPr bwMode="auto">
            <a:xfrm>
              <a:off x="2195" y="2614"/>
              <a:ext cx="9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0" name="矩形 69"/>
              <p:cNvSpPr/>
              <p:nvPr/>
            </p:nvSpPr>
            <p:spPr>
              <a:xfrm>
                <a:off x="1841603" y="3348533"/>
                <a:ext cx="837089" cy="7830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b="1" dirty="0">
                    <a:solidFill>
                      <a:srgbClr val="00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70" name="矩形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1603" y="3348533"/>
                <a:ext cx="837089" cy="783035"/>
              </a:xfrm>
              <a:prstGeom prst="rect">
                <a:avLst/>
              </a:prstGeom>
              <a:blipFill rotWithShape="1">
                <a:blip r:embed="rId5"/>
                <a:stretch>
                  <a:fillRect l="-12" t="-23" r="31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4" grpId="0"/>
      <p:bldP spid="41" grpId="0"/>
      <p:bldP spid="42" grpId="0"/>
      <p:bldP spid="48" grpId="0"/>
      <p:bldP spid="53" grpId="0"/>
      <p:bldP spid="56" grpId="0"/>
      <p:bldP spid="57" grpId="0"/>
      <p:bldP spid="63" grpId="0"/>
      <p:bldP spid="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3768664" y="1545130"/>
                <a:ext cx="837089" cy="7830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b="1" dirty="0">
                    <a:solidFill>
                      <a:srgbClr val="00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8664" y="1545130"/>
                <a:ext cx="837089" cy="783035"/>
              </a:xfrm>
              <a:prstGeom prst="rect">
                <a:avLst/>
              </a:prstGeom>
              <a:blipFill rotWithShape="1">
                <a:blip r:embed="rId1"/>
                <a:stretch>
                  <a:fillRect l="-69" t="-22" r="12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0" name="矩形 69"/>
              <p:cNvSpPr/>
              <p:nvPr/>
            </p:nvSpPr>
            <p:spPr>
              <a:xfrm>
                <a:off x="4399956" y="1485755"/>
                <a:ext cx="848694" cy="9017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70" name="矩形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9956" y="1485755"/>
                <a:ext cx="848694" cy="901785"/>
              </a:xfrm>
              <a:prstGeom prst="rect">
                <a:avLst/>
              </a:prstGeom>
              <a:blipFill rotWithShape="1">
                <a:blip r:embed="rId2"/>
                <a:stretch>
                  <a:fillRect l="-5" t="-54" r="44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1" name="矩形 70"/>
              <p:cNvSpPr/>
              <p:nvPr/>
            </p:nvSpPr>
            <p:spPr>
              <a:xfrm>
                <a:off x="5012663" y="1485755"/>
                <a:ext cx="848694" cy="9017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71" name="矩形 7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2663" y="1485755"/>
                <a:ext cx="848694" cy="901785"/>
              </a:xfrm>
              <a:prstGeom prst="rect">
                <a:avLst/>
              </a:prstGeom>
              <a:blipFill rotWithShape="1">
                <a:blip r:embed="rId3"/>
                <a:stretch>
                  <a:fillRect l="-72" t="-54" r="36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组合 1"/>
          <p:cNvGrpSpPr/>
          <p:nvPr/>
        </p:nvGrpSpPr>
        <p:grpSpPr>
          <a:xfrm>
            <a:off x="665313" y="1130409"/>
            <a:ext cx="1847212" cy="489659"/>
            <a:chOff x="867040" y="1289750"/>
            <a:chExt cx="1778000" cy="48965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67040" y="1289750"/>
              <a:ext cx="151315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算一算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13894" y="2938318"/>
            <a:ext cx="5712232" cy="1323579"/>
            <a:chOff x="1634885" y="1219031"/>
            <a:chExt cx="5609728" cy="1423516"/>
          </a:xfrm>
        </p:grpSpPr>
        <p:sp>
          <p:nvSpPr>
            <p:cNvPr id="11" name="圆角矩形 6"/>
            <p:cNvSpPr/>
            <p:nvPr/>
          </p:nvSpPr>
          <p:spPr>
            <a:xfrm>
              <a:off x="1634885" y="1219031"/>
              <a:ext cx="5609728" cy="1423516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B7E020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燕尾形 13"/>
            <p:cNvSpPr/>
            <p:nvPr/>
          </p:nvSpPr>
          <p:spPr>
            <a:xfrm>
              <a:off x="2473978" y="1626091"/>
              <a:ext cx="324340" cy="324340"/>
            </a:xfrm>
            <a:prstGeom prst="chevron">
              <a:avLst/>
            </a:prstGeom>
            <a:solidFill>
              <a:srgbClr val="F79646">
                <a:lumMod val="75000"/>
              </a:srgbClr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燕尾形 14"/>
            <p:cNvSpPr/>
            <p:nvPr/>
          </p:nvSpPr>
          <p:spPr>
            <a:xfrm>
              <a:off x="2696688" y="1626091"/>
              <a:ext cx="324340" cy="324340"/>
            </a:xfrm>
            <a:prstGeom prst="chevron">
              <a:avLst/>
            </a:prstGeom>
            <a:solidFill>
              <a:srgbClr val="00B0F0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13894" y="1265843"/>
            <a:ext cx="5712232" cy="1323579"/>
            <a:chOff x="1403957" y="2874214"/>
            <a:chExt cx="5609728" cy="1423516"/>
          </a:xfrm>
        </p:grpSpPr>
        <p:sp>
          <p:nvSpPr>
            <p:cNvPr id="16" name="圆角矩形 6"/>
            <p:cNvSpPr/>
            <p:nvPr/>
          </p:nvSpPr>
          <p:spPr>
            <a:xfrm>
              <a:off x="1403957" y="2874214"/>
              <a:ext cx="5609728" cy="1423516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00B0F0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燕尾形 17"/>
            <p:cNvSpPr/>
            <p:nvPr/>
          </p:nvSpPr>
          <p:spPr>
            <a:xfrm>
              <a:off x="2388839" y="3293891"/>
              <a:ext cx="324340" cy="324340"/>
            </a:xfrm>
            <a:prstGeom prst="chevron">
              <a:avLst/>
            </a:prstGeom>
            <a:solidFill>
              <a:srgbClr val="F79646">
                <a:lumMod val="75000"/>
              </a:srgbClr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燕尾形 18"/>
            <p:cNvSpPr/>
            <p:nvPr/>
          </p:nvSpPr>
          <p:spPr>
            <a:xfrm>
              <a:off x="2628169" y="3293891"/>
              <a:ext cx="324340" cy="324340"/>
            </a:xfrm>
            <a:prstGeom prst="chevron">
              <a:avLst/>
            </a:prstGeom>
            <a:solidFill>
              <a:srgbClr val="B7E020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43" name="Line 42"/>
          <p:cNvSpPr>
            <a:spLocks noChangeShapeType="1"/>
          </p:cNvSpPr>
          <p:nvPr/>
        </p:nvSpPr>
        <p:spPr bwMode="auto">
          <a:xfrm>
            <a:off x="4930379" y="1765325"/>
            <a:ext cx="180975" cy="5357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4930379" y="2108225"/>
            <a:ext cx="180975" cy="5357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4955944" y="1303197"/>
            <a:ext cx="1298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5004198" y="2203475"/>
            <a:ext cx="1964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" name="矩形 71"/>
              <p:cNvSpPr/>
              <p:nvPr/>
            </p:nvSpPr>
            <p:spPr>
              <a:xfrm>
                <a:off x="3743650" y="3212057"/>
                <a:ext cx="998853" cy="781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8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72" name="矩形 7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3650" y="3212057"/>
                <a:ext cx="998853" cy="781432"/>
              </a:xfrm>
              <a:prstGeom prst="rect">
                <a:avLst/>
              </a:prstGeom>
              <a:blipFill rotWithShape="1">
                <a:blip r:embed="rId8"/>
                <a:stretch>
                  <a:fillRect l="-33" t="-29" r="32" b="-78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3" name="矩形 72"/>
              <p:cNvSpPr/>
              <p:nvPr/>
            </p:nvSpPr>
            <p:spPr>
              <a:xfrm>
                <a:off x="4509807" y="3152682"/>
                <a:ext cx="848694" cy="9019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73" name="矩形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9807" y="3152682"/>
                <a:ext cx="848694" cy="901978"/>
              </a:xfrm>
              <a:prstGeom prst="rect">
                <a:avLst/>
              </a:prstGeom>
              <a:blipFill rotWithShape="1">
                <a:blip r:embed="rId9"/>
                <a:stretch>
                  <a:fillRect l="-4" t="-60" r="44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4" name="矩形 73"/>
              <p:cNvSpPr/>
              <p:nvPr/>
            </p:nvSpPr>
            <p:spPr>
              <a:xfrm>
                <a:off x="5122514" y="3152682"/>
                <a:ext cx="848694" cy="898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74" name="矩形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2514" y="3152682"/>
                <a:ext cx="848694" cy="898964"/>
              </a:xfrm>
              <a:prstGeom prst="rect">
                <a:avLst/>
              </a:prstGeom>
              <a:blipFill rotWithShape="1">
                <a:blip r:embed="rId10"/>
                <a:stretch>
                  <a:fillRect l="-71" t="-60" r="36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Line 42"/>
          <p:cNvSpPr>
            <a:spLocks noChangeShapeType="1"/>
          </p:cNvSpPr>
          <p:nvPr/>
        </p:nvSpPr>
        <p:spPr bwMode="auto">
          <a:xfrm>
            <a:off x="5040230" y="3374581"/>
            <a:ext cx="180975" cy="5357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6" name="Line 43"/>
          <p:cNvSpPr>
            <a:spLocks noChangeShapeType="1"/>
          </p:cNvSpPr>
          <p:nvPr/>
        </p:nvSpPr>
        <p:spPr bwMode="auto">
          <a:xfrm>
            <a:off x="5040230" y="3825059"/>
            <a:ext cx="180975" cy="5357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7" name="Rectangle 44"/>
          <p:cNvSpPr>
            <a:spLocks noChangeArrowheads="1"/>
          </p:cNvSpPr>
          <p:nvPr/>
        </p:nvSpPr>
        <p:spPr bwMode="auto">
          <a:xfrm>
            <a:off x="5065795" y="2970124"/>
            <a:ext cx="1298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Rectangle 45"/>
          <p:cNvSpPr>
            <a:spLocks noChangeArrowheads="1"/>
          </p:cNvSpPr>
          <p:nvPr/>
        </p:nvSpPr>
        <p:spPr bwMode="auto">
          <a:xfrm>
            <a:off x="5114049" y="3870402"/>
            <a:ext cx="1964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45" grpId="0"/>
      <p:bldP spid="46" grpId="0"/>
      <p:bldP spid="73" grpId="0" animBg="1"/>
      <p:bldP spid="74" grpId="0" animBg="1"/>
      <p:bldP spid="77" grpId="0"/>
      <p:bldP spid="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10364" y="2278643"/>
            <a:ext cx="1841897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 Box 71"/>
          <p:cNvSpPr txBox="1">
            <a:spLocks noChangeArrowheads="1"/>
          </p:cNvSpPr>
          <p:nvPr/>
        </p:nvSpPr>
        <p:spPr bwMode="auto">
          <a:xfrm>
            <a:off x="891182" y="498418"/>
            <a:ext cx="7497241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年伦敦奥运会的跳水项目设有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枚金牌， 被誉为</a:t>
            </a:r>
            <a:r>
              <a:rPr lang="zh-CN" altLang="en-US" sz="2400" b="1" dirty="0">
                <a:solidFill>
                  <a:srgbClr val="000000"/>
                </a:solidFill>
                <a:latin typeface="RJTLLU+FZKTJW--GB1-0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梦之队</a:t>
            </a:r>
            <a:r>
              <a:rPr lang="zh-CN" altLang="en-US" sz="2400" b="1" dirty="0">
                <a:solidFill>
                  <a:srgbClr val="000000"/>
                </a:solidFill>
                <a:latin typeface="RJTLLU+FZKTJW--GB1-0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的中国跳水队夺得了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枚。中国跳水队夺得的金牌数占跳水项目金牌总数的几分之几？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Group 7"/>
          <p:cNvGrpSpPr/>
          <p:nvPr/>
        </p:nvGrpSpPr>
        <p:grpSpPr bwMode="auto">
          <a:xfrm>
            <a:off x="2922300" y="2218831"/>
            <a:ext cx="627460" cy="904874"/>
            <a:chOff x="1967" y="1480"/>
            <a:chExt cx="527" cy="760"/>
          </a:xfrm>
        </p:grpSpPr>
        <p:sp>
          <p:nvSpPr>
            <p:cNvPr id="8" name="Text Box 71"/>
            <p:cNvSpPr txBox="1">
              <a:spLocks noChangeArrowheads="1"/>
            </p:cNvSpPr>
            <p:nvPr/>
          </p:nvSpPr>
          <p:spPr bwMode="auto">
            <a:xfrm>
              <a:off x="1967" y="1676"/>
              <a:ext cx="4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9" name="Object 3"/>
            <p:cNvGraphicFramePr>
              <a:graphicFrameLocks noChangeAspect="1"/>
            </p:cNvGraphicFramePr>
            <p:nvPr/>
          </p:nvGraphicFramePr>
          <p:xfrm>
            <a:off x="2200" y="1480"/>
            <a:ext cx="294" cy="7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251" name="公式" r:id="rId4" imgW="190500" imgH="508000" progId="Equation.3">
                    <p:embed/>
                  </p:oleObj>
                </mc:Choice>
                <mc:Fallback>
                  <p:oleObj name="公式" r:id="rId4" imgW="190500" imgH="508000" progId="Equation.3">
                    <p:embed/>
                    <p:pic>
                      <p:nvPicPr>
                        <p:cNvPr id="0" name="Object 3" descr="image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00" y="1480"/>
                          <a:ext cx="294" cy="76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Text Box 71"/>
          <p:cNvSpPr txBox="1">
            <a:spLocks noChangeArrowheads="1"/>
          </p:cNvSpPr>
          <p:nvPr/>
        </p:nvSpPr>
        <p:spPr bwMode="auto">
          <a:xfrm>
            <a:off x="2165734" y="2440436"/>
            <a:ext cx="8998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6÷8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91739" y="3254351"/>
            <a:ext cx="4516041" cy="1235172"/>
            <a:chOff x="1291739" y="3254351"/>
            <a:chExt cx="4516041" cy="1235172"/>
          </a:xfrm>
        </p:grpSpPr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1291739" y="3254351"/>
              <a:ext cx="4516041" cy="1128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答：中国跳水队夺得的金牌数占</a:t>
              </a:r>
              <a:endPara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跳水项目金牌总数的    。</a:t>
              </a:r>
              <a:endPara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  <p:graphicFrame>
          <p:nvGraphicFramePr>
            <p:cNvPr id="15" name="Object 3"/>
            <p:cNvGraphicFramePr>
              <a:graphicFrameLocks noChangeAspect="1"/>
            </p:cNvGraphicFramePr>
            <p:nvPr/>
          </p:nvGraphicFramePr>
          <p:xfrm>
            <a:off x="4154259" y="3781936"/>
            <a:ext cx="273725" cy="707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252" name="公式" r:id="rId6" imgW="190500" imgH="508000" progId="Equation.3">
                    <p:embed/>
                  </p:oleObj>
                </mc:Choice>
                <mc:Fallback>
                  <p:oleObj name="公式" r:id="rId6" imgW="190500" imgH="508000" progId="Equation.3">
                    <p:embed/>
                    <p:pic>
                      <p:nvPicPr>
                        <p:cNvPr id="0" name="Picture 1" descr="image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4259" y="3781936"/>
                          <a:ext cx="273725" cy="7075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7817" y="1907862"/>
            <a:ext cx="7308812" cy="256372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19572" y="655981"/>
            <a:ext cx="7704856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一个最简分数，若将它的分子加上2，则等于 。这个分数可能是多少？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019617" y="2421944"/>
                <a:ext cx="7284156" cy="1762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思路分析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根据分数的基本性质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的分子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和分母同时乘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……依次得到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……用分子减去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找出结果是最简分数的即可。</a:t>
                </a:r>
                <a:endPara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617" y="2421944"/>
                <a:ext cx="7284156" cy="1762919"/>
              </a:xfrm>
              <a:prstGeom prst="rect">
                <a:avLst/>
              </a:prstGeom>
              <a:blipFill rotWithShape="1">
                <a:blip r:embed="rId4"/>
                <a:stretch>
                  <a:fillRect l="-6" t="-3" r="7" b="-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组合 10"/>
          <p:cNvGrpSpPr/>
          <p:nvPr/>
        </p:nvGrpSpPr>
        <p:grpSpPr>
          <a:xfrm>
            <a:off x="6634193" y="922580"/>
            <a:ext cx="2907371" cy="2566316"/>
            <a:chOff x="6400078" y="1686956"/>
            <a:chExt cx="2907371" cy="256631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 rot="1184290">
              <a:off x="6400078" y="1686956"/>
              <a:ext cx="2623009" cy="2566316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矩形 6"/>
                <p:cNvSpPr/>
                <p:nvPr/>
              </p:nvSpPr>
              <p:spPr>
                <a:xfrm>
                  <a:off x="6684963" y="2279256"/>
                  <a:ext cx="2622486" cy="143500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indent="266700">
                    <a:spcAft>
                      <a:spcPts val="0"/>
                    </a:spcAft>
                  </a:pPr>
                  <a:r>
                    <a:rPr lang="zh-CN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解答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:</a:t>
                  </a:r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 indent="266700">
                    <a:spcAft>
                      <a:spcPts val="0"/>
                    </a:spcAft>
                  </a:pPr>
                  <a:r>
                    <a:rPr lang="zh-CN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答案不唯一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,</a:t>
                  </a:r>
                  <a:endPara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 indent="266700">
                    <a:spcAft>
                      <a:spcPts val="0"/>
                    </a:spcAft>
                  </a:pPr>
                  <a:r>
                    <a:rPr lang="zh-CN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如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: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000000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000000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6</m:t>
                          </m:r>
                        </m:den>
                      </m:f>
                    </m:oMath>
                  </a14:m>
                  <a:r>
                    <a:rPr lang="zh-CN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、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000000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000000"/>
                              </a:solidFill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10</m:t>
                          </m:r>
                        </m:den>
                      </m:f>
                    </m:oMath>
                  </a14:m>
                  <a:r>
                    <a:rPr lang="zh-CN" altLang="zh-CN" sz="24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。</a:t>
                  </a:r>
                  <a:endPara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7" name="矩形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84963" y="2279256"/>
                  <a:ext cx="2622486" cy="1435008"/>
                </a:xfrm>
                <a:prstGeom prst="rect">
                  <a:avLst/>
                </a:prstGeom>
                <a:blipFill rotWithShape="1">
                  <a:blip r:embed="rId6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10449" y="3081656"/>
            <a:ext cx="6197855" cy="10906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同分母分数相加，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分母不变，只把分子相加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计算的结果，能约分的要约成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最简分数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0449" y="2007897"/>
            <a:ext cx="6923099" cy="10906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把一个分数化成同它相等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但分子、分母都比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较小的分数的过程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约分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035175" y="1563370"/>
            <a:ext cx="4765675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7" name="QJ4.eps" descr="id:2147501204;FounderCES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002" y="1227666"/>
            <a:ext cx="6189628" cy="205192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 flipV="1">
            <a:off x="1197215" y="3326402"/>
            <a:ext cx="3479681" cy="2121261"/>
            <a:chOff x="5298143" y="2750794"/>
            <a:chExt cx="2861458" cy="1585266"/>
          </a:xfrm>
        </p:grpSpPr>
        <p:sp>
          <p:nvSpPr>
            <p:cNvPr id="10" name="云形标注 82"/>
            <p:cNvSpPr>
              <a:spLocks noChangeArrowheads="1"/>
            </p:cNvSpPr>
            <p:nvPr/>
          </p:nvSpPr>
          <p:spPr bwMode="auto">
            <a:xfrm rot="170006">
              <a:off x="5298143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 flipV="1">
              <a:off x="5347518" y="2750794"/>
              <a:ext cx="2140386" cy="13630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从图中，你了解到哪些数学信息？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 Box 36"/>
              <p:cNvSpPr txBox="1">
                <a:spLocks noChangeArrowheads="1"/>
              </p:cNvSpPr>
              <p:nvPr/>
            </p:nvSpPr>
            <p:spPr bwMode="auto">
              <a:xfrm>
                <a:off x="4950000" y="3944325"/>
                <a:ext cx="3815628" cy="625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剪蝴蝶用了这张纸的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  <m:r>
                      <a:rPr lang="zh-CN" alt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 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50000" y="3944325"/>
                <a:ext cx="3815628" cy="625941"/>
              </a:xfrm>
              <a:prstGeom prst="rect">
                <a:avLst/>
              </a:prstGeom>
              <a:blipFill rotWithShape="1">
                <a:blip r:embed="rId5"/>
                <a:stretch>
                  <a:fillRect l="-5" t="-54" r="2" b="2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49"/>
              <p:cNvSpPr>
                <a:spLocks noChangeArrowheads="1"/>
              </p:cNvSpPr>
              <p:nvPr/>
            </p:nvSpPr>
            <p:spPr bwMode="auto">
              <a:xfrm>
                <a:off x="4950000" y="3289893"/>
                <a:ext cx="3913964" cy="625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剪鲤鱼用了这张纸的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  <m:r>
                      <a:rPr lang="zh-CN" altLang="en-US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400" b="1" dirty="0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Rectangle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50000" y="3289893"/>
                <a:ext cx="3913964" cy="625941"/>
              </a:xfrm>
              <a:prstGeom prst="rect">
                <a:avLst/>
              </a:prstGeom>
              <a:blipFill rotWithShape="1">
                <a:blip r:embed="rId6"/>
                <a:stretch>
                  <a:fillRect l="-4" t="-95" r="16" b="6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21286827" flipH="1" flipV="1">
            <a:off x="738281" y="3284500"/>
            <a:ext cx="2972119" cy="1501378"/>
            <a:chOff x="5220191" y="2723593"/>
            <a:chExt cx="2972119" cy="1300297"/>
          </a:xfrm>
        </p:grpSpPr>
        <p:sp>
          <p:nvSpPr>
            <p:cNvPr id="15" name="云形标注 82"/>
            <p:cNvSpPr>
              <a:spLocks noChangeArrowheads="1"/>
            </p:cNvSpPr>
            <p:nvPr/>
          </p:nvSpPr>
          <p:spPr bwMode="auto">
            <a:xfrm rot="170006">
              <a:off x="5220191" y="2905686"/>
              <a:ext cx="2972119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 flipV="1">
              <a:off x="5266488" y="2723593"/>
              <a:ext cx="2140386" cy="10895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b="1" dirty="0"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1800" b="1" dirty="0">
                <a:ea typeface="楷体" panose="02010609060101010101" pitchFamily="49" charset="-122"/>
              </a:endParaRPr>
            </a:p>
          </p:txBody>
        </p:sp>
      </p:grp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3726426" y="3044193"/>
            <a:ext cx="48769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剪鲤鱼和蝴蝶一共用了这张纸的几分之几？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3726426" y="3788532"/>
            <a:ext cx="48769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剪蝴蝶比剪鲤鱼多用了这张纸的几分之几？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QJ4.eps" descr="id:2147501204;FounderCES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002" y="1227666"/>
            <a:ext cx="6189628" cy="2051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296887" y="1080177"/>
            <a:ext cx="6713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ea typeface="楷体" panose="02010609060101010101" pitchFamily="49" charset="-122"/>
              </a:rPr>
              <a:t>剪鲤鱼和蝴蝶一共用了这张纸的几分之几？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14" name="Group 19"/>
          <p:cNvGrpSpPr/>
          <p:nvPr/>
        </p:nvGrpSpPr>
        <p:grpSpPr bwMode="auto">
          <a:xfrm>
            <a:off x="2428808" y="1568771"/>
            <a:ext cx="3618310" cy="756047"/>
            <a:chOff x="340" y="1207"/>
            <a:chExt cx="3039" cy="635"/>
          </a:xfrm>
        </p:grpSpPr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340" y="1344"/>
              <a:ext cx="3039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+   =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" name="Group 18"/>
            <p:cNvGrpSpPr/>
            <p:nvPr/>
          </p:nvGrpSpPr>
          <p:grpSpPr bwMode="auto">
            <a:xfrm>
              <a:off x="839" y="1207"/>
              <a:ext cx="1533" cy="635"/>
              <a:chOff x="839" y="1207"/>
              <a:chExt cx="1533" cy="635"/>
            </a:xfrm>
          </p:grpSpPr>
          <p:sp>
            <p:nvSpPr>
              <p:cNvPr id="25" name="Rectangle 49"/>
              <p:cNvSpPr>
                <a:spLocks noChangeArrowheads="1"/>
              </p:cNvSpPr>
              <p:nvPr/>
            </p:nvSpPr>
            <p:spPr bwMode="auto">
              <a:xfrm>
                <a:off x="2018" y="1379"/>
                <a:ext cx="354" cy="354"/>
              </a:xfrm>
              <a:prstGeom prst="rect">
                <a:avLst/>
              </a:prstGeom>
              <a:noFill/>
              <a:ln w="19050" algn="ctr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26" name="Object 14"/>
              <p:cNvGraphicFramePr>
                <a:graphicFrameLocks noChangeAspect="1"/>
              </p:cNvGraphicFramePr>
              <p:nvPr/>
            </p:nvGraphicFramePr>
            <p:xfrm>
              <a:off x="839" y="1207"/>
              <a:ext cx="225" cy="63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66" name="公式" r:id="rId4" imgW="139700" imgH="393700" progId="Equation.3">
                      <p:embed/>
                    </p:oleObj>
                  </mc:Choice>
                  <mc:Fallback>
                    <p:oleObj name="公式" r:id="rId4" imgW="139700" imgH="393700" progId="Equation.3">
                      <p:embed/>
                      <p:pic>
                        <p:nvPicPr>
                          <p:cNvPr id="0" name="Object 14" descr="image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39" y="1207"/>
                            <a:ext cx="225" cy="63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7" name="Object 15"/>
              <p:cNvGraphicFramePr>
                <a:graphicFrameLocks noChangeAspect="1"/>
              </p:cNvGraphicFramePr>
              <p:nvPr/>
            </p:nvGraphicFramePr>
            <p:xfrm>
              <a:off x="1383" y="1207"/>
              <a:ext cx="225" cy="63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67" name="公式" r:id="rId6" imgW="139700" imgH="393700" progId="Equation.3">
                      <p:embed/>
                    </p:oleObj>
                  </mc:Choice>
                  <mc:Fallback>
                    <p:oleObj name="公式" r:id="rId6" imgW="139700" imgH="393700" progId="Equation.3">
                      <p:embed/>
                      <p:pic>
                        <p:nvPicPr>
                          <p:cNvPr id="0" name="Object 15" descr="image1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383" y="1207"/>
                            <a:ext cx="225" cy="63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" name="椭圆 2"/>
          <p:cNvSpPr/>
          <p:nvPr/>
        </p:nvSpPr>
        <p:spPr>
          <a:xfrm>
            <a:off x="1286643" y="1154400"/>
            <a:ext cx="333029" cy="33302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flipH="1" flipV="1">
            <a:off x="1834007" y="2878242"/>
            <a:ext cx="3185038" cy="1130515"/>
            <a:chOff x="5297945" y="3213543"/>
            <a:chExt cx="3185038" cy="1130515"/>
          </a:xfrm>
        </p:grpSpPr>
        <p:sp>
          <p:nvSpPr>
            <p:cNvPr id="30" name="云形标注 82"/>
            <p:cNvSpPr>
              <a:spLocks noChangeArrowheads="1"/>
            </p:cNvSpPr>
            <p:nvPr/>
          </p:nvSpPr>
          <p:spPr bwMode="auto">
            <a:xfrm rot="170006">
              <a:off x="5297945" y="3225854"/>
              <a:ext cx="318503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 flipV="1">
              <a:off x="5576167" y="3213543"/>
              <a:ext cx="2140386" cy="8853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buNone/>
              </a:pPr>
              <a:r>
                <a:rPr lang="zh-CN" altLang="en-US" sz="2400" b="1" dirty="0">
                  <a:ea typeface="楷体" panose="02010609060101010101" pitchFamily="49" charset="-122"/>
                </a:rPr>
                <a:t>你会计算吗？</a:t>
              </a:r>
              <a:endParaRPr lang="en-US" altLang="zh-CN" sz="2400" b="1" dirty="0">
                <a:ea typeface="楷体" panose="02010609060101010101" pitchFamily="49" charset="-122"/>
              </a:endParaRPr>
            </a:p>
            <a:p>
              <a:pPr algn="ctr">
                <a:buNone/>
              </a:pPr>
              <a:r>
                <a:rPr lang="zh-CN" altLang="en-US" sz="2400" b="1" dirty="0">
                  <a:ea typeface="楷体" panose="02010609060101010101" pitchFamily="49" charset="-122"/>
                </a:rPr>
                <a:t>试试看</a:t>
              </a:r>
              <a:r>
                <a:rPr lang="en-US" altLang="zh-CN" sz="2400" b="1" dirty="0">
                  <a:ea typeface="楷体" panose="02010609060101010101" pitchFamily="49" charset="-122"/>
                </a:rPr>
                <a:t>!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296887" y="1080177"/>
            <a:ext cx="6713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ea typeface="楷体" panose="02010609060101010101" pitchFamily="49" charset="-122"/>
              </a:rPr>
              <a:t>剪鲤鱼和蝴蝶一共用了这张纸的几分之几？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286643" y="1154400"/>
            <a:ext cx="333029" cy="33302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9" name="Object 20"/>
          <p:cNvGraphicFramePr>
            <a:graphicFrameLocks noChangeAspect="1"/>
          </p:cNvGraphicFramePr>
          <p:nvPr/>
        </p:nvGraphicFramePr>
        <p:xfrm>
          <a:off x="2028230" y="3336132"/>
          <a:ext cx="210741" cy="594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4" name="公式" r:id="rId4" imgW="139700" imgH="393700" progId="Equation.3">
                  <p:embed/>
                </p:oleObj>
              </mc:Choice>
              <mc:Fallback>
                <p:oleObj name="公式" r:id="rId4" imgW="139700" imgH="393700" progId="Equation.3">
                  <p:embed/>
                  <p:pic>
                    <p:nvPicPr>
                      <p:cNvPr id="0" name="Object 20" descr="image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8230" y="3336132"/>
                        <a:ext cx="210741" cy="5941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06773" y="1985962"/>
            <a:ext cx="5530454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AutoShape 24"/>
          <p:cNvSpPr/>
          <p:nvPr/>
        </p:nvSpPr>
        <p:spPr bwMode="auto">
          <a:xfrm rot="16200000">
            <a:off x="2066925" y="2967633"/>
            <a:ext cx="161925" cy="575072"/>
          </a:xfrm>
          <a:prstGeom prst="leftBrace">
            <a:avLst>
              <a:gd name="adj1" fmla="val 2959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3" name="AutoShape 25"/>
          <p:cNvSpPr/>
          <p:nvPr/>
        </p:nvSpPr>
        <p:spPr bwMode="auto">
          <a:xfrm rot="16200000">
            <a:off x="3420071" y="2195512"/>
            <a:ext cx="161925" cy="2119313"/>
          </a:xfrm>
          <a:prstGeom prst="leftBrace">
            <a:avLst>
              <a:gd name="adj1" fmla="val 10906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4" name="Text Box 27"/>
          <p:cNvSpPr txBox="1">
            <a:spLocks noChangeArrowheads="1"/>
          </p:cNvSpPr>
          <p:nvPr/>
        </p:nvSpPr>
        <p:spPr bwMode="auto">
          <a:xfrm>
            <a:off x="1885653" y="2256235"/>
            <a:ext cx="461665" cy="8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鲤 鱼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28"/>
          <p:cNvSpPr txBox="1">
            <a:spLocks noChangeArrowheads="1"/>
          </p:cNvSpPr>
          <p:nvPr/>
        </p:nvSpPr>
        <p:spPr bwMode="auto">
          <a:xfrm>
            <a:off x="2760415" y="2450185"/>
            <a:ext cx="17646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蝴     蝶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6" name="Object 30"/>
          <p:cNvGraphicFramePr>
            <a:graphicFrameLocks noChangeAspect="1"/>
          </p:cNvGraphicFramePr>
          <p:nvPr/>
        </p:nvGraphicFramePr>
        <p:xfrm>
          <a:off x="3431978" y="3336132"/>
          <a:ext cx="210740" cy="594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5" name="公式" r:id="rId7" imgW="139700" imgH="393700" progId="Equation.3">
                  <p:embed/>
                </p:oleObj>
              </mc:Choice>
              <mc:Fallback>
                <p:oleObj name="公式" r:id="rId7" imgW="139700" imgH="393700" progId="Equation.3">
                  <p:embed/>
                  <p:pic>
                    <p:nvPicPr>
                      <p:cNvPr id="0" name="Object 30" descr="image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1978" y="3336132"/>
                        <a:ext cx="210740" cy="5941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AutoShape 31"/>
          <p:cNvSpPr/>
          <p:nvPr/>
        </p:nvSpPr>
        <p:spPr bwMode="auto">
          <a:xfrm rot="16200000">
            <a:off x="3102174" y="1932384"/>
            <a:ext cx="216694" cy="2700338"/>
          </a:xfrm>
          <a:prstGeom prst="leftBrace">
            <a:avLst>
              <a:gd name="adj1" fmla="val 10384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aphicFrame>
        <p:nvGraphicFramePr>
          <p:cNvPr id="38" name="Object 32"/>
          <p:cNvGraphicFramePr>
            <a:graphicFrameLocks noChangeAspect="1"/>
          </p:cNvGraphicFramePr>
          <p:nvPr/>
        </p:nvGraphicFramePr>
        <p:xfrm>
          <a:off x="3072408" y="3606403"/>
          <a:ext cx="313134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公式" r:id="rId9" imgW="190500" imgH="508000" progId="Equation.3">
                  <p:embed/>
                </p:oleObj>
              </mc:Choice>
              <mc:Fallback>
                <p:oleObj name="公式" r:id="rId9" imgW="190500" imgH="508000" progId="Equation.3">
                  <p:embed/>
                  <p:pic>
                    <p:nvPicPr>
                      <p:cNvPr id="0" name="Object 32" descr="image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2408" y="3606403"/>
                        <a:ext cx="313134" cy="80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 animBg="1"/>
      <p:bldP spid="33" grpId="1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296887" y="1080177"/>
            <a:ext cx="6713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ea typeface="楷体" panose="02010609060101010101" pitchFamily="49" charset="-122"/>
              </a:rPr>
              <a:t>剪鲤鱼和蝴蝶一共用了这张纸的几分之几？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286643" y="1154400"/>
            <a:ext cx="333029" cy="33302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Group 36"/>
          <p:cNvGrpSpPr/>
          <p:nvPr/>
        </p:nvGrpSpPr>
        <p:grpSpPr bwMode="auto">
          <a:xfrm>
            <a:off x="2339752" y="1922859"/>
            <a:ext cx="5913834" cy="648891"/>
            <a:chOff x="725" y="1298"/>
            <a:chExt cx="4967" cy="545"/>
          </a:xfrm>
        </p:grpSpPr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725" y="1434"/>
              <a:ext cx="496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   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   是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   ，就是   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" name="Group 35"/>
            <p:cNvGrpSpPr/>
            <p:nvPr/>
          </p:nvGrpSpPr>
          <p:grpSpPr bwMode="auto">
            <a:xfrm>
              <a:off x="1088" y="1298"/>
              <a:ext cx="2652" cy="545"/>
              <a:chOff x="1088" y="1298"/>
              <a:chExt cx="2652" cy="545"/>
            </a:xfrm>
          </p:grpSpPr>
          <p:graphicFrame>
            <p:nvGraphicFramePr>
              <p:cNvPr id="27" name="Object 32"/>
              <p:cNvGraphicFramePr>
                <a:graphicFrameLocks noChangeAspect="1"/>
              </p:cNvGraphicFramePr>
              <p:nvPr/>
            </p:nvGraphicFramePr>
            <p:xfrm>
              <a:off x="1088" y="1298"/>
              <a:ext cx="193" cy="54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7112" name="公式" r:id="rId4" imgW="139700" imgH="393700" progId="Equation.3">
                      <p:embed/>
                    </p:oleObj>
                  </mc:Choice>
                  <mc:Fallback>
                    <p:oleObj name="公式" r:id="rId4" imgW="139700" imgH="393700" progId="Equation.3">
                      <p:embed/>
                      <p:pic>
                        <p:nvPicPr>
                          <p:cNvPr id="0" name="Object 32" descr="image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88" y="1298"/>
                            <a:ext cx="193" cy="54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9" name="Object 33"/>
              <p:cNvGraphicFramePr>
                <a:graphicFrameLocks noChangeAspect="1"/>
              </p:cNvGraphicFramePr>
              <p:nvPr/>
            </p:nvGraphicFramePr>
            <p:xfrm>
              <a:off x="1905" y="1298"/>
              <a:ext cx="193" cy="54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7113" name="公式" r:id="rId6" imgW="139700" imgH="393700" progId="Equation.3">
                      <p:embed/>
                    </p:oleObj>
                  </mc:Choice>
                  <mc:Fallback>
                    <p:oleObj name="公式" r:id="rId6" imgW="139700" imgH="393700" progId="Equation.3">
                      <p:embed/>
                      <p:pic>
                        <p:nvPicPr>
                          <p:cNvPr id="0" name="Object 33" descr="image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905" y="1298"/>
                            <a:ext cx="193" cy="54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" name="Object 34"/>
              <p:cNvGraphicFramePr>
                <a:graphicFrameLocks noChangeAspect="1"/>
              </p:cNvGraphicFramePr>
              <p:nvPr/>
            </p:nvGraphicFramePr>
            <p:xfrm>
              <a:off x="2676" y="1298"/>
              <a:ext cx="193" cy="54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7114" name="公式" r:id="rId7" imgW="139700" imgH="393700" progId="Equation.3">
                      <p:embed/>
                    </p:oleObj>
                  </mc:Choice>
                  <mc:Fallback>
                    <p:oleObj name="公式" r:id="rId7" imgW="139700" imgH="393700" progId="Equation.3">
                      <p:embed/>
                      <p:pic>
                        <p:nvPicPr>
                          <p:cNvPr id="0" name="Object 34" descr="image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76" y="1298"/>
                            <a:ext cx="193" cy="54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1" name="Object 35"/>
              <p:cNvGraphicFramePr>
                <a:graphicFrameLocks noChangeAspect="1"/>
              </p:cNvGraphicFramePr>
              <p:nvPr/>
            </p:nvGraphicFramePr>
            <p:xfrm>
              <a:off x="3530" y="1298"/>
              <a:ext cx="210" cy="54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7115" name="公式" r:id="rId8" imgW="152400" imgH="393700" progId="Equation.3">
                      <p:embed/>
                    </p:oleObj>
                  </mc:Choice>
                  <mc:Fallback>
                    <p:oleObj name="公式" r:id="rId8" imgW="152400" imgH="393700" progId="Equation.3">
                      <p:embed/>
                      <p:pic>
                        <p:nvPicPr>
                          <p:cNvPr id="0" name="Object 35" descr="image1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30" y="1298"/>
                            <a:ext cx="210" cy="54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9" name="Group 34"/>
          <p:cNvGrpSpPr/>
          <p:nvPr/>
        </p:nvGrpSpPr>
        <p:grpSpPr bwMode="auto">
          <a:xfrm>
            <a:off x="2420714" y="2949178"/>
            <a:ext cx="3618309" cy="804863"/>
            <a:chOff x="249" y="2024"/>
            <a:chExt cx="3039" cy="676"/>
          </a:xfrm>
        </p:grpSpPr>
        <p:sp>
          <p:nvSpPr>
            <p:cNvPr id="40" name="Text Box 8"/>
            <p:cNvSpPr txBox="1">
              <a:spLocks noChangeArrowheads="1"/>
            </p:cNvSpPr>
            <p:nvPr/>
          </p:nvSpPr>
          <p:spPr bwMode="auto">
            <a:xfrm>
              <a:off x="249" y="2161"/>
              <a:ext cx="3039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+   =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41" name="Object 19"/>
            <p:cNvGraphicFramePr>
              <a:graphicFrameLocks noChangeAspect="1"/>
            </p:cNvGraphicFramePr>
            <p:nvPr/>
          </p:nvGraphicFramePr>
          <p:xfrm>
            <a:off x="748" y="2024"/>
            <a:ext cx="225" cy="6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16" name="公式" r:id="rId10" imgW="139700" imgH="393700" progId="Equation.3">
                    <p:embed/>
                  </p:oleObj>
                </mc:Choice>
                <mc:Fallback>
                  <p:oleObj name="公式" r:id="rId10" imgW="139700" imgH="393700" progId="Equation.3">
                    <p:embed/>
                    <p:pic>
                      <p:nvPicPr>
                        <p:cNvPr id="0" name="Object 19" descr="image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8" y="2024"/>
                          <a:ext cx="225" cy="63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Object 20"/>
            <p:cNvGraphicFramePr>
              <a:graphicFrameLocks noChangeAspect="1"/>
            </p:cNvGraphicFramePr>
            <p:nvPr/>
          </p:nvGraphicFramePr>
          <p:xfrm>
            <a:off x="1292" y="2024"/>
            <a:ext cx="225" cy="6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17" name="公式" r:id="rId11" imgW="139700" imgH="393700" progId="Equation.3">
                    <p:embed/>
                  </p:oleObj>
                </mc:Choice>
                <mc:Fallback>
                  <p:oleObj name="公式" r:id="rId11" imgW="139700" imgH="393700" progId="Equation.3">
                    <p:embed/>
                    <p:pic>
                      <p:nvPicPr>
                        <p:cNvPr id="0" name="Object 20" descr="image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2" y="2024"/>
                          <a:ext cx="225" cy="63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" name="Object 22"/>
            <p:cNvGraphicFramePr>
              <a:graphicFrameLocks noChangeAspect="1"/>
            </p:cNvGraphicFramePr>
            <p:nvPr/>
          </p:nvGraphicFramePr>
          <p:xfrm>
            <a:off x="2543" y="2024"/>
            <a:ext cx="246" cy="6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18" name="公式" r:id="rId13" imgW="190500" imgH="508000" progId="Equation.3">
                    <p:embed/>
                  </p:oleObj>
                </mc:Choice>
                <mc:Fallback>
                  <p:oleObj name="公式" r:id="rId13" imgW="190500" imgH="508000" progId="Equation.3">
                    <p:embed/>
                    <p:pic>
                      <p:nvPicPr>
                        <p:cNvPr id="0" name="Object 22" descr="image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3" y="2024"/>
                          <a:ext cx="246" cy="63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4" name="Rectangle 25"/>
            <p:cNvSpPr>
              <a:spLocks noChangeArrowheads="1"/>
            </p:cNvSpPr>
            <p:nvPr/>
          </p:nvSpPr>
          <p:spPr bwMode="auto">
            <a:xfrm>
              <a:off x="2290" y="2165"/>
              <a:ext cx="30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5" name="Group 33"/>
            <p:cNvGrpSpPr/>
            <p:nvPr/>
          </p:nvGrpSpPr>
          <p:grpSpPr bwMode="auto">
            <a:xfrm>
              <a:off x="1791" y="2037"/>
              <a:ext cx="511" cy="663"/>
              <a:chOff x="1746" y="3022"/>
              <a:chExt cx="511" cy="663"/>
            </a:xfrm>
          </p:grpSpPr>
          <p:sp>
            <p:nvSpPr>
              <p:cNvPr id="46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1746" y="3022"/>
                <a:ext cx="511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Line 28"/>
              <p:cNvSpPr>
                <a:spLocks noChangeShapeType="1"/>
              </p:cNvSpPr>
              <p:nvPr/>
            </p:nvSpPr>
            <p:spPr bwMode="auto">
              <a:xfrm>
                <a:off x="1787" y="3350"/>
                <a:ext cx="428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8" name="Rectangle 29"/>
              <p:cNvSpPr>
                <a:spLocks noChangeArrowheads="1"/>
              </p:cNvSpPr>
              <p:nvPr/>
            </p:nvSpPr>
            <p:spPr bwMode="auto">
              <a:xfrm>
                <a:off x="1940" y="3384"/>
                <a:ext cx="125" cy="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325" b="1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8</a:t>
                </a:r>
                <a:endParaRPr lang="en-US" altLang="zh-CN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Rectangle 30"/>
              <p:cNvSpPr>
                <a:spLocks noChangeArrowheads="1"/>
              </p:cNvSpPr>
              <p:nvPr/>
            </p:nvSpPr>
            <p:spPr bwMode="auto">
              <a:xfrm>
                <a:off x="1927" y="3037"/>
                <a:ext cx="288" cy="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325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+3</a:t>
                </a:r>
                <a:endParaRPr lang="en-US" altLang="zh-CN" sz="13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Rectangle 31"/>
              <p:cNvSpPr>
                <a:spLocks noChangeArrowheads="1"/>
              </p:cNvSpPr>
              <p:nvPr/>
            </p:nvSpPr>
            <p:spPr bwMode="auto">
              <a:xfrm>
                <a:off x="1777" y="3037"/>
                <a:ext cx="125" cy="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325" b="1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en-US" altLang="zh-CN" sz="1350" b="1"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 bwMode="auto">
          <a:xfrm>
            <a:off x="894939" y="2796747"/>
            <a:ext cx="7004935" cy="1706274"/>
            <a:chOff x="1495035" y="1688533"/>
            <a:chExt cx="2180803" cy="896237"/>
          </a:xfrm>
        </p:grpSpPr>
        <p:pic>
          <p:nvPicPr>
            <p:cNvPr id="60" name="图片 7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95035" y="1688533"/>
              <a:ext cx="304383" cy="562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图片 19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03306" y="2066033"/>
              <a:ext cx="2072532" cy="518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296887" y="1080177"/>
            <a:ext cx="6713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ea typeface="楷体" panose="02010609060101010101" pitchFamily="49" charset="-122"/>
              </a:rPr>
              <a:t>剪鲤鱼和蝴蝶一共用了这张纸的几分之几？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286643" y="1154400"/>
            <a:ext cx="333029" cy="33302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4626" y="1671595"/>
            <a:ext cx="75441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根据分数的基本性质可以把得数化成更简单的分数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28"/>
          <p:cNvSpPr>
            <a:spLocks noChangeArrowheads="1"/>
          </p:cNvSpPr>
          <p:nvPr/>
        </p:nvSpPr>
        <p:spPr bwMode="auto">
          <a:xfrm>
            <a:off x="1490527" y="3578870"/>
            <a:ext cx="599360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ea typeface="楷体" panose="02010609060101010101" pitchFamily="49" charset="-122"/>
              </a:rPr>
              <a:t>       把一个分数化成同它相等，但分子、分母都比较小的分数，叫作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约分</a:t>
            </a:r>
            <a:r>
              <a:rPr lang="zh-CN" altLang="en-US" sz="2400" b="1" dirty="0">
                <a:ea typeface="楷体" panose="02010609060101010101" pitchFamily="49" charset="-122"/>
              </a:rPr>
              <a:t>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11" name="Group 61"/>
          <p:cNvGrpSpPr/>
          <p:nvPr/>
        </p:nvGrpSpPr>
        <p:grpSpPr bwMode="auto">
          <a:xfrm>
            <a:off x="1715682" y="2456054"/>
            <a:ext cx="1420415" cy="692944"/>
            <a:chOff x="839" y="1933"/>
            <a:chExt cx="1193" cy="582"/>
          </a:xfrm>
        </p:grpSpPr>
        <p:sp>
          <p:nvSpPr>
            <p:cNvPr id="12" name="AutoShape 17"/>
            <p:cNvSpPr>
              <a:spLocks noChangeAspect="1" noChangeArrowheads="1" noTextEdit="1"/>
            </p:cNvSpPr>
            <p:nvPr/>
          </p:nvSpPr>
          <p:spPr bwMode="auto">
            <a:xfrm>
              <a:off x="839" y="1933"/>
              <a:ext cx="1193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 b="1">
                <a:ea typeface="楷体" panose="02010609060101010101" pitchFamily="49" charset="-122"/>
              </a:endParaRPr>
            </a:p>
          </p:txBody>
        </p:sp>
        <p:sp>
          <p:nvSpPr>
            <p:cNvPr id="14" name="Line 19"/>
            <p:cNvSpPr>
              <a:spLocks noChangeShapeType="1"/>
            </p:cNvSpPr>
            <p:nvPr/>
          </p:nvSpPr>
          <p:spPr bwMode="auto">
            <a:xfrm>
              <a:off x="874" y="2214"/>
              <a:ext cx="127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" name="Line 20"/>
            <p:cNvSpPr>
              <a:spLocks noChangeShapeType="1"/>
            </p:cNvSpPr>
            <p:nvPr/>
          </p:nvSpPr>
          <p:spPr bwMode="auto">
            <a:xfrm>
              <a:off x="1225" y="2214"/>
              <a:ext cx="413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6" name="Line 21"/>
            <p:cNvSpPr>
              <a:spLocks noChangeShapeType="1"/>
            </p:cNvSpPr>
            <p:nvPr/>
          </p:nvSpPr>
          <p:spPr bwMode="auto">
            <a:xfrm>
              <a:off x="1862" y="2214"/>
              <a:ext cx="127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1876" y="2205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1873" y="1946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19" name="Rectangle 24"/>
            <p:cNvSpPr>
              <a:spLocks noChangeArrowheads="1"/>
            </p:cNvSpPr>
            <p:nvPr/>
          </p:nvSpPr>
          <p:spPr bwMode="auto">
            <a:xfrm>
              <a:off x="1519" y="2197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1236" y="2197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1600" b="1" dirty="0">
                <a:ea typeface="楷体" panose="02010609060101010101" pitchFamily="49" charset="-122"/>
              </a:endParaRPr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525" y="1946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239" y="1946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885" y="2184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1600" b="1" dirty="0">
                <a:ea typeface="楷体" panose="02010609060101010101" pitchFamily="49" charset="-122"/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888" y="1946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30" name="Text Box 57"/>
            <p:cNvSpPr txBox="1">
              <a:spLocks noChangeArrowheads="1"/>
            </p:cNvSpPr>
            <p:nvPr/>
          </p:nvSpPr>
          <p:spPr bwMode="auto">
            <a:xfrm>
              <a:off x="1015" y="2069"/>
              <a:ext cx="232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58"/>
            <p:cNvSpPr txBox="1">
              <a:spLocks noChangeArrowheads="1"/>
            </p:cNvSpPr>
            <p:nvPr/>
          </p:nvSpPr>
          <p:spPr bwMode="auto">
            <a:xfrm flipH="1">
              <a:off x="1300" y="1963"/>
              <a:ext cx="362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ea typeface="楷体" panose="02010609060101010101" pitchFamily="49" charset="-122"/>
                </a:rPr>
                <a:t>÷</a:t>
              </a:r>
              <a:endParaRPr lang="en-US" altLang="zh-CN" b="1" dirty="0">
                <a:ea typeface="楷体" panose="02010609060101010101" pitchFamily="49" charset="-122"/>
              </a:endParaRPr>
            </a:p>
          </p:txBody>
        </p:sp>
        <p:sp>
          <p:nvSpPr>
            <p:cNvPr id="32" name="Text Box 59"/>
            <p:cNvSpPr txBox="1">
              <a:spLocks noChangeArrowheads="1"/>
            </p:cNvSpPr>
            <p:nvPr/>
          </p:nvSpPr>
          <p:spPr bwMode="auto">
            <a:xfrm flipH="1">
              <a:off x="1300" y="2176"/>
              <a:ext cx="362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ea typeface="楷体" panose="02010609060101010101" pitchFamily="49" charset="-122"/>
                </a:rPr>
                <a:t>÷</a:t>
              </a:r>
              <a:endParaRPr lang="en-US" altLang="zh-CN" b="1">
                <a:ea typeface="楷体" panose="02010609060101010101" pitchFamily="49" charset="-122"/>
              </a:endParaRPr>
            </a:p>
          </p:txBody>
        </p:sp>
        <p:sp>
          <p:nvSpPr>
            <p:cNvPr id="33" name="Text Box 60"/>
            <p:cNvSpPr txBox="1">
              <a:spLocks noChangeArrowheads="1"/>
            </p:cNvSpPr>
            <p:nvPr/>
          </p:nvSpPr>
          <p:spPr bwMode="auto">
            <a:xfrm>
              <a:off x="1650" y="2069"/>
              <a:ext cx="232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AutoShape 34"/>
          <p:cNvSpPr>
            <a:spLocks noChangeAspect="1" noChangeArrowheads="1" noTextEdit="1"/>
          </p:cNvSpPr>
          <p:nvPr/>
        </p:nvSpPr>
        <p:spPr bwMode="auto">
          <a:xfrm>
            <a:off x="5109669" y="2451740"/>
            <a:ext cx="2151459" cy="6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400" b="1">
              <a:ea typeface="楷体" panose="02010609060101010101" pitchFamily="49" charset="-122"/>
            </a:endParaRPr>
          </a:p>
        </p:txBody>
      </p:sp>
      <p:grpSp>
        <p:nvGrpSpPr>
          <p:cNvPr id="35" name="Group 69"/>
          <p:cNvGrpSpPr/>
          <p:nvPr/>
        </p:nvGrpSpPr>
        <p:grpSpPr bwMode="auto">
          <a:xfrm>
            <a:off x="7059306" y="2502558"/>
            <a:ext cx="171450" cy="667940"/>
            <a:chOff x="2876" y="2445"/>
            <a:chExt cx="144" cy="561"/>
          </a:xfrm>
        </p:grpSpPr>
        <p:sp>
          <p:nvSpPr>
            <p:cNvPr id="36" name="Line 40"/>
            <p:cNvSpPr>
              <a:spLocks noChangeShapeType="1"/>
            </p:cNvSpPr>
            <p:nvPr/>
          </p:nvSpPr>
          <p:spPr bwMode="auto">
            <a:xfrm>
              <a:off x="2876" y="2713"/>
              <a:ext cx="128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37" name="Rectangle 41"/>
            <p:cNvSpPr>
              <a:spLocks noChangeArrowheads="1"/>
            </p:cNvSpPr>
            <p:nvPr/>
          </p:nvSpPr>
          <p:spPr bwMode="auto">
            <a:xfrm>
              <a:off x="2891" y="2696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38" name="Rectangle 42"/>
            <p:cNvSpPr>
              <a:spLocks noChangeArrowheads="1"/>
            </p:cNvSpPr>
            <p:nvPr/>
          </p:nvSpPr>
          <p:spPr bwMode="auto">
            <a:xfrm>
              <a:off x="2887" y="2445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16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Group 68"/>
          <p:cNvGrpSpPr/>
          <p:nvPr/>
        </p:nvGrpSpPr>
        <p:grpSpPr bwMode="auto">
          <a:xfrm>
            <a:off x="5171581" y="2484481"/>
            <a:ext cx="1651398" cy="667941"/>
            <a:chOff x="1282" y="2445"/>
            <a:chExt cx="1387" cy="561"/>
          </a:xfrm>
        </p:grpSpPr>
        <p:sp>
          <p:nvSpPr>
            <p:cNvPr id="40" name="Line 36"/>
            <p:cNvSpPr>
              <a:spLocks noChangeShapeType="1"/>
            </p:cNvSpPr>
            <p:nvPr/>
          </p:nvSpPr>
          <p:spPr bwMode="auto">
            <a:xfrm>
              <a:off x="1282" y="2713"/>
              <a:ext cx="114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41" name="Line 37"/>
            <p:cNvSpPr>
              <a:spLocks noChangeShapeType="1"/>
            </p:cNvSpPr>
            <p:nvPr/>
          </p:nvSpPr>
          <p:spPr bwMode="auto">
            <a:xfrm>
              <a:off x="1597" y="2713"/>
              <a:ext cx="114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42" name="Line 38"/>
            <p:cNvSpPr>
              <a:spLocks noChangeShapeType="1"/>
            </p:cNvSpPr>
            <p:nvPr/>
          </p:nvSpPr>
          <p:spPr bwMode="auto">
            <a:xfrm>
              <a:off x="1934" y="2713"/>
              <a:ext cx="368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43" name="Line 39"/>
            <p:cNvSpPr>
              <a:spLocks noChangeShapeType="1"/>
            </p:cNvSpPr>
            <p:nvPr/>
          </p:nvSpPr>
          <p:spPr bwMode="auto">
            <a:xfrm>
              <a:off x="2525" y="2713"/>
              <a:ext cx="128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2536" y="2696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2540" y="2445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2066" y="2696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2195" y="2445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1926" y="2445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1600" b="1" dirty="0">
                <a:ea typeface="楷体" panose="02010609060101010101" pitchFamily="49" charset="-122"/>
              </a:endParaRPr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1601" y="2696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1600" b="1">
                <a:ea typeface="楷体" panose="02010609060101010101" pitchFamily="49" charset="-122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1604" y="2445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1600" b="1" dirty="0">
                <a:ea typeface="楷体" panose="02010609060101010101" pitchFamily="49" charset="-122"/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1286" y="2696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1600" b="1" dirty="0">
                <a:ea typeface="楷体" panose="02010609060101010101" pitchFamily="49" charset="-122"/>
              </a:endParaRPr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1286" y="2445"/>
              <a:ext cx="12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en-US" altLang="zh-CN" sz="1600" b="1" dirty="0">
                <a:ea typeface="楷体" panose="02010609060101010101" pitchFamily="49" charset="-122"/>
              </a:endParaRPr>
            </a:p>
          </p:txBody>
        </p:sp>
        <p:sp>
          <p:nvSpPr>
            <p:cNvPr id="53" name="Rectangle 62"/>
            <p:cNvSpPr>
              <a:spLocks noChangeArrowheads="1"/>
            </p:cNvSpPr>
            <p:nvPr/>
          </p:nvSpPr>
          <p:spPr bwMode="auto">
            <a:xfrm>
              <a:off x="1336" y="2541"/>
              <a:ext cx="372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ea typeface="楷体" panose="02010609060101010101" pitchFamily="49" charset="-122"/>
                </a:rPr>
                <a:t>＋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sp>
          <p:nvSpPr>
            <p:cNvPr id="54" name="Rectangle 63"/>
            <p:cNvSpPr>
              <a:spLocks noChangeArrowheads="1"/>
            </p:cNvSpPr>
            <p:nvPr/>
          </p:nvSpPr>
          <p:spPr bwMode="auto">
            <a:xfrm>
              <a:off x="1944" y="2463"/>
              <a:ext cx="372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ea typeface="楷体" panose="02010609060101010101" pitchFamily="49" charset="-122"/>
                </a:rPr>
                <a:t>＋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sp>
          <p:nvSpPr>
            <p:cNvPr id="55" name="Rectangle 64"/>
            <p:cNvSpPr>
              <a:spLocks noChangeArrowheads="1"/>
            </p:cNvSpPr>
            <p:nvPr/>
          </p:nvSpPr>
          <p:spPr bwMode="auto">
            <a:xfrm>
              <a:off x="1672" y="2552"/>
              <a:ext cx="41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ea typeface="楷体" panose="02010609060101010101" pitchFamily="49" charset="-122"/>
                </a:rPr>
                <a:t>＝</a:t>
              </a:r>
              <a:endParaRPr lang="zh-CN" altLang="en-US" sz="2400" b="1">
                <a:ea typeface="楷体" panose="02010609060101010101" pitchFamily="49" charset="-122"/>
              </a:endParaRPr>
            </a:p>
          </p:txBody>
        </p:sp>
        <p:sp>
          <p:nvSpPr>
            <p:cNvPr id="56" name="Rectangle 65"/>
            <p:cNvSpPr>
              <a:spLocks noChangeArrowheads="1"/>
            </p:cNvSpPr>
            <p:nvPr/>
          </p:nvSpPr>
          <p:spPr bwMode="auto">
            <a:xfrm>
              <a:off x="2238" y="2560"/>
              <a:ext cx="41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ea typeface="楷体" panose="02010609060101010101" pitchFamily="49" charset="-122"/>
                </a:rPr>
                <a:t>＝</a:t>
              </a:r>
              <a:endParaRPr lang="zh-CN" altLang="en-US" sz="2400" b="1">
                <a:ea typeface="楷体" panose="02010609060101010101" pitchFamily="49" charset="-122"/>
              </a:endParaRPr>
            </a:p>
          </p:txBody>
        </p:sp>
      </p:grpSp>
      <p:sp>
        <p:nvSpPr>
          <p:cNvPr id="57" name="Rectangle 66"/>
          <p:cNvSpPr>
            <a:spLocks noChangeArrowheads="1"/>
          </p:cNvSpPr>
          <p:nvPr/>
        </p:nvSpPr>
        <p:spPr bwMode="auto">
          <a:xfrm>
            <a:off x="6730693" y="2617335"/>
            <a:ext cx="4427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ea typeface="楷体" panose="02010609060101010101" pitchFamily="49" charset="-122"/>
              </a:rPr>
              <a:t>＝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p:sp>
        <p:nvSpPr>
          <p:cNvPr id="58" name="Text Box 8"/>
          <p:cNvSpPr txBox="1">
            <a:spLocks noChangeArrowheads="1"/>
          </p:cNvSpPr>
          <p:nvPr/>
        </p:nvSpPr>
        <p:spPr bwMode="auto">
          <a:xfrm>
            <a:off x="3984527" y="2554846"/>
            <a:ext cx="8632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57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82925" y="2418003"/>
            <a:ext cx="4313694" cy="270960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71663" y="903884"/>
            <a:ext cx="4916091" cy="790630"/>
            <a:chOff x="1871663" y="903884"/>
            <a:chExt cx="4916091" cy="790630"/>
          </a:xfrm>
        </p:grpSpPr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1871663" y="1059656"/>
              <a:ext cx="491609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ea typeface="楷体" panose="02010609060101010101" pitchFamily="49" charset="-122"/>
                </a:rPr>
                <a:t>你能把      约分吗？</a:t>
              </a:r>
              <a:endParaRPr lang="zh-CN" altLang="en-US" sz="28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10" name="Object 31"/>
            <p:cNvGraphicFramePr>
              <a:graphicFrameLocks noChangeAspect="1"/>
            </p:cNvGraphicFramePr>
            <p:nvPr/>
          </p:nvGraphicFramePr>
          <p:xfrm>
            <a:off x="3100985" y="903884"/>
            <a:ext cx="408782" cy="7906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30" name="公式" r:id="rId4" imgW="203200" imgH="393700" progId="Equation.3">
                    <p:embed/>
                  </p:oleObj>
                </mc:Choice>
                <mc:Fallback>
                  <p:oleObj name="公式" r:id="rId4" imgW="203200" imgH="393700" progId="Equation.3">
                    <p:embed/>
                    <p:pic>
                      <p:nvPicPr>
                        <p:cNvPr id="0" name="Object 31" descr="image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00985" y="903884"/>
                          <a:ext cx="408782" cy="79063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871663" y="1791796"/>
            <a:ext cx="4157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分子</a:t>
            </a:r>
            <a:r>
              <a:rPr lang="zh-CN" altLang="en-US" sz="2400" b="1" dirty="0"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分母</a:t>
            </a:r>
            <a:r>
              <a:rPr lang="zh-CN" altLang="en-US" sz="2400" b="1" dirty="0">
                <a:ea typeface="楷体" panose="02010609060101010101" pitchFamily="49" charset="-122"/>
              </a:rPr>
              <a:t>分别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除以公因数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Group 41"/>
          <p:cNvGrpSpPr/>
          <p:nvPr/>
        </p:nvGrpSpPr>
        <p:grpSpPr bwMode="auto">
          <a:xfrm>
            <a:off x="5123658" y="3109630"/>
            <a:ext cx="175022" cy="663178"/>
            <a:chOff x="2767" y="2173"/>
            <a:chExt cx="105" cy="557"/>
          </a:xfrm>
        </p:grpSpPr>
        <p:sp>
          <p:nvSpPr>
            <p:cNvPr id="20" name="Line 22"/>
            <p:cNvSpPr>
              <a:spLocks noChangeShapeType="1"/>
            </p:cNvSpPr>
            <p:nvPr/>
          </p:nvSpPr>
          <p:spPr bwMode="auto">
            <a:xfrm>
              <a:off x="2767" y="2441"/>
              <a:ext cx="10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2775" y="2471"/>
              <a:ext cx="78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2776" y="2173"/>
              <a:ext cx="78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4602163" y="3435861"/>
            <a:ext cx="1298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4008042" y="3444195"/>
            <a:ext cx="2596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27"/>
          <p:cNvSpPr>
            <a:spLocks noChangeArrowheads="1"/>
          </p:cNvSpPr>
          <p:nvPr/>
        </p:nvSpPr>
        <p:spPr bwMode="auto">
          <a:xfrm>
            <a:off x="4602163" y="3122727"/>
            <a:ext cx="4857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28"/>
          <p:cNvSpPr>
            <a:spLocks noChangeArrowheads="1"/>
          </p:cNvSpPr>
          <p:nvPr/>
        </p:nvSpPr>
        <p:spPr bwMode="auto">
          <a:xfrm>
            <a:off x="4008042" y="3113202"/>
            <a:ext cx="2596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Group 35"/>
          <p:cNvGrpSpPr/>
          <p:nvPr/>
        </p:nvGrpSpPr>
        <p:grpSpPr bwMode="auto">
          <a:xfrm>
            <a:off x="3394872" y="3094151"/>
            <a:ext cx="261938" cy="663178"/>
            <a:chOff x="997" y="2173"/>
            <a:chExt cx="220" cy="557"/>
          </a:xfrm>
        </p:grpSpPr>
        <p:sp>
          <p:nvSpPr>
            <p:cNvPr id="28" name="Line 20"/>
            <p:cNvSpPr>
              <a:spLocks noChangeShapeType="1"/>
            </p:cNvSpPr>
            <p:nvPr/>
          </p:nvSpPr>
          <p:spPr bwMode="auto">
            <a:xfrm>
              <a:off x="1005" y="2441"/>
              <a:ext cx="177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999" y="2471"/>
              <a:ext cx="218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997" y="2173"/>
              <a:ext cx="218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Line 36"/>
          <p:cNvSpPr>
            <a:spLocks noChangeShapeType="1"/>
          </p:cNvSpPr>
          <p:nvPr/>
        </p:nvSpPr>
        <p:spPr bwMode="auto">
          <a:xfrm>
            <a:off x="4008042" y="3418001"/>
            <a:ext cx="75604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4223544" y="3094151"/>
            <a:ext cx="4427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38"/>
          <p:cNvSpPr>
            <a:spLocks noChangeArrowheads="1"/>
          </p:cNvSpPr>
          <p:nvPr/>
        </p:nvSpPr>
        <p:spPr bwMode="auto">
          <a:xfrm>
            <a:off x="4233069" y="3415620"/>
            <a:ext cx="4427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3611563" y="3237026"/>
            <a:ext cx="4427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40"/>
          <p:cNvSpPr>
            <a:spLocks noChangeArrowheads="1"/>
          </p:cNvSpPr>
          <p:nvPr/>
        </p:nvSpPr>
        <p:spPr bwMode="auto">
          <a:xfrm>
            <a:off x="4779567" y="3256076"/>
            <a:ext cx="4427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0292" y="2582824"/>
            <a:ext cx="1506402" cy="182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/>
      <p:bldP spid="24" grpId="0"/>
      <p:bldP spid="25" grpId="0"/>
      <p:bldP spid="26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795360" y="805908"/>
            <a:ext cx="4916091" cy="790630"/>
            <a:chOff x="1871663" y="893270"/>
            <a:chExt cx="4916091" cy="790630"/>
          </a:xfrm>
        </p:grpSpPr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1871663" y="1059656"/>
              <a:ext cx="491609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ea typeface="楷体" panose="02010609060101010101" pitchFamily="49" charset="-122"/>
                </a:rPr>
                <a:t>你能把      约分吗？</a:t>
              </a:r>
              <a:endParaRPr lang="zh-CN" altLang="en-US" sz="28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10" name="Object 31"/>
            <p:cNvGraphicFramePr>
              <a:graphicFrameLocks noChangeAspect="1"/>
            </p:cNvGraphicFramePr>
            <p:nvPr/>
          </p:nvGraphicFramePr>
          <p:xfrm>
            <a:off x="3172773" y="893270"/>
            <a:ext cx="408782" cy="7906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178" name="公式" r:id="rId3" imgW="203200" imgH="393700" progId="Equation.3">
                    <p:embed/>
                  </p:oleObj>
                </mc:Choice>
                <mc:Fallback>
                  <p:oleObj name="公式" r:id="rId3" imgW="203200" imgH="393700" progId="Equation.3">
                    <p:embed/>
                    <p:pic>
                      <p:nvPicPr>
                        <p:cNvPr id="0" name="Object 31" descr="image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2773" y="893270"/>
                          <a:ext cx="408782" cy="79063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8694" y="2843681"/>
            <a:ext cx="1174259" cy="1798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AutoShape 4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61532" y="2307989"/>
            <a:ext cx="5220935" cy="242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881628" y="1726308"/>
            <a:ext cx="78147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分子和分母先分别除以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再除以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Group 19"/>
          <p:cNvGrpSpPr/>
          <p:nvPr/>
        </p:nvGrpSpPr>
        <p:grpSpPr bwMode="auto">
          <a:xfrm>
            <a:off x="5159133" y="2809005"/>
            <a:ext cx="175022" cy="632222"/>
            <a:chOff x="2767" y="2173"/>
            <a:chExt cx="105" cy="531"/>
          </a:xfrm>
        </p:grpSpPr>
        <p:sp>
          <p:nvSpPr>
            <p:cNvPr id="49" name="Line 20"/>
            <p:cNvSpPr>
              <a:spLocks noChangeShapeType="1"/>
            </p:cNvSpPr>
            <p:nvPr/>
          </p:nvSpPr>
          <p:spPr bwMode="auto">
            <a:xfrm>
              <a:off x="2767" y="2441"/>
              <a:ext cx="10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50" name="Rectangle 21"/>
            <p:cNvSpPr>
              <a:spLocks noChangeArrowheads="1"/>
            </p:cNvSpPr>
            <p:nvPr/>
          </p:nvSpPr>
          <p:spPr bwMode="auto">
            <a:xfrm>
              <a:off x="2775" y="2471"/>
              <a:ext cx="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Rectangle 22"/>
            <p:cNvSpPr>
              <a:spLocks noChangeArrowheads="1"/>
            </p:cNvSpPr>
            <p:nvPr/>
          </p:nvSpPr>
          <p:spPr bwMode="auto">
            <a:xfrm>
              <a:off x="2776" y="2173"/>
              <a:ext cx="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Rectangle 23"/>
          <p:cNvSpPr>
            <a:spLocks noChangeArrowheads="1"/>
          </p:cNvSpPr>
          <p:nvPr/>
        </p:nvSpPr>
        <p:spPr bwMode="auto">
          <a:xfrm>
            <a:off x="4637640" y="3135235"/>
            <a:ext cx="1170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auto">
          <a:xfrm>
            <a:off x="4043517" y="3143569"/>
            <a:ext cx="2340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25"/>
          <p:cNvSpPr>
            <a:spLocks noChangeArrowheads="1"/>
          </p:cNvSpPr>
          <p:nvPr/>
        </p:nvSpPr>
        <p:spPr bwMode="auto">
          <a:xfrm>
            <a:off x="4637640" y="2822101"/>
            <a:ext cx="4857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Rectangle 26"/>
          <p:cNvSpPr>
            <a:spLocks noChangeArrowheads="1"/>
          </p:cNvSpPr>
          <p:nvPr/>
        </p:nvSpPr>
        <p:spPr bwMode="auto">
          <a:xfrm>
            <a:off x="4043517" y="2812576"/>
            <a:ext cx="2340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Group 27"/>
          <p:cNvGrpSpPr/>
          <p:nvPr/>
        </p:nvGrpSpPr>
        <p:grpSpPr bwMode="auto">
          <a:xfrm>
            <a:off x="3430349" y="2793526"/>
            <a:ext cx="236935" cy="632222"/>
            <a:chOff x="997" y="2173"/>
            <a:chExt cx="199" cy="531"/>
          </a:xfrm>
        </p:grpSpPr>
        <p:sp>
          <p:nvSpPr>
            <p:cNvPr id="57" name="Line 28"/>
            <p:cNvSpPr>
              <a:spLocks noChangeShapeType="1"/>
            </p:cNvSpPr>
            <p:nvPr/>
          </p:nvSpPr>
          <p:spPr bwMode="auto">
            <a:xfrm>
              <a:off x="1005" y="2441"/>
              <a:ext cx="177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58" name="Rectangle 29"/>
            <p:cNvSpPr>
              <a:spLocks noChangeArrowheads="1"/>
            </p:cNvSpPr>
            <p:nvPr/>
          </p:nvSpPr>
          <p:spPr bwMode="auto">
            <a:xfrm>
              <a:off x="999" y="2471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Rectangle 30"/>
            <p:cNvSpPr>
              <a:spLocks noChangeArrowheads="1"/>
            </p:cNvSpPr>
            <p:nvPr/>
          </p:nvSpPr>
          <p:spPr bwMode="auto">
            <a:xfrm>
              <a:off x="997" y="2173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Line 31"/>
          <p:cNvSpPr>
            <a:spLocks noChangeShapeType="1"/>
          </p:cNvSpPr>
          <p:nvPr/>
        </p:nvSpPr>
        <p:spPr bwMode="auto">
          <a:xfrm>
            <a:off x="4043518" y="3117375"/>
            <a:ext cx="75604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" name="Rectangle 32"/>
          <p:cNvSpPr>
            <a:spLocks noChangeArrowheads="1"/>
          </p:cNvSpPr>
          <p:nvPr/>
        </p:nvSpPr>
        <p:spPr bwMode="auto">
          <a:xfrm>
            <a:off x="4259021" y="2793525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Rectangle 33"/>
          <p:cNvSpPr>
            <a:spLocks noChangeArrowheads="1"/>
          </p:cNvSpPr>
          <p:nvPr/>
        </p:nvSpPr>
        <p:spPr bwMode="auto">
          <a:xfrm>
            <a:off x="4268546" y="3114994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Rectangle 34"/>
          <p:cNvSpPr>
            <a:spLocks noChangeArrowheads="1"/>
          </p:cNvSpPr>
          <p:nvPr/>
        </p:nvSpPr>
        <p:spPr bwMode="auto">
          <a:xfrm>
            <a:off x="3647039" y="2936400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Rectangle 35"/>
          <p:cNvSpPr>
            <a:spLocks noChangeArrowheads="1"/>
          </p:cNvSpPr>
          <p:nvPr/>
        </p:nvSpPr>
        <p:spPr bwMode="auto">
          <a:xfrm>
            <a:off x="4815042" y="2955450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Group 36"/>
          <p:cNvGrpSpPr/>
          <p:nvPr/>
        </p:nvGrpSpPr>
        <p:grpSpPr bwMode="auto">
          <a:xfrm>
            <a:off x="5252002" y="3595342"/>
            <a:ext cx="175022" cy="632222"/>
            <a:chOff x="2767" y="2173"/>
            <a:chExt cx="105" cy="531"/>
          </a:xfrm>
        </p:grpSpPr>
        <p:sp>
          <p:nvSpPr>
            <p:cNvPr id="66" name="Line 37"/>
            <p:cNvSpPr>
              <a:spLocks noChangeShapeType="1"/>
            </p:cNvSpPr>
            <p:nvPr/>
          </p:nvSpPr>
          <p:spPr bwMode="auto">
            <a:xfrm>
              <a:off x="2767" y="2441"/>
              <a:ext cx="10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7" name="Rectangle 38"/>
            <p:cNvSpPr>
              <a:spLocks noChangeArrowheads="1"/>
            </p:cNvSpPr>
            <p:nvPr/>
          </p:nvSpPr>
          <p:spPr bwMode="auto">
            <a:xfrm>
              <a:off x="2775" y="2471"/>
              <a:ext cx="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Rectangle 39"/>
            <p:cNvSpPr>
              <a:spLocks noChangeArrowheads="1"/>
            </p:cNvSpPr>
            <p:nvPr/>
          </p:nvSpPr>
          <p:spPr bwMode="auto">
            <a:xfrm>
              <a:off x="2776" y="2173"/>
              <a:ext cx="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Rectangle 40"/>
          <p:cNvSpPr>
            <a:spLocks noChangeArrowheads="1"/>
          </p:cNvSpPr>
          <p:nvPr/>
        </p:nvSpPr>
        <p:spPr bwMode="auto">
          <a:xfrm>
            <a:off x="4730508" y="3921572"/>
            <a:ext cx="1170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Rectangle 41"/>
          <p:cNvSpPr>
            <a:spLocks noChangeArrowheads="1"/>
          </p:cNvSpPr>
          <p:nvPr/>
        </p:nvSpPr>
        <p:spPr bwMode="auto">
          <a:xfrm>
            <a:off x="4136386" y="3929906"/>
            <a:ext cx="1170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Rectangle 42"/>
          <p:cNvSpPr>
            <a:spLocks noChangeArrowheads="1"/>
          </p:cNvSpPr>
          <p:nvPr/>
        </p:nvSpPr>
        <p:spPr bwMode="auto">
          <a:xfrm>
            <a:off x="4730508" y="3608438"/>
            <a:ext cx="4857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Rectangle 43"/>
          <p:cNvSpPr>
            <a:spLocks noChangeArrowheads="1"/>
          </p:cNvSpPr>
          <p:nvPr/>
        </p:nvSpPr>
        <p:spPr bwMode="auto">
          <a:xfrm>
            <a:off x="4136386" y="3598913"/>
            <a:ext cx="1170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Group 44"/>
          <p:cNvGrpSpPr/>
          <p:nvPr/>
        </p:nvGrpSpPr>
        <p:grpSpPr bwMode="auto">
          <a:xfrm>
            <a:off x="3523215" y="3579863"/>
            <a:ext cx="220265" cy="632222"/>
            <a:chOff x="997" y="2173"/>
            <a:chExt cx="185" cy="531"/>
          </a:xfrm>
        </p:grpSpPr>
        <p:sp>
          <p:nvSpPr>
            <p:cNvPr id="74" name="Line 45"/>
            <p:cNvSpPr>
              <a:spLocks noChangeShapeType="1"/>
            </p:cNvSpPr>
            <p:nvPr/>
          </p:nvSpPr>
          <p:spPr bwMode="auto">
            <a:xfrm>
              <a:off x="1005" y="2441"/>
              <a:ext cx="177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75" name="Rectangle 46"/>
            <p:cNvSpPr>
              <a:spLocks noChangeArrowheads="1"/>
            </p:cNvSpPr>
            <p:nvPr/>
          </p:nvSpPr>
          <p:spPr bwMode="auto">
            <a:xfrm>
              <a:off x="999" y="2471"/>
              <a:ext cx="9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Rectangle 47"/>
            <p:cNvSpPr>
              <a:spLocks noChangeArrowheads="1"/>
            </p:cNvSpPr>
            <p:nvPr/>
          </p:nvSpPr>
          <p:spPr bwMode="auto">
            <a:xfrm>
              <a:off x="997" y="2173"/>
              <a:ext cx="9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Line 48"/>
          <p:cNvSpPr>
            <a:spLocks noChangeShapeType="1"/>
          </p:cNvSpPr>
          <p:nvPr/>
        </p:nvSpPr>
        <p:spPr bwMode="auto">
          <a:xfrm>
            <a:off x="4136387" y="3903712"/>
            <a:ext cx="75604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78" name="Rectangle 49"/>
          <p:cNvSpPr>
            <a:spLocks noChangeArrowheads="1"/>
          </p:cNvSpPr>
          <p:nvPr/>
        </p:nvSpPr>
        <p:spPr bwMode="auto">
          <a:xfrm>
            <a:off x="4351889" y="3579862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Rectangle 50"/>
          <p:cNvSpPr>
            <a:spLocks noChangeArrowheads="1"/>
          </p:cNvSpPr>
          <p:nvPr/>
        </p:nvSpPr>
        <p:spPr bwMode="auto">
          <a:xfrm>
            <a:off x="4361414" y="3901331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Rectangle 51"/>
          <p:cNvSpPr>
            <a:spLocks noChangeArrowheads="1"/>
          </p:cNvSpPr>
          <p:nvPr/>
        </p:nvSpPr>
        <p:spPr bwMode="auto">
          <a:xfrm>
            <a:off x="3739908" y="3722737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Rectangle 52"/>
          <p:cNvSpPr>
            <a:spLocks noChangeArrowheads="1"/>
          </p:cNvSpPr>
          <p:nvPr/>
        </p:nvSpPr>
        <p:spPr bwMode="auto">
          <a:xfrm>
            <a:off x="4907911" y="3741787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  <p:bldP spid="53" grpId="0"/>
      <p:bldP spid="54" grpId="0"/>
      <p:bldP spid="55" grpId="0"/>
      <p:bldP spid="61" grpId="0"/>
      <p:bldP spid="62" grpId="0"/>
      <p:bldP spid="63" grpId="0"/>
      <p:bldP spid="64" grpId="0"/>
      <p:bldP spid="69" grpId="0"/>
      <p:bldP spid="70" grpId="0"/>
      <p:bldP spid="71" grpId="0"/>
      <p:bldP spid="72" grpId="0"/>
      <p:bldP spid="78" grpId="0"/>
      <p:bldP spid="79" grpId="0"/>
      <p:bldP spid="80" grpId="0"/>
      <p:bldP spid="81" grpId="0"/>
    </p:bldLst>
  </p:timing>
</p:sld>
</file>

<file path=ppt/tags/tag1.xml><?xml version="1.0" encoding="utf-8"?>
<p:tagLst xmlns:p="http://schemas.openxmlformats.org/presentationml/2006/main">
  <p:tag name="KSO_WPP_MARK_KEY" val="1bfb4dab-5ca8-4a0e-b824-929eed514f0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1373</Words>
  <Application>WPS 演示</Application>
  <PresentationFormat>全屏显示(16:9)</PresentationFormat>
  <Paragraphs>463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19</vt:i4>
      </vt:variant>
    </vt:vector>
  </HeadingPairs>
  <TitlesOfParts>
    <vt:vector size="54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等线</vt:lpstr>
      <vt:lpstr>楷体</vt:lpstr>
      <vt:lpstr>Cambria Math</vt:lpstr>
      <vt:lpstr>Cambria Math</vt:lpstr>
      <vt:lpstr>Times New Roman</vt:lpstr>
      <vt:lpstr>Calibri</vt:lpstr>
      <vt:lpstr>Arial Unicode MS</vt:lpstr>
      <vt:lpstr>RJTLLU+FZKTJW--GB1-0</vt:lpstr>
      <vt:lpstr>Arial</vt:lpstr>
      <vt:lpstr>第一PPT模板网-WWW.1PPT.COM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46</cp:revision>
  <dcterms:created xsi:type="dcterms:W3CDTF">2018-09-11T05:46:00Z</dcterms:created>
  <dcterms:modified xsi:type="dcterms:W3CDTF">2023-02-08T07:21:36Z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D7C5BD7C6D844C15948DE08D406F597C</vt:lpwstr>
  </property>
</Properties>
</file>