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0"/>
  </p:notesMasterIdLst>
  <p:sldIdLst>
    <p:sldId id="256" r:id="rId4"/>
    <p:sldId id="257" r:id="rId5"/>
    <p:sldId id="371" r:id="rId6"/>
    <p:sldId id="259" r:id="rId7"/>
    <p:sldId id="260" r:id="rId8"/>
    <p:sldId id="364" r:id="rId9"/>
    <p:sldId id="366" r:id="rId10"/>
    <p:sldId id="365" r:id="rId11"/>
    <p:sldId id="368" r:id="rId12"/>
    <p:sldId id="369" r:id="rId13"/>
    <p:sldId id="265" r:id="rId14"/>
    <p:sldId id="270" r:id="rId15"/>
    <p:sldId id="370" r:id="rId16"/>
    <p:sldId id="372" r:id="rId17"/>
    <p:sldId id="271" r:id="rId18"/>
    <p:sldId id="272" r:id="rId19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>
        <p:scale>
          <a:sx n="140" d="100"/>
          <a:sy n="140" d="100"/>
        </p:scale>
        <p:origin x="-990" y="-33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CDA893-2857-4900-AFE5-AD49044089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029156-4D92-443C-8FFF-DFB6FE13A6B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5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5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5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40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40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5" y="204791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8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6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70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5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6" Type="http://schemas.openxmlformats.org/officeDocument/2006/relationships/theme" Target="../theme/theme2.xml"/><Relationship Id="rId25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0" Type="http://schemas.openxmlformats.org/officeDocument/2006/relationships/slideLayout" Target="../slideLayouts/slideLayout31.xml"/><Relationship Id="rId2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6" Type="http://schemas.openxmlformats.org/officeDocument/2006/relationships/slide" Target="slide11.xml"/><Relationship Id="rId5" Type="http://schemas.openxmlformats.org/officeDocument/2006/relationships/slide" Target="slide16.xml"/><Relationship Id="rId4" Type="http://schemas.openxmlformats.org/officeDocument/2006/relationships/slide" Target="slide15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青岛版  数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学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51" y="445727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25"/>
          <p:cNvSpPr/>
          <p:nvPr/>
        </p:nvSpPr>
        <p:spPr>
          <a:xfrm>
            <a:off x="3749341" y="2355732"/>
            <a:ext cx="1425711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835708" y="1089719"/>
            <a:ext cx="6720155" cy="6848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剪纸中的数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分</a:t>
            </a:r>
            <a:r>
              <a:rPr lang="zh-CN" altLang="en-US" sz="28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数加减法（一）</a:t>
            </a:r>
            <a:endParaRPr lang="zh-CN" altLang="en-US" sz="40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093633" y="1080016"/>
            <a:ext cx="654821" cy="702878"/>
            <a:chOff x="1306635" y="1385539"/>
            <a:chExt cx="654821" cy="702878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0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图片 6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200271" y="858158"/>
            <a:ext cx="6743465" cy="3427185"/>
          </a:xfrm>
          <a:prstGeom prst="rect">
            <a:avLst/>
          </a:prstGeom>
          <a:effectLst>
            <a:reflection blurRad="6350" stA="35000" endPos="35000" dir="5400000" sy="-100000" algn="bl" rotWithShape="0"/>
          </a:effectLst>
        </p:spPr>
      </p:pic>
      <p:sp>
        <p:nvSpPr>
          <p:cNvPr id="67" name="矩形 66"/>
          <p:cNvSpPr/>
          <p:nvPr/>
        </p:nvSpPr>
        <p:spPr>
          <a:xfrm>
            <a:off x="2124544" y="1563640"/>
            <a:ext cx="4894910" cy="17312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几个数公有的倍数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叫作这几个数的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公倍数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。其中最小的一个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叫作这几个数的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最小公倍数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084090" y="1028850"/>
            <a:ext cx="6490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用△圈出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的倍数，用○圈出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的倍数。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1" name="Group 98"/>
          <p:cNvGraphicFramePr>
            <a:graphicFrameLocks noGrp="1"/>
          </p:cNvGraphicFramePr>
          <p:nvPr/>
        </p:nvGraphicFramePr>
        <p:xfrm>
          <a:off x="1259636" y="1653779"/>
          <a:ext cx="4374357" cy="2052639"/>
        </p:xfrm>
        <a:graphic>
          <a:graphicData uri="http://schemas.openxmlformats.org/drawingml/2006/table">
            <a:tbl>
              <a:tblPr/>
              <a:tblGrid>
                <a:gridCol w="438150"/>
                <a:gridCol w="435769"/>
                <a:gridCol w="439340"/>
                <a:gridCol w="436960"/>
                <a:gridCol w="438150"/>
                <a:gridCol w="435769"/>
                <a:gridCol w="438150"/>
                <a:gridCol w="438150"/>
                <a:gridCol w="436959"/>
                <a:gridCol w="436960"/>
              </a:tblGrid>
              <a:tr h="40124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243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11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13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14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16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17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18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19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24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21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22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23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24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25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26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27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28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29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48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31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32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33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34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35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36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37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38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39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24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41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42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43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44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45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46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47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48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49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1000" marR="81000" marT="40500" marB="405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Text Box 80"/>
          <p:cNvSpPr txBox="1">
            <a:spLocks noChangeArrowheads="1"/>
          </p:cNvSpPr>
          <p:nvPr/>
        </p:nvSpPr>
        <p:spPr bwMode="auto">
          <a:xfrm>
            <a:off x="1115616" y="3788687"/>
            <a:ext cx="601322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表中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的公倍数有 </a:t>
            </a:r>
            <a:r>
              <a:rPr lang="zh-CN" altLang="en-US" sz="20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。 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1" hangingPunct="1">
              <a:spcBef>
                <a:spcPct val="50000"/>
              </a:spcBef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的最小公倍数是</a:t>
            </a:r>
            <a:r>
              <a:rPr lang="zh-CN" altLang="en-US" sz="20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AutoShape 81"/>
          <p:cNvSpPr>
            <a:spLocks noChangeArrowheads="1"/>
          </p:cNvSpPr>
          <p:nvPr/>
        </p:nvSpPr>
        <p:spPr bwMode="auto">
          <a:xfrm>
            <a:off x="1732310" y="2085975"/>
            <a:ext cx="391716" cy="296466"/>
          </a:xfrm>
          <a:prstGeom prst="triangle">
            <a:avLst>
              <a:gd name="adj" fmla="val 50000"/>
            </a:avLst>
          </a:prstGeom>
          <a:noFill/>
          <a:ln w="28575" algn="ctr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" name="AutoShape 82"/>
          <p:cNvSpPr>
            <a:spLocks noChangeArrowheads="1"/>
          </p:cNvSpPr>
          <p:nvPr/>
        </p:nvSpPr>
        <p:spPr bwMode="auto">
          <a:xfrm>
            <a:off x="2609805" y="1707356"/>
            <a:ext cx="391715" cy="296466"/>
          </a:xfrm>
          <a:prstGeom prst="triangle">
            <a:avLst>
              <a:gd name="adj" fmla="val 50000"/>
            </a:avLst>
          </a:prstGeom>
          <a:noFill/>
          <a:ln w="28575" algn="ctr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6" name="AutoShape 83"/>
          <p:cNvSpPr>
            <a:spLocks noChangeArrowheads="1"/>
          </p:cNvSpPr>
          <p:nvPr/>
        </p:nvSpPr>
        <p:spPr bwMode="auto">
          <a:xfrm>
            <a:off x="4337397" y="1707356"/>
            <a:ext cx="391716" cy="296466"/>
          </a:xfrm>
          <a:prstGeom prst="triangle">
            <a:avLst>
              <a:gd name="adj" fmla="val 50000"/>
            </a:avLst>
          </a:prstGeom>
          <a:noFill/>
          <a:ln w="28575" algn="ctr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7" name="AutoShape 84"/>
          <p:cNvSpPr>
            <a:spLocks noChangeArrowheads="1"/>
          </p:cNvSpPr>
          <p:nvPr/>
        </p:nvSpPr>
        <p:spPr bwMode="auto">
          <a:xfrm>
            <a:off x="3474198" y="2085975"/>
            <a:ext cx="391715" cy="296466"/>
          </a:xfrm>
          <a:prstGeom prst="triangle">
            <a:avLst>
              <a:gd name="adj" fmla="val 50000"/>
            </a:avLst>
          </a:prstGeom>
          <a:noFill/>
          <a:ln w="28575" algn="ctr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8" name="AutoShape 85"/>
          <p:cNvSpPr>
            <a:spLocks noChangeArrowheads="1"/>
          </p:cNvSpPr>
          <p:nvPr/>
        </p:nvSpPr>
        <p:spPr bwMode="auto">
          <a:xfrm>
            <a:off x="5212511" y="2085975"/>
            <a:ext cx="391715" cy="296466"/>
          </a:xfrm>
          <a:prstGeom prst="triangle">
            <a:avLst>
              <a:gd name="adj" fmla="val 50000"/>
            </a:avLst>
          </a:prstGeom>
          <a:noFill/>
          <a:ln w="28575" algn="ctr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23" name="AutoShape 86"/>
          <p:cNvSpPr>
            <a:spLocks noChangeArrowheads="1"/>
          </p:cNvSpPr>
          <p:nvPr/>
        </p:nvSpPr>
        <p:spPr bwMode="auto">
          <a:xfrm>
            <a:off x="2609805" y="2490788"/>
            <a:ext cx="391715" cy="296466"/>
          </a:xfrm>
          <a:prstGeom prst="triangle">
            <a:avLst>
              <a:gd name="adj" fmla="val 50000"/>
            </a:avLst>
          </a:prstGeom>
          <a:noFill/>
          <a:ln w="28575" algn="ctr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24" name="AutoShape 87"/>
          <p:cNvSpPr>
            <a:spLocks noChangeArrowheads="1"/>
          </p:cNvSpPr>
          <p:nvPr/>
        </p:nvSpPr>
        <p:spPr bwMode="auto">
          <a:xfrm>
            <a:off x="4340974" y="2490788"/>
            <a:ext cx="391715" cy="296466"/>
          </a:xfrm>
          <a:prstGeom prst="triangle">
            <a:avLst>
              <a:gd name="adj" fmla="val 50000"/>
            </a:avLst>
          </a:prstGeom>
          <a:noFill/>
          <a:ln w="28575" algn="ctr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25" name="AutoShape 88"/>
          <p:cNvSpPr>
            <a:spLocks noChangeArrowheads="1"/>
          </p:cNvSpPr>
          <p:nvPr/>
        </p:nvSpPr>
        <p:spPr bwMode="auto">
          <a:xfrm>
            <a:off x="1701353" y="2922987"/>
            <a:ext cx="391716" cy="296465"/>
          </a:xfrm>
          <a:prstGeom prst="triangle">
            <a:avLst>
              <a:gd name="adj" fmla="val 50000"/>
            </a:avLst>
          </a:prstGeom>
          <a:noFill/>
          <a:ln w="28575" algn="ctr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26" name="AutoShape 89"/>
          <p:cNvSpPr>
            <a:spLocks noChangeArrowheads="1"/>
          </p:cNvSpPr>
          <p:nvPr/>
        </p:nvSpPr>
        <p:spPr bwMode="auto">
          <a:xfrm>
            <a:off x="3474198" y="2922987"/>
            <a:ext cx="391715" cy="296465"/>
          </a:xfrm>
          <a:prstGeom prst="triangle">
            <a:avLst>
              <a:gd name="adj" fmla="val 50000"/>
            </a:avLst>
          </a:prstGeom>
          <a:noFill/>
          <a:ln w="28575" algn="ctr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27" name="AutoShape 90"/>
          <p:cNvSpPr>
            <a:spLocks noChangeArrowheads="1"/>
          </p:cNvSpPr>
          <p:nvPr/>
        </p:nvSpPr>
        <p:spPr bwMode="auto">
          <a:xfrm>
            <a:off x="5210130" y="2922987"/>
            <a:ext cx="391715" cy="296465"/>
          </a:xfrm>
          <a:prstGeom prst="triangle">
            <a:avLst>
              <a:gd name="adj" fmla="val 50000"/>
            </a:avLst>
          </a:prstGeom>
          <a:noFill/>
          <a:ln w="28575" algn="ctr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28" name="AutoShape 91"/>
          <p:cNvSpPr>
            <a:spLocks noChangeArrowheads="1"/>
          </p:cNvSpPr>
          <p:nvPr/>
        </p:nvSpPr>
        <p:spPr bwMode="auto">
          <a:xfrm>
            <a:off x="2595518" y="3355181"/>
            <a:ext cx="391715" cy="296466"/>
          </a:xfrm>
          <a:prstGeom prst="triangle">
            <a:avLst>
              <a:gd name="adj" fmla="val 50000"/>
            </a:avLst>
          </a:prstGeom>
          <a:noFill/>
          <a:ln w="28575" algn="ctr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29" name="AutoShape 92"/>
          <p:cNvSpPr>
            <a:spLocks noChangeArrowheads="1"/>
          </p:cNvSpPr>
          <p:nvPr/>
        </p:nvSpPr>
        <p:spPr bwMode="auto">
          <a:xfrm>
            <a:off x="4340974" y="3355181"/>
            <a:ext cx="391715" cy="296466"/>
          </a:xfrm>
          <a:prstGeom prst="triangle">
            <a:avLst>
              <a:gd name="adj" fmla="val 50000"/>
            </a:avLst>
          </a:prstGeom>
          <a:noFill/>
          <a:ln w="28575" algn="ctr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30" name="Oval 99"/>
          <p:cNvSpPr>
            <a:spLocks noChangeArrowheads="1"/>
          </p:cNvSpPr>
          <p:nvPr/>
        </p:nvSpPr>
        <p:spPr bwMode="auto">
          <a:xfrm>
            <a:off x="3496816" y="1700213"/>
            <a:ext cx="323850" cy="323850"/>
          </a:xfrm>
          <a:prstGeom prst="ellipse">
            <a:avLst/>
          </a:prstGeom>
          <a:noFill/>
          <a:ln w="28575" algn="ctr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31" name="Oval 100"/>
          <p:cNvSpPr>
            <a:spLocks noChangeArrowheads="1"/>
          </p:cNvSpPr>
          <p:nvPr/>
        </p:nvSpPr>
        <p:spPr bwMode="auto">
          <a:xfrm>
            <a:off x="1745407" y="2085975"/>
            <a:ext cx="323850" cy="323850"/>
          </a:xfrm>
          <a:prstGeom prst="ellipse">
            <a:avLst/>
          </a:prstGeom>
          <a:noFill/>
          <a:ln w="28575" algn="ctr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32" name="Oval 101"/>
          <p:cNvSpPr>
            <a:spLocks noChangeArrowheads="1"/>
          </p:cNvSpPr>
          <p:nvPr/>
        </p:nvSpPr>
        <p:spPr bwMode="auto">
          <a:xfrm>
            <a:off x="4392166" y="2085975"/>
            <a:ext cx="323850" cy="323850"/>
          </a:xfrm>
          <a:prstGeom prst="ellipse">
            <a:avLst/>
          </a:prstGeom>
          <a:noFill/>
          <a:ln w="28575" algn="ctr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33" name="Oval 102"/>
          <p:cNvSpPr>
            <a:spLocks noChangeArrowheads="1"/>
          </p:cNvSpPr>
          <p:nvPr/>
        </p:nvSpPr>
        <p:spPr bwMode="auto">
          <a:xfrm>
            <a:off x="2630041" y="2512219"/>
            <a:ext cx="323850" cy="323850"/>
          </a:xfrm>
          <a:prstGeom prst="ellipse">
            <a:avLst/>
          </a:prstGeom>
          <a:noFill/>
          <a:ln w="28575" algn="ctr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34" name="Oval 103"/>
          <p:cNvSpPr>
            <a:spLocks noChangeArrowheads="1"/>
          </p:cNvSpPr>
          <p:nvPr/>
        </p:nvSpPr>
        <p:spPr bwMode="auto">
          <a:xfrm>
            <a:off x="5255369" y="2518172"/>
            <a:ext cx="323850" cy="323850"/>
          </a:xfrm>
          <a:prstGeom prst="ellipse">
            <a:avLst/>
          </a:prstGeom>
          <a:noFill/>
          <a:ln w="28575" algn="ctr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35" name="Oval 104"/>
          <p:cNvSpPr>
            <a:spLocks noChangeArrowheads="1"/>
          </p:cNvSpPr>
          <p:nvPr/>
        </p:nvSpPr>
        <p:spPr bwMode="auto">
          <a:xfrm>
            <a:off x="3515866" y="2942035"/>
            <a:ext cx="323850" cy="323850"/>
          </a:xfrm>
          <a:prstGeom prst="ellipse">
            <a:avLst/>
          </a:prstGeom>
          <a:noFill/>
          <a:ln w="28575" algn="ctr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36" name="Oval 105"/>
          <p:cNvSpPr>
            <a:spLocks noChangeArrowheads="1"/>
          </p:cNvSpPr>
          <p:nvPr/>
        </p:nvSpPr>
        <p:spPr bwMode="auto">
          <a:xfrm>
            <a:off x="1745407" y="3340894"/>
            <a:ext cx="323850" cy="323850"/>
          </a:xfrm>
          <a:prstGeom prst="ellipse">
            <a:avLst/>
          </a:prstGeom>
          <a:noFill/>
          <a:ln w="28575" algn="ctr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37" name="Oval 106"/>
          <p:cNvSpPr>
            <a:spLocks noChangeArrowheads="1"/>
          </p:cNvSpPr>
          <p:nvPr/>
        </p:nvSpPr>
        <p:spPr bwMode="auto">
          <a:xfrm>
            <a:off x="4381451" y="3346847"/>
            <a:ext cx="323850" cy="323850"/>
          </a:xfrm>
          <a:prstGeom prst="ellipse">
            <a:avLst/>
          </a:prstGeom>
          <a:noFill/>
          <a:ln w="28575" algn="ctr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38" name="Text Box 107"/>
          <p:cNvSpPr txBox="1">
            <a:spLocks noChangeArrowheads="1"/>
          </p:cNvSpPr>
          <p:nvPr/>
        </p:nvSpPr>
        <p:spPr bwMode="auto">
          <a:xfrm>
            <a:off x="3569846" y="3789699"/>
            <a:ext cx="30066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  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108"/>
          <p:cNvSpPr txBox="1">
            <a:spLocks noChangeArrowheads="1"/>
          </p:cNvSpPr>
          <p:nvPr/>
        </p:nvSpPr>
        <p:spPr bwMode="auto">
          <a:xfrm>
            <a:off x="3569846" y="4246580"/>
            <a:ext cx="9917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24415" y="1757965"/>
            <a:ext cx="2776627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几个数公有的倍数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叫作这几个数的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公倍数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。其中最小的一个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叫作这几个数的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最小公倍数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50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50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  <p:bldP spid="17" grpId="0" animBg="1"/>
      <p:bldP spid="18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/>
      <p:bldP spid="39" grpId="0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9" descr="P1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49021" y="1620898"/>
            <a:ext cx="5885578" cy="2846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31"/>
          <p:cNvSpPr txBox="1">
            <a:spLocks noChangeArrowheads="1"/>
          </p:cNvSpPr>
          <p:nvPr/>
        </p:nvSpPr>
        <p:spPr bwMode="auto">
          <a:xfrm>
            <a:off x="808590" y="571210"/>
            <a:ext cx="815900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小强每步走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个桩，爸爸每步走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个桩。你能在父子两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1" hangingPunct="1"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人都踩到的木桩上涂上红色吗？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38"/>
          <p:cNvSpPr txBox="1">
            <a:spLocks noChangeArrowheads="1"/>
          </p:cNvSpPr>
          <p:nvPr/>
        </p:nvSpPr>
        <p:spPr bwMode="auto">
          <a:xfrm>
            <a:off x="4167960" y="2836875"/>
            <a:ext cx="323850" cy="611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1350" b="1"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8" name="AutoShape 34"/>
          <p:cNvSpPr>
            <a:spLocks noChangeArrowheads="1"/>
          </p:cNvSpPr>
          <p:nvPr/>
        </p:nvSpPr>
        <p:spPr bwMode="auto">
          <a:xfrm>
            <a:off x="3447936" y="2906698"/>
            <a:ext cx="267163" cy="363029"/>
          </a:xfrm>
          <a:prstGeom prst="flowChartMagneticDisk">
            <a:avLst/>
          </a:prstGeom>
          <a:noFill/>
          <a:ln w="38100">
            <a:solidFill>
              <a:srgbClr val="00B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20" name="AutoShape 34"/>
          <p:cNvSpPr>
            <a:spLocks noChangeArrowheads="1"/>
          </p:cNvSpPr>
          <p:nvPr/>
        </p:nvSpPr>
        <p:spPr bwMode="auto">
          <a:xfrm>
            <a:off x="4034382" y="2609330"/>
            <a:ext cx="267163" cy="363029"/>
          </a:xfrm>
          <a:prstGeom prst="flowChartMagneticDisk">
            <a:avLst/>
          </a:prstGeom>
          <a:noFill/>
          <a:ln w="38100">
            <a:solidFill>
              <a:srgbClr val="00B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21" name="AutoShape 34"/>
          <p:cNvSpPr>
            <a:spLocks noChangeArrowheads="1"/>
          </p:cNvSpPr>
          <p:nvPr/>
        </p:nvSpPr>
        <p:spPr bwMode="auto">
          <a:xfrm>
            <a:off x="4691095" y="2680964"/>
            <a:ext cx="267163" cy="363029"/>
          </a:xfrm>
          <a:prstGeom prst="flowChartMagneticDisk">
            <a:avLst/>
          </a:prstGeom>
          <a:noFill/>
          <a:ln w="38100">
            <a:solidFill>
              <a:srgbClr val="00B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22" name="AutoShape 34"/>
          <p:cNvSpPr>
            <a:spLocks noChangeArrowheads="1"/>
          </p:cNvSpPr>
          <p:nvPr/>
        </p:nvSpPr>
        <p:spPr bwMode="auto">
          <a:xfrm>
            <a:off x="5168937" y="3393943"/>
            <a:ext cx="267163" cy="363029"/>
          </a:xfrm>
          <a:prstGeom prst="flowChartMagneticDisk">
            <a:avLst/>
          </a:prstGeom>
          <a:noFill/>
          <a:ln w="38100">
            <a:solidFill>
              <a:srgbClr val="00B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23" name="AutoShape 34"/>
          <p:cNvSpPr>
            <a:spLocks noChangeArrowheads="1"/>
          </p:cNvSpPr>
          <p:nvPr/>
        </p:nvSpPr>
        <p:spPr bwMode="auto">
          <a:xfrm>
            <a:off x="5827625" y="4011912"/>
            <a:ext cx="267163" cy="363029"/>
          </a:xfrm>
          <a:prstGeom prst="flowChartMagneticDisk">
            <a:avLst/>
          </a:prstGeom>
          <a:noFill/>
          <a:ln w="38100">
            <a:solidFill>
              <a:srgbClr val="00B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24" name="AutoShape 34"/>
          <p:cNvSpPr>
            <a:spLocks noChangeArrowheads="1"/>
          </p:cNvSpPr>
          <p:nvPr/>
        </p:nvSpPr>
        <p:spPr bwMode="auto">
          <a:xfrm>
            <a:off x="6660232" y="3867896"/>
            <a:ext cx="267163" cy="363029"/>
          </a:xfrm>
          <a:prstGeom prst="flowChartMagneticDisk">
            <a:avLst/>
          </a:prstGeom>
          <a:noFill/>
          <a:ln w="38100">
            <a:solidFill>
              <a:srgbClr val="00B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25" name="AutoShape 34"/>
          <p:cNvSpPr>
            <a:spLocks noChangeArrowheads="1"/>
          </p:cNvSpPr>
          <p:nvPr/>
        </p:nvSpPr>
        <p:spPr bwMode="auto">
          <a:xfrm>
            <a:off x="7067848" y="3212428"/>
            <a:ext cx="267163" cy="363029"/>
          </a:xfrm>
          <a:prstGeom prst="flowChartMagneticDisk">
            <a:avLst/>
          </a:prstGeom>
          <a:noFill/>
          <a:ln w="38100">
            <a:solidFill>
              <a:srgbClr val="00B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26" name="AutoShape 34"/>
          <p:cNvSpPr>
            <a:spLocks noChangeArrowheads="1"/>
          </p:cNvSpPr>
          <p:nvPr/>
        </p:nvSpPr>
        <p:spPr bwMode="auto">
          <a:xfrm>
            <a:off x="6506120" y="2680966"/>
            <a:ext cx="267163" cy="363029"/>
          </a:xfrm>
          <a:prstGeom prst="flowChartMagneticDisk">
            <a:avLst/>
          </a:prstGeom>
          <a:noFill/>
          <a:ln w="38100">
            <a:solidFill>
              <a:srgbClr val="00B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27" name="AutoShape 34"/>
          <p:cNvSpPr>
            <a:spLocks noChangeArrowheads="1"/>
          </p:cNvSpPr>
          <p:nvPr/>
        </p:nvSpPr>
        <p:spPr bwMode="auto">
          <a:xfrm>
            <a:off x="5639358" y="2713748"/>
            <a:ext cx="267163" cy="363029"/>
          </a:xfrm>
          <a:prstGeom prst="flowChartMagneticDisk">
            <a:avLst/>
          </a:prstGeom>
          <a:noFill/>
          <a:ln w="38100">
            <a:solidFill>
              <a:srgbClr val="00B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28" name="AutoShape 34"/>
          <p:cNvSpPr>
            <a:spLocks noChangeArrowheads="1"/>
          </p:cNvSpPr>
          <p:nvPr/>
        </p:nvSpPr>
        <p:spPr bwMode="auto">
          <a:xfrm>
            <a:off x="4811097" y="3398441"/>
            <a:ext cx="267163" cy="363029"/>
          </a:xfrm>
          <a:prstGeom prst="flowChartMagneticDisk">
            <a:avLst/>
          </a:prstGeom>
          <a:noFill/>
          <a:ln w="38100">
            <a:solidFill>
              <a:srgbClr val="00B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29" name="AutoShape 34"/>
          <p:cNvSpPr>
            <a:spLocks noChangeArrowheads="1"/>
          </p:cNvSpPr>
          <p:nvPr/>
        </p:nvSpPr>
        <p:spPr bwMode="auto">
          <a:xfrm>
            <a:off x="4062726" y="3865232"/>
            <a:ext cx="267163" cy="363029"/>
          </a:xfrm>
          <a:prstGeom prst="flowChartMagneticDisk">
            <a:avLst/>
          </a:prstGeom>
          <a:noFill/>
          <a:ln w="38100">
            <a:solidFill>
              <a:srgbClr val="00B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30" name="AutoShape 34"/>
          <p:cNvSpPr>
            <a:spLocks noChangeArrowheads="1"/>
          </p:cNvSpPr>
          <p:nvPr/>
        </p:nvSpPr>
        <p:spPr bwMode="auto">
          <a:xfrm>
            <a:off x="3430910" y="3505380"/>
            <a:ext cx="267163" cy="363029"/>
          </a:xfrm>
          <a:prstGeom prst="flowChartMagneticDisk">
            <a:avLst/>
          </a:prstGeom>
          <a:noFill/>
          <a:ln w="38100">
            <a:solidFill>
              <a:srgbClr val="00B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31" name="AutoShape 34"/>
          <p:cNvSpPr>
            <a:spLocks noChangeArrowheads="1"/>
          </p:cNvSpPr>
          <p:nvPr/>
        </p:nvSpPr>
        <p:spPr bwMode="auto">
          <a:xfrm>
            <a:off x="3736220" y="2680965"/>
            <a:ext cx="267163" cy="363029"/>
          </a:xfrm>
          <a:prstGeom prst="flowChartMagneticDisk">
            <a:avLst/>
          </a:prstGeom>
          <a:noFill/>
          <a:ln w="38100">
            <a:solidFill>
              <a:srgbClr val="0070C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32" name="AutoShape 34"/>
          <p:cNvSpPr>
            <a:spLocks noChangeArrowheads="1"/>
          </p:cNvSpPr>
          <p:nvPr/>
        </p:nvSpPr>
        <p:spPr bwMode="auto">
          <a:xfrm>
            <a:off x="4704926" y="2692818"/>
            <a:ext cx="267163" cy="363029"/>
          </a:xfrm>
          <a:prstGeom prst="flowChartMagneticDisk">
            <a:avLst/>
          </a:prstGeom>
          <a:noFill/>
          <a:ln w="38100">
            <a:solidFill>
              <a:srgbClr val="0070C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33" name="AutoShape 34"/>
          <p:cNvSpPr>
            <a:spLocks noChangeArrowheads="1"/>
          </p:cNvSpPr>
          <p:nvPr/>
        </p:nvSpPr>
        <p:spPr bwMode="auto">
          <a:xfrm>
            <a:off x="5446382" y="3830397"/>
            <a:ext cx="267163" cy="363029"/>
          </a:xfrm>
          <a:prstGeom prst="flowChartMagneticDisk">
            <a:avLst/>
          </a:prstGeom>
          <a:noFill/>
          <a:ln w="38100">
            <a:solidFill>
              <a:srgbClr val="0070C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35" name="AutoShape 34"/>
          <p:cNvSpPr>
            <a:spLocks noChangeArrowheads="1"/>
          </p:cNvSpPr>
          <p:nvPr/>
        </p:nvSpPr>
        <p:spPr bwMode="auto">
          <a:xfrm>
            <a:off x="6696454" y="3868666"/>
            <a:ext cx="267163" cy="363029"/>
          </a:xfrm>
          <a:prstGeom prst="flowChartMagneticDisk">
            <a:avLst/>
          </a:prstGeom>
          <a:noFill/>
          <a:ln w="38100">
            <a:solidFill>
              <a:srgbClr val="0070C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36" name="AutoShape 34"/>
          <p:cNvSpPr>
            <a:spLocks noChangeArrowheads="1"/>
          </p:cNvSpPr>
          <p:nvPr/>
        </p:nvSpPr>
        <p:spPr bwMode="auto">
          <a:xfrm>
            <a:off x="6842920" y="2836877"/>
            <a:ext cx="267163" cy="363029"/>
          </a:xfrm>
          <a:prstGeom prst="flowChartMagneticDisk">
            <a:avLst/>
          </a:prstGeom>
          <a:noFill/>
          <a:ln w="38100">
            <a:solidFill>
              <a:srgbClr val="0070C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37" name="AutoShape 34"/>
          <p:cNvSpPr>
            <a:spLocks noChangeArrowheads="1"/>
          </p:cNvSpPr>
          <p:nvPr/>
        </p:nvSpPr>
        <p:spPr bwMode="auto">
          <a:xfrm>
            <a:off x="5661425" y="2713747"/>
            <a:ext cx="267163" cy="363029"/>
          </a:xfrm>
          <a:prstGeom prst="flowChartMagneticDisk">
            <a:avLst/>
          </a:prstGeom>
          <a:noFill/>
          <a:ln w="38100">
            <a:solidFill>
              <a:srgbClr val="0070C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38" name="AutoShape 34"/>
          <p:cNvSpPr>
            <a:spLocks noChangeArrowheads="1"/>
          </p:cNvSpPr>
          <p:nvPr/>
        </p:nvSpPr>
        <p:spPr bwMode="auto">
          <a:xfrm>
            <a:off x="4557513" y="3683717"/>
            <a:ext cx="267163" cy="363029"/>
          </a:xfrm>
          <a:prstGeom prst="flowChartMagneticDisk">
            <a:avLst/>
          </a:prstGeom>
          <a:noFill/>
          <a:ln w="38100">
            <a:solidFill>
              <a:srgbClr val="0070C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39" name="AutoShape 34"/>
          <p:cNvSpPr>
            <a:spLocks noChangeArrowheads="1"/>
          </p:cNvSpPr>
          <p:nvPr/>
        </p:nvSpPr>
        <p:spPr bwMode="auto">
          <a:xfrm>
            <a:off x="3443629" y="3502202"/>
            <a:ext cx="267163" cy="363029"/>
          </a:xfrm>
          <a:prstGeom prst="flowChartMagneticDisk">
            <a:avLst/>
          </a:prstGeom>
          <a:noFill/>
          <a:ln w="38100">
            <a:solidFill>
              <a:srgbClr val="0070C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40" name="AutoShape 34"/>
          <p:cNvSpPr>
            <a:spLocks noChangeArrowheads="1"/>
          </p:cNvSpPr>
          <p:nvPr/>
        </p:nvSpPr>
        <p:spPr bwMode="auto">
          <a:xfrm>
            <a:off x="4708681" y="2681153"/>
            <a:ext cx="267162" cy="363027"/>
          </a:xfrm>
          <a:prstGeom prst="flowChartMagneticDisk">
            <a:avLst/>
          </a:prstGeom>
          <a:noFill/>
          <a:ln w="38100">
            <a:solidFill>
              <a:srgbClr val="DE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41" name="AutoShape 34"/>
          <p:cNvSpPr>
            <a:spLocks noChangeArrowheads="1"/>
          </p:cNvSpPr>
          <p:nvPr/>
        </p:nvSpPr>
        <p:spPr bwMode="auto">
          <a:xfrm>
            <a:off x="6678343" y="3878339"/>
            <a:ext cx="267162" cy="363027"/>
          </a:xfrm>
          <a:prstGeom prst="flowChartMagneticDisk">
            <a:avLst/>
          </a:prstGeom>
          <a:noFill/>
          <a:ln w="38100">
            <a:solidFill>
              <a:srgbClr val="DE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42" name="AutoShape 34"/>
          <p:cNvSpPr>
            <a:spLocks noChangeArrowheads="1"/>
          </p:cNvSpPr>
          <p:nvPr/>
        </p:nvSpPr>
        <p:spPr bwMode="auto">
          <a:xfrm>
            <a:off x="5646886" y="2713745"/>
            <a:ext cx="267162" cy="363027"/>
          </a:xfrm>
          <a:prstGeom prst="flowChartMagneticDisk">
            <a:avLst/>
          </a:prstGeom>
          <a:noFill/>
          <a:ln w="38100">
            <a:solidFill>
              <a:srgbClr val="DE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43" name="AutoShape 34"/>
          <p:cNvSpPr>
            <a:spLocks noChangeArrowheads="1"/>
          </p:cNvSpPr>
          <p:nvPr/>
        </p:nvSpPr>
        <p:spPr bwMode="auto">
          <a:xfrm>
            <a:off x="3437268" y="3468176"/>
            <a:ext cx="267162" cy="363027"/>
          </a:xfrm>
          <a:prstGeom prst="flowChartMagneticDisk">
            <a:avLst/>
          </a:prstGeom>
          <a:noFill/>
          <a:ln w="38100">
            <a:solidFill>
              <a:srgbClr val="DE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对话气泡: 圆角矩形 39"/>
          <p:cNvSpPr/>
          <p:nvPr/>
        </p:nvSpPr>
        <p:spPr>
          <a:xfrm flipH="1">
            <a:off x="3217737" y="3319814"/>
            <a:ext cx="2736304" cy="1275657"/>
          </a:xfrm>
          <a:prstGeom prst="wedgeRoundRectCallout">
            <a:avLst>
              <a:gd name="adj1" fmla="val 67463"/>
              <a:gd name="adj2" fmla="val -10356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981075" y="735227"/>
            <a:ext cx="63859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Picture 15" descr="P111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2765749" y="959898"/>
            <a:ext cx="3503378" cy="1900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2369430" y="2717032"/>
            <a:ext cx="648978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这个班的学生可能有多少人？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922137" y="1285560"/>
            <a:ext cx="2524269" cy="1156066"/>
            <a:chOff x="4051674" y="703881"/>
            <a:chExt cx="2524269" cy="1156066"/>
          </a:xfrm>
        </p:grpSpPr>
        <p:sp>
          <p:nvSpPr>
            <p:cNvPr id="31" name="对话气泡: 圆角矩形 30"/>
            <p:cNvSpPr/>
            <p:nvPr/>
          </p:nvSpPr>
          <p:spPr>
            <a:xfrm>
              <a:off x="4051674" y="703881"/>
              <a:ext cx="2524269" cy="1156066"/>
            </a:xfrm>
            <a:prstGeom prst="wedgeRoundRectCallout">
              <a:avLst>
                <a:gd name="adj1" fmla="val 57991"/>
                <a:gd name="adj2" fmla="val -43318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4150255" y="774082"/>
              <a:ext cx="2397815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咱们班同学每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人分一组，没有剩余。</a:t>
              </a:r>
              <a:endParaRPr lang="zh-CN" altLang="en-US" sz="2000" dirty="0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088734" y="1354503"/>
            <a:ext cx="2524269" cy="1156066"/>
            <a:chOff x="4051674" y="703881"/>
            <a:chExt cx="2524269" cy="1156066"/>
          </a:xfrm>
        </p:grpSpPr>
        <p:sp>
          <p:nvSpPr>
            <p:cNvPr id="34" name="对话气泡: 圆角矩形 33"/>
            <p:cNvSpPr/>
            <p:nvPr/>
          </p:nvSpPr>
          <p:spPr>
            <a:xfrm>
              <a:off x="4051674" y="703881"/>
              <a:ext cx="2524269" cy="1156066"/>
            </a:xfrm>
            <a:prstGeom prst="wedgeRoundRectCallout">
              <a:avLst>
                <a:gd name="adj1" fmla="val -58732"/>
                <a:gd name="adj2" fmla="val -38924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4150255" y="774082"/>
              <a:ext cx="2397815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每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人分一组，也没有剩余。</a:t>
              </a:r>
              <a:endParaRPr lang="zh-CN" altLang="en-US" sz="2000" dirty="0"/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2369433" y="1837237"/>
            <a:ext cx="83441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1068102" y="2318715"/>
            <a:ext cx="184771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327697" y="1863591"/>
            <a:ext cx="220682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6358274" y="2387659"/>
            <a:ext cx="66199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Box 16"/>
          <p:cNvSpPr txBox="1">
            <a:spLocks noChangeArrowheads="1"/>
          </p:cNvSpPr>
          <p:nvPr/>
        </p:nvSpPr>
        <p:spPr bwMode="auto">
          <a:xfrm>
            <a:off x="3281222" y="3405526"/>
            <a:ext cx="263083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这个班的学生人数是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的公倍数。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2" name="Picture 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068102" y="3202305"/>
            <a:ext cx="1575306" cy="1562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20" grpId="0"/>
      <p:bldP spid="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981075" y="735227"/>
            <a:ext cx="63859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Picture 15" descr="P111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2765749" y="959898"/>
            <a:ext cx="3503378" cy="1900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2369430" y="2717032"/>
            <a:ext cx="648978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这个班的学生可能有多少人？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28"/>
          <p:cNvSpPr txBox="1">
            <a:spLocks noChangeArrowheads="1"/>
          </p:cNvSpPr>
          <p:nvPr/>
        </p:nvSpPr>
        <p:spPr bwMode="auto">
          <a:xfrm>
            <a:off x="1723761" y="3590420"/>
            <a:ext cx="63766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的倍数：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000" b="1" dirty="0">
                <a:ea typeface="楷体" panose="02010609060101010101" pitchFamily="49" charset="-122"/>
              </a:rPr>
              <a:t>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sz="2000" b="1" dirty="0">
                <a:ea typeface="楷体" panose="02010609060101010101" pitchFamily="49" charset="-122"/>
              </a:rPr>
              <a:t>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000" b="1" dirty="0">
                <a:ea typeface="楷体" panose="02010609060101010101" pitchFamily="49" charset="-122"/>
              </a:rPr>
              <a:t>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en-US" sz="2000" b="1" dirty="0">
                <a:ea typeface="楷体" panose="02010609060101010101" pitchFamily="49" charset="-122"/>
              </a:rPr>
              <a:t>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  <a:r>
              <a:rPr lang="en-US" altLang="zh-CN" sz="2000" b="1" dirty="0">
                <a:ea typeface="楷体" panose="02010609060101010101" pitchFamily="49" charset="-122"/>
              </a:rPr>
              <a:t> ……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29"/>
          <p:cNvSpPr txBox="1">
            <a:spLocks noChangeArrowheads="1"/>
          </p:cNvSpPr>
          <p:nvPr/>
        </p:nvSpPr>
        <p:spPr bwMode="auto">
          <a:xfrm>
            <a:off x="1723762" y="3212991"/>
            <a:ext cx="595845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的倍数：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000" b="1" dirty="0">
                <a:ea typeface="楷体" panose="02010609060101010101" pitchFamily="49" charset="-122"/>
              </a:rPr>
              <a:t>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000" b="1" dirty="0">
                <a:ea typeface="楷体" panose="02010609060101010101" pitchFamily="49" charset="-122"/>
              </a:rPr>
              <a:t>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000" b="1" dirty="0">
                <a:ea typeface="楷体" panose="02010609060101010101" pitchFamily="49" charset="-122"/>
              </a:rPr>
              <a:t>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000" b="1" dirty="0">
                <a:ea typeface="楷体" panose="02010609060101010101" pitchFamily="49" charset="-122"/>
              </a:rPr>
              <a:t>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r>
              <a:rPr lang="zh-CN" altLang="en-US" sz="2000" b="1" dirty="0">
                <a:ea typeface="楷体" panose="02010609060101010101" pitchFamily="49" charset="-122"/>
              </a:rPr>
              <a:t>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en-US" altLang="zh-CN" sz="2000" b="1" dirty="0">
                <a:ea typeface="楷体" panose="02010609060101010101" pitchFamily="49" charset="-122"/>
              </a:rPr>
              <a:t> ……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30"/>
          <p:cNvSpPr txBox="1">
            <a:spLocks noChangeArrowheads="1"/>
          </p:cNvSpPr>
          <p:nvPr/>
        </p:nvSpPr>
        <p:spPr bwMode="auto">
          <a:xfrm>
            <a:off x="1723761" y="3969038"/>
            <a:ext cx="46345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的公倍数：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000" b="1" dirty="0">
                <a:ea typeface="楷体" panose="02010609060101010101" pitchFamily="49" charset="-122"/>
              </a:rPr>
              <a:t>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en-US" sz="2000" b="1" dirty="0">
                <a:ea typeface="楷体" panose="02010609060101010101" pitchFamily="49" charset="-122"/>
              </a:rPr>
              <a:t>，</a:t>
            </a:r>
            <a:r>
              <a:rPr lang="en-US" altLang="zh-CN" sz="2000" b="1" dirty="0">
                <a:ea typeface="楷体" panose="02010609060101010101" pitchFamily="49" charset="-122"/>
              </a:rPr>
              <a:t>……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31"/>
          <p:cNvSpPr txBox="1">
            <a:spLocks noChangeArrowheads="1"/>
          </p:cNvSpPr>
          <p:nvPr/>
        </p:nvSpPr>
        <p:spPr bwMode="auto">
          <a:xfrm>
            <a:off x="1723762" y="4346466"/>
            <a:ext cx="562710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答：这个班的学生可能有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，也可能有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13"/>
          <p:cNvSpPr txBox="1">
            <a:spLocks noChangeArrowheads="1"/>
          </p:cNvSpPr>
          <p:nvPr/>
        </p:nvSpPr>
        <p:spPr bwMode="auto">
          <a:xfrm>
            <a:off x="4284279" y="3196322"/>
            <a:ext cx="59555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14"/>
          <p:cNvSpPr txBox="1">
            <a:spLocks noChangeArrowheads="1"/>
          </p:cNvSpPr>
          <p:nvPr/>
        </p:nvSpPr>
        <p:spPr bwMode="auto">
          <a:xfrm>
            <a:off x="3754503" y="3589713"/>
            <a:ext cx="59555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15"/>
          <p:cNvSpPr txBox="1">
            <a:spLocks noChangeArrowheads="1"/>
          </p:cNvSpPr>
          <p:nvPr/>
        </p:nvSpPr>
        <p:spPr bwMode="auto">
          <a:xfrm>
            <a:off x="6327697" y="3196322"/>
            <a:ext cx="59555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16"/>
          <p:cNvSpPr txBox="1">
            <a:spLocks noChangeArrowheads="1"/>
          </p:cNvSpPr>
          <p:nvPr/>
        </p:nvSpPr>
        <p:spPr bwMode="auto">
          <a:xfrm>
            <a:off x="5313966" y="3589713"/>
            <a:ext cx="59555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922137" y="1285560"/>
            <a:ext cx="2524269" cy="1156066"/>
            <a:chOff x="4051674" y="703881"/>
            <a:chExt cx="2524269" cy="1156066"/>
          </a:xfrm>
        </p:grpSpPr>
        <p:sp>
          <p:nvSpPr>
            <p:cNvPr id="31" name="对话气泡: 圆角矩形 30"/>
            <p:cNvSpPr/>
            <p:nvPr/>
          </p:nvSpPr>
          <p:spPr>
            <a:xfrm>
              <a:off x="4051674" y="703881"/>
              <a:ext cx="2524269" cy="1156066"/>
            </a:xfrm>
            <a:prstGeom prst="wedgeRoundRectCallout">
              <a:avLst>
                <a:gd name="adj1" fmla="val 57991"/>
                <a:gd name="adj2" fmla="val -43318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4150255" y="774082"/>
              <a:ext cx="2397815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咱们班同学每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人分一组，没有剩余。</a:t>
              </a:r>
              <a:endParaRPr lang="zh-CN" altLang="en-US" sz="2000" dirty="0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088734" y="1354503"/>
            <a:ext cx="2524269" cy="1156066"/>
            <a:chOff x="4051674" y="703881"/>
            <a:chExt cx="2524269" cy="1156066"/>
          </a:xfrm>
        </p:grpSpPr>
        <p:sp>
          <p:nvSpPr>
            <p:cNvPr id="34" name="对话气泡: 圆角矩形 33"/>
            <p:cNvSpPr/>
            <p:nvPr/>
          </p:nvSpPr>
          <p:spPr>
            <a:xfrm>
              <a:off x="4051674" y="703881"/>
              <a:ext cx="2524269" cy="1156066"/>
            </a:xfrm>
            <a:prstGeom prst="wedgeRoundRectCallout">
              <a:avLst>
                <a:gd name="adj1" fmla="val -58732"/>
                <a:gd name="adj2" fmla="val -38924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4150255" y="774082"/>
              <a:ext cx="2397815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每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人分一组，也没有剩余。</a:t>
              </a:r>
              <a:endParaRPr lang="zh-CN" altLang="en-US" sz="2000" dirty="0"/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2369433" y="1837237"/>
            <a:ext cx="83441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1068102" y="2318715"/>
            <a:ext cx="184771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327697" y="1863591"/>
            <a:ext cx="220682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6358274" y="2387659"/>
            <a:ext cx="66199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"/>
                            </p:stCondLst>
                            <p:childTnLst>
                              <p:par>
                                <p:cTn id="37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3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4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5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5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"/>
                            </p:stCondLst>
                            <p:childTnLst>
                              <p:par>
                                <p:cTn id="56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5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5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5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6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29354" y="2394979"/>
            <a:ext cx="6409322" cy="11772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几个数公有的倍数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叫作这几个数的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公倍数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。其中最小的一个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叫作这几个数的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最小公倍数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40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43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385940" y="1066298"/>
            <a:ext cx="2934483" cy="2642467"/>
            <a:chOff x="2385936" y="1066296"/>
            <a:chExt cx="2934483" cy="2642467"/>
          </a:xfrm>
        </p:grpSpPr>
        <p:pic>
          <p:nvPicPr>
            <p:cNvPr id="15" name="YMM16.EPS" descr="id:2147502032;FounderCES"/>
            <p:cNvPicPr/>
            <p:nvPr/>
          </p:nvPicPr>
          <p:blipFill rotWithShape="1">
            <a:blip r:embed="rId1" cstate="email"/>
            <a:srcRect r="-7"/>
            <a:stretch>
              <a:fillRect/>
            </a:stretch>
          </p:blipFill>
          <p:spPr>
            <a:xfrm>
              <a:off x="4499992" y="1307101"/>
              <a:ext cx="820427" cy="2401662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>
              <a:off x="2385936" y="1066296"/>
              <a:ext cx="2524269" cy="1156066"/>
              <a:chOff x="4051674" y="703881"/>
              <a:chExt cx="2524269" cy="1156066"/>
            </a:xfrm>
          </p:grpSpPr>
          <p:sp>
            <p:nvSpPr>
              <p:cNvPr id="2" name="对话气泡: 圆角矩形 1"/>
              <p:cNvSpPr/>
              <p:nvPr/>
            </p:nvSpPr>
            <p:spPr>
              <a:xfrm>
                <a:off x="4051674" y="703881"/>
                <a:ext cx="2524269" cy="1156066"/>
              </a:xfrm>
              <a:prstGeom prst="wedgeRoundRectCallout">
                <a:avLst>
                  <a:gd name="adj1" fmla="val 40885"/>
                  <a:gd name="adj2" fmla="val 67636"/>
                  <a:gd name="adj3" fmla="val 1666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4150255" y="774082"/>
                <a:ext cx="2397815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用这种规格的剪纸作品，布置成大小不同的正方形展板。</a:t>
                </a:r>
                <a:endParaRPr lang="zh-CN" altLang="en-US" sz="2000" dirty="0"/>
              </a:p>
            </p:txBody>
          </p:sp>
        </p:grpSp>
      </p:grpSp>
      <p:sp>
        <p:nvSpPr>
          <p:cNvPr id="3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7" name="YMM16.EPS" descr="id:2147502032;FounderCES"/>
          <p:cNvPicPr/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658604" y="1150656"/>
            <a:ext cx="1393116" cy="1914216"/>
          </a:xfrm>
          <a:prstGeom prst="rect">
            <a:avLst/>
          </a:prstGeom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16264" y="3391528"/>
            <a:ext cx="1010836" cy="1202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 flipH="1" flipV="1">
            <a:off x="1340714" y="3214288"/>
            <a:ext cx="3729114" cy="1370168"/>
            <a:chOff x="5302922" y="2966046"/>
            <a:chExt cx="2861458" cy="1370168"/>
          </a:xfrm>
        </p:grpSpPr>
        <p:sp>
          <p:nvSpPr>
            <p:cNvPr id="10" name="云形标注 82"/>
            <p:cNvSpPr>
              <a:spLocks noChangeArrowheads="1"/>
            </p:cNvSpPr>
            <p:nvPr/>
          </p:nvSpPr>
          <p:spPr bwMode="auto">
            <a:xfrm rot="170006">
              <a:off x="5302922" y="2966046"/>
              <a:ext cx="2861458" cy="1370168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矩形 4"/>
            <p:cNvSpPr>
              <a:spLocks noChangeArrowheads="1"/>
            </p:cNvSpPr>
            <p:nvPr/>
          </p:nvSpPr>
          <p:spPr bwMode="auto">
            <a:xfrm flipV="1">
              <a:off x="5347518" y="3135131"/>
              <a:ext cx="2140386" cy="97872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从图中，你了解到哪些数学信息？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Text Box 28"/>
          <p:cNvSpPr txBox="1">
            <a:spLocks noChangeArrowheads="1"/>
          </p:cNvSpPr>
          <p:nvPr/>
        </p:nvSpPr>
        <p:spPr bwMode="auto">
          <a:xfrm>
            <a:off x="5933346" y="1281905"/>
            <a:ext cx="29532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剪纸作品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28"/>
          <p:cNvSpPr txBox="1">
            <a:spLocks noChangeArrowheads="1"/>
          </p:cNvSpPr>
          <p:nvPr/>
        </p:nvSpPr>
        <p:spPr bwMode="auto">
          <a:xfrm>
            <a:off x="5933342" y="1856789"/>
            <a:ext cx="26417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28"/>
          <p:cNvSpPr txBox="1">
            <a:spLocks noChangeArrowheads="1"/>
          </p:cNvSpPr>
          <p:nvPr/>
        </p:nvSpPr>
        <p:spPr bwMode="auto">
          <a:xfrm>
            <a:off x="5933346" y="2431674"/>
            <a:ext cx="2953205" cy="46166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布置成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正方形展板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385940" y="1066298"/>
            <a:ext cx="2934483" cy="2642467"/>
            <a:chOff x="2385936" y="1066296"/>
            <a:chExt cx="2934483" cy="2642467"/>
          </a:xfrm>
        </p:grpSpPr>
        <p:pic>
          <p:nvPicPr>
            <p:cNvPr id="15" name="YMM16.EPS" descr="id:2147502032;FounderCES"/>
            <p:cNvPicPr/>
            <p:nvPr/>
          </p:nvPicPr>
          <p:blipFill rotWithShape="1">
            <a:blip r:embed="rId1" cstate="email"/>
            <a:srcRect r="-7"/>
            <a:stretch>
              <a:fillRect/>
            </a:stretch>
          </p:blipFill>
          <p:spPr>
            <a:xfrm>
              <a:off x="4499992" y="1307101"/>
              <a:ext cx="820427" cy="2401662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>
              <a:off x="2385936" y="1066296"/>
              <a:ext cx="2524269" cy="1156066"/>
              <a:chOff x="4051674" y="703881"/>
              <a:chExt cx="2524269" cy="1156066"/>
            </a:xfrm>
          </p:grpSpPr>
          <p:sp>
            <p:nvSpPr>
              <p:cNvPr id="2" name="对话气泡: 圆角矩形 1"/>
              <p:cNvSpPr/>
              <p:nvPr/>
            </p:nvSpPr>
            <p:spPr>
              <a:xfrm>
                <a:off x="4051674" y="703881"/>
                <a:ext cx="2524269" cy="1156066"/>
              </a:xfrm>
              <a:prstGeom prst="wedgeRoundRectCallout">
                <a:avLst>
                  <a:gd name="adj1" fmla="val 40885"/>
                  <a:gd name="adj2" fmla="val 67636"/>
                  <a:gd name="adj3" fmla="val 1666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4150255" y="774082"/>
                <a:ext cx="2397815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用这种规格的剪纸作品，布置成大小不同的正方形展板。</a:t>
                </a:r>
                <a:endParaRPr lang="zh-CN" altLang="en-US" sz="2000" dirty="0"/>
              </a:p>
            </p:txBody>
          </p:sp>
        </p:grpSp>
      </p:grpSp>
      <p:sp>
        <p:nvSpPr>
          <p:cNvPr id="3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7" name="YMM16.EPS" descr="id:2147502032;FounderCES"/>
          <p:cNvPicPr/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658604" y="1150656"/>
            <a:ext cx="1393116" cy="1914216"/>
          </a:xfrm>
          <a:prstGeom prst="rect">
            <a:avLst/>
          </a:prstGeom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16264" y="3391528"/>
            <a:ext cx="1010836" cy="1202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 Box 28"/>
          <p:cNvSpPr txBox="1">
            <a:spLocks noChangeArrowheads="1"/>
          </p:cNvSpPr>
          <p:nvPr/>
        </p:nvSpPr>
        <p:spPr bwMode="auto">
          <a:xfrm>
            <a:off x="5933346" y="1281905"/>
            <a:ext cx="29532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剪纸作品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28"/>
          <p:cNvSpPr txBox="1">
            <a:spLocks noChangeArrowheads="1"/>
          </p:cNvSpPr>
          <p:nvPr/>
        </p:nvSpPr>
        <p:spPr bwMode="auto">
          <a:xfrm>
            <a:off x="5933342" y="1856789"/>
            <a:ext cx="26417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28"/>
          <p:cNvSpPr txBox="1">
            <a:spLocks noChangeArrowheads="1"/>
          </p:cNvSpPr>
          <p:nvPr/>
        </p:nvSpPr>
        <p:spPr bwMode="auto">
          <a:xfrm>
            <a:off x="5933346" y="2431674"/>
            <a:ext cx="2953205" cy="46166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布置成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正方形展板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 flipH="1">
            <a:off x="1181943" y="3224952"/>
            <a:ext cx="2972119" cy="1479155"/>
            <a:chOff x="5187551" y="3215121"/>
            <a:chExt cx="2972119" cy="1118204"/>
          </a:xfrm>
        </p:grpSpPr>
        <p:sp>
          <p:nvSpPr>
            <p:cNvPr id="21" name="云形标注 82"/>
            <p:cNvSpPr>
              <a:spLocks noChangeArrowheads="1"/>
            </p:cNvSpPr>
            <p:nvPr/>
          </p:nvSpPr>
          <p:spPr bwMode="auto">
            <a:xfrm rot="170006">
              <a:off x="5187551" y="3215121"/>
              <a:ext cx="2972119" cy="111820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5293519" y="3364813"/>
              <a:ext cx="2140386" cy="82365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None/>
              </a:pPr>
              <a:r>
                <a:rPr lang="zh-CN" altLang="en-US" sz="2400" b="1" dirty="0">
                  <a:ea typeface="楷体" panose="02010609060101010101" pitchFamily="49" charset="-122"/>
                </a:rPr>
                <a:t>根据这些信息，你能提出什么问题？</a:t>
              </a:r>
              <a:endParaRPr lang="zh-CN" altLang="en-US" sz="1800" b="1" dirty="0">
                <a:ea typeface="楷体" panose="02010609060101010101" pitchFamily="49" charset="-122"/>
              </a:endParaRPr>
            </a:p>
          </p:txBody>
        </p:sp>
      </p:grpSp>
      <p:sp>
        <p:nvSpPr>
          <p:cNvPr id="23" name="Text Box 28"/>
          <p:cNvSpPr txBox="1">
            <a:spLocks noChangeArrowheads="1"/>
          </p:cNvSpPr>
          <p:nvPr/>
        </p:nvSpPr>
        <p:spPr bwMode="auto">
          <a:xfrm>
            <a:off x="4572004" y="3293266"/>
            <a:ext cx="398266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正方形展板的边长可以是多少分米？</a:t>
            </a:r>
            <a:endParaRPr lang="zh-CN" altLang="en-US" sz="2400" b="1" dirty="0">
              <a:solidFill>
                <a:srgbClr val="DE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28"/>
          <p:cNvSpPr txBox="1">
            <a:spLocks noChangeArrowheads="1"/>
          </p:cNvSpPr>
          <p:nvPr/>
        </p:nvSpPr>
        <p:spPr bwMode="auto">
          <a:xfrm>
            <a:off x="4572004" y="4113711"/>
            <a:ext cx="39826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最短可以是多少分米？</a:t>
            </a:r>
            <a:endParaRPr lang="zh-CN" altLang="en-US" sz="2400" b="1" dirty="0">
              <a:solidFill>
                <a:srgbClr val="DE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对话气泡: 圆角矩形 4"/>
          <p:cNvSpPr/>
          <p:nvPr/>
        </p:nvSpPr>
        <p:spPr>
          <a:xfrm>
            <a:off x="3453152" y="1890595"/>
            <a:ext cx="3889554" cy="1833284"/>
          </a:xfrm>
          <a:prstGeom prst="wedgeRoundRectCallout">
            <a:avLst>
              <a:gd name="adj1" fmla="val 58974"/>
              <a:gd name="adj2" fmla="val 29823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684500" y="1046259"/>
            <a:ext cx="7910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>
                <a:ea typeface="楷体" panose="02010609060101010101" pitchFamily="49" charset="-122"/>
              </a:rPr>
              <a:t>正方形展板的边长可以是多少分米？最短可以是多少分米？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68476" y="1133074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79520" y="1926684"/>
            <a:ext cx="387657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Arial" panose="020B0604020202020204" pitchFamily="34" charset="0"/>
                <a:ea typeface="楷体" panose="02010609060101010101" pitchFamily="49" charset="-122"/>
              </a:rPr>
              <a:t>用长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3</a:t>
            </a:r>
            <a:r>
              <a:rPr lang="zh-CN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分米、宽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2</a:t>
            </a:r>
            <a:r>
              <a:rPr lang="zh-CN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分米</a:t>
            </a:r>
            <a:r>
              <a:rPr lang="zh-CN" altLang="zh-CN" sz="2400" b="1" dirty="0">
                <a:latin typeface="Arial" panose="020B0604020202020204" pitchFamily="34" charset="0"/>
                <a:ea typeface="楷体" panose="02010609060101010101" pitchFamily="49" charset="-122"/>
              </a:rPr>
              <a:t>的</a:t>
            </a:r>
            <a:endParaRPr lang="en-US" altLang="zh-CN" sz="24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长方形</a:t>
            </a:r>
            <a:r>
              <a:rPr lang="zh-CN" altLang="zh-CN" sz="2400" b="1" dirty="0">
                <a:latin typeface="Arial" panose="020B0604020202020204" pitchFamily="34" charset="0"/>
                <a:ea typeface="楷体" panose="02010609060101010101" pitchFamily="49" charset="-122"/>
              </a:rPr>
              <a:t>来</a:t>
            </a:r>
            <a:r>
              <a:rPr lang="zh-CN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拼</a:t>
            </a:r>
            <a:r>
              <a:rPr lang="zh-CN" altLang="zh-CN" sz="2400" b="1" dirty="0">
                <a:latin typeface="Arial" panose="020B0604020202020204" pitchFamily="34" charset="0"/>
                <a:ea typeface="楷体" panose="02010609060101010101" pitchFamily="49" charset="-122"/>
              </a:rPr>
              <a:t>摆成大</a:t>
            </a:r>
            <a:r>
              <a:rPr lang="zh-CN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正方形</a:t>
            </a:r>
            <a:r>
              <a:rPr lang="en-US" altLang="zh-CN" sz="2400" b="1" dirty="0">
                <a:latin typeface="Arial" panose="020B0604020202020204" pitchFamily="34" charset="0"/>
                <a:ea typeface="楷体" panose="02010609060101010101" pitchFamily="49" charset="-122"/>
              </a:rPr>
              <a:t>,</a:t>
            </a:r>
            <a:endParaRPr lang="en-US" altLang="zh-CN" sz="24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Arial" panose="020B0604020202020204" pitchFamily="34" charset="0"/>
                <a:ea typeface="楷体" panose="02010609060101010101" pitchFamily="49" charset="-122"/>
              </a:rPr>
              <a:t> 需要</a:t>
            </a:r>
            <a:r>
              <a:rPr lang="zh-CN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多少个</a:t>
            </a:r>
            <a:r>
              <a:rPr lang="zh-CN" altLang="zh-CN" sz="2400" b="1" dirty="0">
                <a:latin typeface="Arial" panose="020B0604020202020204" pitchFamily="34" charset="0"/>
                <a:ea typeface="楷体" panose="02010609060101010101" pitchFamily="49" charset="-122"/>
              </a:rPr>
              <a:t>这样的</a:t>
            </a:r>
            <a:r>
              <a:rPr lang="zh-CN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长方形</a:t>
            </a:r>
            <a:r>
              <a:rPr lang="zh-CN" altLang="zh-CN" sz="2400" b="1" dirty="0">
                <a:latin typeface="Arial" panose="020B0604020202020204" pitchFamily="34" charset="0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42706" y="2866833"/>
            <a:ext cx="1575306" cy="1562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YMM16.EPS" descr="id:2147502032;FounderCES"/>
          <p:cNvPicPr/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1535166" y="1984095"/>
            <a:ext cx="1393116" cy="191421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35166" y="1984097"/>
            <a:ext cx="1164626" cy="1739783"/>
          </a:xfrm>
          <a:prstGeom prst="rect">
            <a:avLst/>
          </a:prstGeom>
          <a:solidFill>
            <a:srgbClr val="92D05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/>
      <p:bldP spid="3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59"/>
          <p:cNvGrpSpPr/>
          <p:nvPr/>
        </p:nvGrpSpPr>
        <p:grpSpPr bwMode="auto">
          <a:xfrm>
            <a:off x="3600451" y="3543300"/>
            <a:ext cx="431006" cy="209550"/>
            <a:chOff x="2064" y="2923"/>
            <a:chExt cx="461" cy="176"/>
          </a:xfrm>
        </p:grpSpPr>
        <p:sp>
          <p:nvSpPr>
            <p:cNvPr id="9" name="Rectangle 60"/>
            <p:cNvSpPr>
              <a:spLocks noChangeArrowheads="1"/>
            </p:cNvSpPr>
            <p:nvPr/>
          </p:nvSpPr>
          <p:spPr bwMode="auto">
            <a:xfrm>
              <a:off x="2125" y="2923"/>
              <a:ext cx="363" cy="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900" b="1">
                  <a:ea typeface="楷体" panose="02010609060101010101" pitchFamily="49" charset="-122"/>
                </a:rPr>
                <a:t>←2cm→</a:t>
              </a:r>
              <a:endParaRPr lang="en-US" altLang="zh-CN" sz="900" b="1">
                <a:ea typeface="楷体" panose="02010609060101010101" pitchFamily="49" charset="-122"/>
              </a:endParaRPr>
            </a:p>
          </p:txBody>
        </p:sp>
        <p:sp>
          <p:nvSpPr>
            <p:cNvPr id="10" name="Line 61"/>
            <p:cNvSpPr>
              <a:spLocks noChangeShapeType="1"/>
            </p:cNvSpPr>
            <p:nvPr/>
          </p:nvSpPr>
          <p:spPr bwMode="auto">
            <a:xfrm rot="5400000" flipH="1">
              <a:off x="2457" y="2994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" name="Line 62"/>
            <p:cNvSpPr>
              <a:spLocks noChangeShapeType="1"/>
            </p:cNvSpPr>
            <p:nvPr/>
          </p:nvSpPr>
          <p:spPr bwMode="auto">
            <a:xfrm rot="5400000" flipH="1">
              <a:off x="1996" y="2999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12" name="Group 46"/>
          <p:cNvGrpSpPr/>
          <p:nvPr/>
        </p:nvGrpSpPr>
        <p:grpSpPr bwMode="auto">
          <a:xfrm>
            <a:off x="4032648" y="3533777"/>
            <a:ext cx="431006" cy="226219"/>
            <a:chOff x="2064" y="2923"/>
            <a:chExt cx="461" cy="176"/>
          </a:xfrm>
        </p:grpSpPr>
        <p:sp>
          <p:nvSpPr>
            <p:cNvPr id="19" name="Rectangle 47"/>
            <p:cNvSpPr>
              <a:spLocks noChangeArrowheads="1"/>
            </p:cNvSpPr>
            <p:nvPr/>
          </p:nvSpPr>
          <p:spPr bwMode="auto">
            <a:xfrm>
              <a:off x="2125" y="2923"/>
              <a:ext cx="363" cy="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900" b="1">
                  <a:ea typeface="楷体" panose="02010609060101010101" pitchFamily="49" charset="-122"/>
                </a:rPr>
                <a:t>←2cm→</a:t>
              </a:r>
              <a:endParaRPr lang="en-US" altLang="zh-CN" sz="900" b="1">
                <a:ea typeface="楷体" panose="02010609060101010101" pitchFamily="49" charset="-122"/>
              </a:endParaRPr>
            </a:p>
          </p:txBody>
        </p:sp>
        <p:sp>
          <p:nvSpPr>
            <p:cNvPr id="20" name="Line 48"/>
            <p:cNvSpPr>
              <a:spLocks noChangeShapeType="1"/>
            </p:cNvSpPr>
            <p:nvPr/>
          </p:nvSpPr>
          <p:spPr bwMode="auto">
            <a:xfrm rot="5400000" flipH="1">
              <a:off x="2457" y="2994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1" name="Line 49"/>
            <p:cNvSpPr>
              <a:spLocks noChangeShapeType="1"/>
            </p:cNvSpPr>
            <p:nvPr/>
          </p:nvSpPr>
          <p:spPr bwMode="auto">
            <a:xfrm rot="5400000" flipH="1">
              <a:off x="1996" y="2999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22" name="Group 50"/>
          <p:cNvGrpSpPr/>
          <p:nvPr/>
        </p:nvGrpSpPr>
        <p:grpSpPr bwMode="auto">
          <a:xfrm>
            <a:off x="4463654" y="3543300"/>
            <a:ext cx="431006" cy="209550"/>
            <a:chOff x="2064" y="2923"/>
            <a:chExt cx="461" cy="176"/>
          </a:xfrm>
        </p:grpSpPr>
        <p:sp>
          <p:nvSpPr>
            <p:cNvPr id="23" name="Rectangle 51"/>
            <p:cNvSpPr>
              <a:spLocks noChangeArrowheads="1"/>
            </p:cNvSpPr>
            <p:nvPr/>
          </p:nvSpPr>
          <p:spPr bwMode="auto">
            <a:xfrm>
              <a:off x="2125" y="2923"/>
              <a:ext cx="363" cy="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900" b="1">
                  <a:ea typeface="楷体" panose="02010609060101010101" pitchFamily="49" charset="-122"/>
                </a:rPr>
                <a:t>←2cm→</a:t>
              </a:r>
              <a:endParaRPr lang="en-US" altLang="zh-CN" sz="900" b="1">
                <a:ea typeface="楷体" panose="02010609060101010101" pitchFamily="49" charset="-122"/>
              </a:endParaRPr>
            </a:p>
          </p:txBody>
        </p:sp>
        <p:sp>
          <p:nvSpPr>
            <p:cNvPr id="24" name="Line 52"/>
            <p:cNvSpPr>
              <a:spLocks noChangeShapeType="1"/>
            </p:cNvSpPr>
            <p:nvPr/>
          </p:nvSpPr>
          <p:spPr bwMode="auto">
            <a:xfrm rot="5400000" flipH="1">
              <a:off x="2457" y="2994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5" name="Line 53"/>
            <p:cNvSpPr>
              <a:spLocks noChangeShapeType="1"/>
            </p:cNvSpPr>
            <p:nvPr/>
          </p:nvSpPr>
          <p:spPr bwMode="auto">
            <a:xfrm rot="5400000" flipH="1">
              <a:off x="1996" y="2999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26" name="Rectangle 17"/>
          <p:cNvSpPr>
            <a:spLocks noChangeArrowheads="1"/>
          </p:cNvSpPr>
          <p:nvPr/>
        </p:nvSpPr>
        <p:spPr bwMode="auto">
          <a:xfrm>
            <a:off x="3609976" y="2247902"/>
            <a:ext cx="431006" cy="648891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27" name="Rectangle 18"/>
          <p:cNvSpPr>
            <a:spLocks noChangeArrowheads="1"/>
          </p:cNvSpPr>
          <p:nvPr/>
        </p:nvSpPr>
        <p:spPr bwMode="auto">
          <a:xfrm>
            <a:off x="4040986" y="2247902"/>
            <a:ext cx="432197" cy="648891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28" name="Rectangle 19"/>
          <p:cNvSpPr>
            <a:spLocks noChangeArrowheads="1"/>
          </p:cNvSpPr>
          <p:nvPr/>
        </p:nvSpPr>
        <p:spPr bwMode="auto">
          <a:xfrm>
            <a:off x="4464844" y="2247902"/>
            <a:ext cx="431006" cy="648891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29" name="Rectangle 20"/>
          <p:cNvSpPr>
            <a:spLocks noChangeArrowheads="1"/>
          </p:cNvSpPr>
          <p:nvPr/>
        </p:nvSpPr>
        <p:spPr bwMode="auto">
          <a:xfrm>
            <a:off x="3609976" y="2896793"/>
            <a:ext cx="431006" cy="646509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30" name="Rectangle 21"/>
          <p:cNvSpPr>
            <a:spLocks noChangeArrowheads="1"/>
          </p:cNvSpPr>
          <p:nvPr/>
        </p:nvSpPr>
        <p:spPr bwMode="auto">
          <a:xfrm>
            <a:off x="4040986" y="2896793"/>
            <a:ext cx="432197" cy="646509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31" name="Rectangle 22"/>
          <p:cNvSpPr>
            <a:spLocks noChangeArrowheads="1"/>
          </p:cNvSpPr>
          <p:nvPr/>
        </p:nvSpPr>
        <p:spPr bwMode="auto">
          <a:xfrm>
            <a:off x="4464844" y="2896793"/>
            <a:ext cx="431006" cy="646509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grpSp>
        <p:nvGrpSpPr>
          <p:cNvPr id="32" name="Group 54"/>
          <p:cNvGrpSpPr/>
          <p:nvPr/>
        </p:nvGrpSpPr>
        <p:grpSpPr bwMode="auto">
          <a:xfrm>
            <a:off x="3393281" y="2861074"/>
            <a:ext cx="209550" cy="708422"/>
            <a:chOff x="1882" y="2411"/>
            <a:chExt cx="176" cy="595"/>
          </a:xfrm>
        </p:grpSpPr>
        <p:sp>
          <p:nvSpPr>
            <p:cNvPr id="33" name="Rectangle 25"/>
            <p:cNvSpPr>
              <a:spLocks noChangeArrowheads="1"/>
            </p:cNvSpPr>
            <p:nvPr/>
          </p:nvSpPr>
          <p:spPr bwMode="auto">
            <a:xfrm rot="-5400000">
              <a:off x="1672" y="2621"/>
              <a:ext cx="595" cy="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900" b="1">
                  <a:ea typeface="楷体" panose="02010609060101010101" pitchFamily="49" charset="-122"/>
                </a:rPr>
                <a:t>←  3cm  →</a:t>
              </a:r>
              <a:endParaRPr lang="en-US" altLang="zh-CN" sz="900" b="1">
                <a:ea typeface="楷体" panose="02010609060101010101" pitchFamily="49" charset="-122"/>
              </a:endParaRPr>
            </a:p>
          </p:txBody>
        </p:sp>
        <p:sp>
          <p:nvSpPr>
            <p:cNvPr id="34" name="Line 26"/>
            <p:cNvSpPr>
              <a:spLocks noChangeShapeType="1"/>
            </p:cNvSpPr>
            <p:nvPr/>
          </p:nvSpPr>
          <p:spPr bwMode="auto">
            <a:xfrm flipH="1">
              <a:off x="1912" y="2432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35" name="Line 27"/>
            <p:cNvSpPr>
              <a:spLocks noChangeShapeType="1"/>
            </p:cNvSpPr>
            <p:nvPr/>
          </p:nvSpPr>
          <p:spPr bwMode="auto">
            <a:xfrm flipH="1">
              <a:off x="1898" y="2976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36" name="Rectangle 11"/>
          <p:cNvSpPr>
            <a:spLocks noChangeArrowheads="1"/>
          </p:cNvSpPr>
          <p:nvPr/>
        </p:nvSpPr>
        <p:spPr bwMode="auto">
          <a:xfrm>
            <a:off x="1174969" y="1129012"/>
            <a:ext cx="73701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>
                <a:ea typeface="楷体" panose="02010609060101010101" pitchFamily="49" charset="-122"/>
              </a:rPr>
              <a:t>用</a:t>
            </a:r>
            <a:r>
              <a:rPr lang="en-US" altLang="zh-CN" sz="2400" b="1">
                <a:ea typeface="楷体" panose="02010609060101010101" pitchFamily="49" charset="-122"/>
              </a:rPr>
              <a:t>6</a:t>
            </a:r>
            <a:r>
              <a:rPr lang="zh-CN" altLang="en-US" sz="2400" b="1">
                <a:ea typeface="楷体" panose="02010609060101010101" pitchFamily="49" charset="-122"/>
              </a:rPr>
              <a:t>个小正方形，可以摆出边长是</a:t>
            </a:r>
            <a:r>
              <a:rPr lang="en-US" altLang="zh-CN" sz="2400" b="1">
                <a:ea typeface="楷体" panose="02010609060101010101" pitchFamily="49" charset="-122"/>
              </a:rPr>
              <a:t>6</a:t>
            </a:r>
            <a:r>
              <a:rPr lang="zh-CN" altLang="en-US" sz="2400" b="1">
                <a:ea typeface="楷体" panose="02010609060101010101" pitchFamily="49" charset="-122"/>
              </a:rPr>
              <a:t>厘米的大正方形。</a:t>
            </a:r>
            <a:endParaRPr lang="zh-CN" altLang="en-US" sz="2400" b="1">
              <a:ea typeface="楷体" panose="02010609060101010101" pitchFamily="49" charset="-122"/>
            </a:endParaRPr>
          </a:p>
        </p:txBody>
      </p:sp>
      <p:grpSp>
        <p:nvGrpSpPr>
          <p:cNvPr id="37" name="Group 55"/>
          <p:cNvGrpSpPr/>
          <p:nvPr/>
        </p:nvGrpSpPr>
        <p:grpSpPr bwMode="auto">
          <a:xfrm>
            <a:off x="3393281" y="2238376"/>
            <a:ext cx="209550" cy="708422"/>
            <a:chOff x="1882" y="2411"/>
            <a:chExt cx="176" cy="595"/>
          </a:xfrm>
        </p:grpSpPr>
        <p:sp>
          <p:nvSpPr>
            <p:cNvPr id="38" name="Rectangle 56"/>
            <p:cNvSpPr>
              <a:spLocks noChangeArrowheads="1"/>
            </p:cNvSpPr>
            <p:nvPr/>
          </p:nvSpPr>
          <p:spPr bwMode="auto">
            <a:xfrm rot="-5400000">
              <a:off x="1672" y="2621"/>
              <a:ext cx="595" cy="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900" b="1">
                  <a:ea typeface="楷体" panose="02010609060101010101" pitchFamily="49" charset="-122"/>
                </a:rPr>
                <a:t>←  3cm  →</a:t>
              </a:r>
              <a:endParaRPr lang="en-US" altLang="zh-CN" sz="900" b="1">
                <a:ea typeface="楷体" panose="02010609060101010101" pitchFamily="49" charset="-122"/>
              </a:endParaRPr>
            </a:p>
          </p:txBody>
        </p:sp>
        <p:sp>
          <p:nvSpPr>
            <p:cNvPr id="39" name="Line 57"/>
            <p:cNvSpPr>
              <a:spLocks noChangeShapeType="1"/>
            </p:cNvSpPr>
            <p:nvPr/>
          </p:nvSpPr>
          <p:spPr bwMode="auto">
            <a:xfrm flipH="1">
              <a:off x="1912" y="2432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40" name="Line 58"/>
            <p:cNvSpPr>
              <a:spLocks noChangeShapeType="1"/>
            </p:cNvSpPr>
            <p:nvPr/>
          </p:nvSpPr>
          <p:spPr bwMode="auto">
            <a:xfrm flipH="1">
              <a:off x="1898" y="2976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168" y="2434536"/>
            <a:ext cx="1575306" cy="1562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168" y="2434536"/>
            <a:ext cx="1575306" cy="1562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28"/>
          <p:cNvGrpSpPr/>
          <p:nvPr/>
        </p:nvGrpSpPr>
        <p:grpSpPr bwMode="auto">
          <a:xfrm>
            <a:off x="2602706" y="2394349"/>
            <a:ext cx="209550" cy="708422"/>
            <a:chOff x="1882" y="2411"/>
            <a:chExt cx="176" cy="595"/>
          </a:xfrm>
        </p:grpSpPr>
        <p:sp>
          <p:nvSpPr>
            <p:cNvPr id="7" name="Rectangle 29"/>
            <p:cNvSpPr>
              <a:spLocks noChangeArrowheads="1"/>
            </p:cNvSpPr>
            <p:nvPr/>
          </p:nvSpPr>
          <p:spPr bwMode="auto">
            <a:xfrm rot="-5400000">
              <a:off x="1672" y="2621"/>
              <a:ext cx="595" cy="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900" b="1">
                  <a:ea typeface="楷体" panose="02010609060101010101" pitchFamily="49" charset="-122"/>
                </a:rPr>
                <a:t>←  3cm  →</a:t>
              </a:r>
              <a:endParaRPr lang="en-US" altLang="zh-CN" sz="900" b="1">
                <a:ea typeface="楷体" panose="02010609060101010101" pitchFamily="49" charset="-122"/>
              </a:endParaRPr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 flipH="1">
              <a:off x="1912" y="2432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9" name="Line 31"/>
            <p:cNvSpPr>
              <a:spLocks noChangeShapeType="1"/>
            </p:cNvSpPr>
            <p:nvPr/>
          </p:nvSpPr>
          <p:spPr bwMode="auto">
            <a:xfrm flipH="1">
              <a:off x="1898" y="2976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10" name="Group 6"/>
          <p:cNvGrpSpPr/>
          <p:nvPr/>
        </p:nvGrpSpPr>
        <p:grpSpPr bwMode="auto">
          <a:xfrm>
            <a:off x="3698082" y="4379119"/>
            <a:ext cx="431006" cy="209550"/>
            <a:chOff x="2064" y="2923"/>
            <a:chExt cx="461" cy="176"/>
          </a:xfrm>
        </p:grpSpPr>
        <p:sp>
          <p:nvSpPr>
            <p:cNvPr id="11" name="Rectangle 7"/>
            <p:cNvSpPr>
              <a:spLocks noChangeArrowheads="1"/>
            </p:cNvSpPr>
            <p:nvPr/>
          </p:nvSpPr>
          <p:spPr bwMode="auto">
            <a:xfrm>
              <a:off x="2125" y="2923"/>
              <a:ext cx="363" cy="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900" b="1">
                  <a:ea typeface="楷体" panose="02010609060101010101" pitchFamily="49" charset="-122"/>
                </a:rPr>
                <a:t>←2cm→</a:t>
              </a:r>
              <a:endParaRPr lang="en-US" altLang="zh-CN" sz="900" b="1">
                <a:ea typeface="楷体" panose="02010609060101010101" pitchFamily="49" charset="-122"/>
              </a:endParaRPr>
            </a:p>
          </p:txBody>
        </p:sp>
        <p:sp>
          <p:nvSpPr>
            <p:cNvPr id="12" name="Line 8"/>
            <p:cNvSpPr>
              <a:spLocks noChangeShapeType="1"/>
            </p:cNvSpPr>
            <p:nvPr/>
          </p:nvSpPr>
          <p:spPr bwMode="auto">
            <a:xfrm rot="5400000" flipH="1">
              <a:off x="2457" y="2994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3" name="Line 9"/>
            <p:cNvSpPr>
              <a:spLocks noChangeShapeType="1"/>
            </p:cNvSpPr>
            <p:nvPr/>
          </p:nvSpPr>
          <p:spPr bwMode="auto">
            <a:xfrm rot="5400000" flipH="1">
              <a:off x="1996" y="2999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14" name="Rectangle 22"/>
          <p:cNvSpPr>
            <a:spLocks noChangeArrowheads="1"/>
          </p:cNvSpPr>
          <p:nvPr/>
        </p:nvSpPr>
        <p:spPr bwMode="auto">
          <a:xfrm>
            <a:off x="2834879" y="1771652"/>
            <a:ext cx="431006" cy="648891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5" name="Rectangle 23"/>
          <p:cNvSpPr>
            <a:spLocks noChangeArrowheads="1"/>
          </p:cNvSpPr>
          <p:nvPr/>
        </p:nvSpPr>
        <p:spPr bwMode="auto">
          <a:xfrm>
            <a:off x="3265889" y="1771652"/>
            <a:ext cx="432197" cy="648891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9" name="Rectangle 24"/>
          <p:cNvSpPr>
            <a:spLocks noChangeArrowheads="1"/>
          </p:cNvSpPr>
          <p:nvPr/>
        </p:nvSpPr>
        <p:spPr bwMode="auto">
          <a:xfrm>
            <a:off x="3699273" y="1771652"/>
            <a:ext cx="431006" cy="648891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20" name="Rectangle 25"/>
          <p:cNvSpPr>
            <a:spLocks noChangeArrowheads="1"/>
          </p:cNvSpPr>
          <p:nvPr/>
        </p:nvSpPr>
        <p:spPr bwMode="auto">
          <a:xfrm>
            <a:off x="2834879" y="2420543"/>
            <a:ext cx="431006" cy="646509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21" name="Rectangle 26"/>
          <p:cNvSpPr>
            <a:spLocks noChangeArrowheads="1"/>
          </p:cNvSpPr>
          <p:nvPr/>
        </p:nvSpPr>
        <p:spPr bwMode="auto">
          <a:xfrm>
            <a:off x="3265889" y="2420543"/>
            <a:ext cx="432197" cy="646509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22" name="Rectangle 27"/>
          <p:cNvSpPr>
            <a:spLocks noChangeArrowheads="1"/>
          </p:cNvSpPr>
          <p:nvPr/>
        </p:nvSpPr>
        <p:spPr bwMode="auto">
          <a:xfrm>
            <a:off x="3699273" y="2420543"/>
            <a:ext cx="431006" cy="646509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23" name="Rectangle 11"/>
          <p:cNvSpPr>
            <a:spLocks noChangeArrowheads="1"/>
          </p:cNvSpPr>
          <p:nvPr/>
        </p:nvSpPr>
        <p:spPr bwMode="auto">
          <a:xfrm>
            <a:off x="925034" y="857995"/>
            <a:ext cx="77047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>
                <a:ea typeface="楷体" panose="02010609060101010101" pitchFamily="49" charset="-122"/>
              </a:rPr>
              <a:t>用</a:t>
            </a:r>
            <a:r>
              <a:rPr lang="en-US" altLang="zh-CN" sz="2400" b="1" dirty="0">
                <a:ea typeface="楷体" panose="02010609060101010101" pitchFamily="49" charset="-122"/>
              </a:rPr>
              <a:t>24</a:t>
            </a:r>
            <a:r>
              <a:rPr lang="zh-CN" altLang="en-US" sz="2400" b="1" dirty="0">
                <a:ea typeface="楷体" panose="02010609060101010101" pitchFamily="49" charset="-122"/>
              </a:rPr>
              <a:t>个小正方形，可以摆出边长是</a:t>
            </a:r>
            <a:r>
              <a:rPr lang="en-US" altLang="zh-CN" sz="2400" b="1" dirty="0"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ea typeface="楷体" panose="02010609060101010101" pitchFamily="49" charset="-122"/>
              </a:rPr>
              <a:t>厘米的大正方形。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grpSp>
        <p:nvGrpSpPr>
          <p:cNvPr id="24" name="Group 33"/>
          <p:cNvGrpSpPr/>
          <p:nvPr/>
        </p:nvGrpSpPr>
        <p:grpSpPr bwMode="auto">
          <a:xfrm>
            <a:off x="2608660" y="1752601"/>
            <a:ext cx="209550" cy="708422"/>
            <a:chOff x="1882" y="2411"/>
            <a:chExt cx="176" cy="595"/>
          </a:xfrm>
        </p:grpSpPr>
        <p:sp>
          <p:nvSpPr>
            <p:cNvPr id="25" name="Rectangle 34"/>
            <p:cNvSpPr>
              <a:spLocks noChangeArrowheads="1"/>
            </p:cNvSpPr>
            <p:nvPr/>
          </p:nvSpPr>
          <p:spPr bwMode="auto">
            <a:xfrm rot="-5400000">
              <a:off x="1672" y="2621"/>
              <a:ext cx="595" cy="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900" b="1">
                  <a:ea typeface="楷体" panose="02010609060101010101" pitchFamily="49" charset="-122"/>
                </a:rPr>
                <a:t>←  3cm  →</a:t>
              </a:r>
              <a:endParaRPr lang="en-US" altLang="zh-CN" sz="900" b="1">
                <a:ea typeface="楷体" panose="02010609060101010101" pitchFamily="49" charset="-122"/>
              </a:endParaRPr>
            </a:p>
          </p:txBody>
        </p:sp>
        <p:sp>
          <p:nvSpPr>
            <p:cNvPr id="26" name="Line 35"/>
            <p:cNvSpPr>
              <a:spLocks noChangeShapeType="1"/>
            </p:cNvSpPr>
            <p:nvPr/>
          </p:nvSpPr>
          <p:spPr bwMode="auto">
            <a:xfrm flipH="1">
              <a:off x="1912" y="2432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7" name="Line 36"/>
            <p:cNvSpPr>
              <a:spLocks noChangeShapeType="1"/>
            </p:cNvSpPr>
            <p:nvPr/>
          </p:nvSpPr>
          <p:spPr bwMode="auto">
            <a:xfrm flipH="1">
              <a:off x="1898" y="2976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28" name="Rectangle 38"/>
          <p:cNvSpPr>
            <a:spLocks noChangeArrowheads="1"/>
          </p:cNvSpPr>
          <p:nvPr/>
        </p:nvSpPr>
        <p:spPr bwMode="auto">
          <a:xfrm>
            <a:off x="4130279" y="1771652"/>
            <a:ext cx="431006" cy="648891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29" name="Rectangle 39"/>
          <p:cNvSpPr>
            <a:spLocks noChangeArrowheads="1"/>
          </p:cNvSpPr>
          <p:nvPr/>
        </p:nvSpPr>
        <p:spPr bwMode="auto">
          <a:xfrm>
            <a:off x="4561289" y="1771652"/>
            <a:ext cx="432197" cy="648891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30" name="Rectangle 40"/>
          <p:cNvSpPr>
            <a:spLocks noChangeArrowheads="1"/>
          </p:cNvSpPr>
          <p:nvPr/>
        </p:nvSpPr>
        <p:spPr bwMode="auto">
          <a:xfrm>
            <a:off x="4994673" y="1771652"/>
            <a:ext cx="431006" cy="648891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31" name="Rectangle 41"/>
          <p:cNvSpPr>
            <a:spLocks noChangeArrowheads="1"/>
          </p:cNvSpPr>
          <p:nvPr/>
        </p:nvSpPr>
        <p:spPr bwMode="auto">
          <a:xfrm>
            <a:off x="4130279" y="2420543"/>
            <a:ext cx="431006" cy="646509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32" name="Rectangle 42"/>
          <p:cNvSpPr>
            <a:spLocks noChangeArrowheads="1"/>
          </p:cNvSpPr>
          <p:nvPr/>
        </p:nvSpPr>
        <p:spPr bwMode="auto">
          <a:xfrm>
            <a:off x="4561289" y="2420543"/>
            <a:ext cx="432197" cy="646509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33" name="Rectangle 43"/>
          <p:cNvSpPr>
            <a:spLocks noChangeArrowheads="1"/>
          </p:cNvSpPr>
          <p:nvPr/>
        </p:nvSpPr>
        <p:spPr bwMode="auto">
          <a:xfrm>
            <a:off x="4994673" y="2420543"/>
            <a:ext cx="431006" cy="646509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34" name="Rectangle 45"/>
          <p:cNvSpPr>
            <a:spLocks noChangeArrowheads="1"/>
          </p:cNvSpPr>
          <p:nvPr/>
        </p:nvSpPr>
        <p:spPr bwMode="auto">
          <a:xfrm>
            <a:off x="2834879" y="3067052"/>
            <a:ext cx="431006" cy="648891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35" name="Rectangle 46"/>
          <p:cNvSpPr>
            <a:spLocks noChangeArrowheads="1"/>
          </p:cNvSpPr>
          <p:nvPr/>
        </p:nvSpPr>
        <p:spPr bwMode="auto">
          <a:xfrm>
            <a:off x="3265889" y="3067052"/>
            <a:ext cx="432197" cy="648891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36" name="Rectangle 47"/>
          <p:cNvSpPr>
            <a:spLocks noChangeArrowheads="1"/>
          </p:cNvSpPr>
          <p:nvPr/>
        </p:nvSpPr>
        <p:spPr bwMode="auto">
          <a:xfrm>
            <a:off x="3699273" y="3067052"/>
            <a:ext cx="431006" cy="648891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37" name="Rectangle 48"/>
          <p:cNvSpPr>
            <a:spLocks noChangeArrowheads="1"/>
          </p:cNvSpPr>
          <p:nvPr/>
        </p:nvSpPr>
        <p:spPr bwMode="auto">
          <a:xfrm>
            <a:off x="2834879" y="3715943"/>
            <a:ext cx="431006" cy="646509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38" name="Rectangle 49"/>
          <p:cNvSpPr>
            <a:spLocks noChangeArrowheads="1"/>
          </p:cNvSpPr>
          <p:nvPr/>
        </p:nvSpPr>
        <p:spPr bwMode="auto">
          <a:xfrm>
            <a:off x="3265889" y="3715943"/>
            <a:ext cx="432197" cy="646509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39" name="Rectangle 50"/>
          <p:cNvSpPr>
            <a:spLocks noChangeArrowheads="1"/>
          </p:cNvSpPr>
          <p:nvPr/>
        </p:nvSpPr>
        <p:spPr bwMode="auto">
          <a:xfrm>
            <a:off x="3699273" y="3715943"/>
            <a:ext cx="431006" cy="646509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40" name="Rectangle 52"/>
          <p:cNvSpPr>
            <a:spLocks noChangeArrowheads="1"/>
          </p:cNvSpPr>
          <p:nvPr/>
        </p:nvSpPr>
        <p:spPr bwMode="auto">
          <a:xfrm>
            <a:off x="4130279" y="3067052"/>
            <a:ext cx="431006" cy="648891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41" name="Rectangle 53"/>
          <p:cNvSpPr>
            <a:spLocks noChangeArrowheads="1"/>
          </p:cNvSpPr>
          <p:nvPr/>
        </p:nvSpPr>
        <p:spPr bwMode="auto">
          <a:xfrm>
            <a:off x="4561289" y="3067052"/>
            <a:ext cx="432197" cy="648891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42" name="Rectangle 54"/>
          <p:cNvSpPr>
            <a:spLocks noChangeArrowheads="1"/>
          </p:cNvSpPr>
          <p:nvPr/>
        </p:nvSpPr>
        <p:spPr bwMode="auto">
          <a:xfrm>
            <a:off x="4994673" y="3067052"/>
            <a:ext cx="431006" cy="648891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43" name="Rectangle 55"/>
          <p:cNvSpPr>
            <a:spLocks noChangeArrowheads="1"/>
          </p:cNvSpPr>
          <p:nvPr/>
        </p:nvSpPr>
        <p:spPr bwMode="auto">
          <a:xfrm>
            <a:off x="4130279" y="3715943"/>
            <a:ext cx="431006" cy="646509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44" name="Rectangle 56"/>
          <p:cNvSpPr>
            <a:spLocks noChangeArrowheads="1"/>
          </p:cNvSpPr>
          <p:nvPr/>
        </p:nvSpPr>
        <p:spPr bwMode="auto">
          <a:xfrm>
            <a:off x="4561289" y="3715943"/>
            <a:ext cx="432197" cy="646509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45" name="Rectangle 57"/>
          <p:cNvSpPr>
            <a:spLocks noChangeArrowheads="1"/>
          </p:cNvSpPr>
          <p:nvPr/>
        </p:nvSpPr>
        <p:spPr bwMode="auto">
          <a:xfrm>
            <a:off x="4994673" y="3715943"/>
            <a:ext cx="431006" cy="646509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grpSp>
        <p:nvGrpSpPr>
          <p:cNvPr id="46" name="Group 58"/>
          <p:cNvGrpSpPr/>
          <p:nvPr/>
        </p:nvGrpSpPr>
        <p:grpSpPr bwMode="auto">
          <a:xfrm>
            <a:off x="4124326" y="4373166"/>
            <a:ext cx="431006" cy="209550"/>
            <a:chOff x="2064" y="2923"/>
            <a:chExt cx="461" cy="176"/>
          </a:xfrm>
        </p:grpSpPr>
        <p:sp>
          <p:nvSpPr>
            <p:cNvPr id="47" name="Rectangle 59"/>
            <p:cNvSpPr>
              <a:spLocks noChangeArrowheads="1"/>
            </p:cNvSpPr>
            <p:nvPr/>
          </p:nvSpPr>
          <p:spPr bwMode="auto">
            <a:xfrm>
              <a:off x="2125" y="2923"/>
              <a:ext cx="363" cy="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900" b="1">
                  <a:ea typeface="楷体" panose="02010609060101010101" pitchFamily="49" charset="-122"/>
                </a:rPr>
                <a:t>←2cm→</a:t>
              </a:r>
              <a:endParaRPr lang="en-US" altLang="zh-CN" sz="900" b="1">
                <a:ea typeface="楷体" panose="02010609060101010101" pitchFamily="49" charset="-122"/>
              </a:endParaRPr>
            </a:p>
          </p:txBody>
        </p:sp>
        <p:sp>
          <p:nvSpPr>
            <p:cNvPr id="48" name="Line 60"/>
            <p:cNvSpPr>
              <a:spLocks noChangeShapeType="1"/>
            </p:cNvSpPr>
            <p:nvPr/>
          </p:nvSpPr>
          <p:spPr bwMode="auto">
            <a:xfrm rot="5400000" flipH="1">
              <a:off x="2457" y="2994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49" name="Line 61"/>
            <p:cNvSpPr>
              <a:spLocks noChangeShapeType="1"/>
            </p:cNvSpPr>
            <p:nvPr/>
          </p:nvSpPr>
          <p:spPr bwMode="auto">
            <a:xfrm rot="5400000" flipH="1">
              <a:off x="1996" y="2999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50" name="Group 62"/>
          <p:cNvGrpSpPr/>
          <p:nvPr/>
        </p:nvGrpSpPr>
        <p:grpSpPr bwMode="auto">
          <a:xfrm>
            <a:off x="4556523" y="4373166"/>
            <a:ext cx="431006" cy="209550"/>
            <a:chOff x="2064" y="2923"/>
            <a:chExt cx="461" cy="176"/>
          </a:xfrm>
        </p:grpSpPr>
        <p:sp>
          <p:nvSpPr>
            <p:cNvPr id="51" name="Rectangle 63"/>
            <p:cNvSpPr>
              <a:spLocks noChangeArrowheads="1"/>
            </p:cNvSpPr>
            <p:nvPr/>
          </p:nvSpPr>
          <p:spPr bwMode="auto">
            <a:xfrm>
              <a:off x="2125" y="2923"/>
              <a:ext cx="363" cy="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900" b="1">
                  <a:ea typeface="楷体" panose="02010609060101010101" pitchFamily="49" charset="-122"/>
                </a:rPr>
                <a:t>←2cm→</a:t>
              </a:r>
              <a:endParaRPr lang="en-US" altLang="zh-CN" sz="900" b="1">
                <a:ea typeface="楷体" panose="02010609060101010101" pitchFamily="49" charset="-122"/>
              </a:endParaRPr>
            </a:p>
          </p:txBody>
        </p:sp>
        <p:sp>
          <p:nvSpPr>
            <p:cNvPr id="52" name="Line 64"/>
            <p:cNvSpPr>
              <a:spLocks noChangeShapeType="1"/>
            </p:cNvSpPr>
            <p:nvPr/>
          </p:nvSpPr>
          <p:spPr bwMode="auto">
            <a:xfrm rot="5400000" flipH="1">
              <a:off x="2457" y="2994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53" name="Line 65"/>
            <p:cNvSpPr>
              <a:spLocks noChangeShapeType="1"/>
            </p:cNvSpPr>
            <p:nvPr/>
          </p:nvSpPr>
          <p:spPr bwMode="auto">
            <a:xfrm rot="5400000" flipH="1">
              <a:off x="1996" y="2999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54" name="Group 66"/>
          <p:cNvGrpSpPr/>
          <p:nvPr/>
        </p:nvGrpSpPr>
        <p:grpSpPr bwMode="auto">
          <a:xfrm>
            <a:off x="4988719" y="4373166"/>
            <a:ext cx="431006" cy="209550"/>
            <a:chOff x="2064" y="2923"/>
            <a:chExt cx="461" cy="176"/>
          </a:xfrm>
        </p:grpSpPr>
        <p:sp>
          <p:nvSpPr>
            <p:cNvPr id="55" name="Rectangle 67"/>
            <p:cNvSpPr>
              <a:spLocks noChangeArrowheads="1"/>
            </p:cNvSpPr>
            <p:nvPr/>
          </p:nvSpPr>
          <p:spPr bwMode="auto">
            <a:xfrm>
              <a:off x="2125" y="2923"/>
              <a:ext cx="363" cy="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900" b="1">
                  <a:ea typeface="楷体" panose="02010609060101010101" pitchFamily="49" charset="-122"/>
                </a:rPr>
                <a:t>←2cm→</a:t>
              </a:r>
              <a:endParaRPr lang="en-US" altLang="zh-CN" sz="900" b="1">
                <a:ea typeface="楷体" panose="02010609060101010101" pitchFamily="49" charset="-122"/>
              </a:endParaRPr>
            </a:p>
          </p:txBody>
        </p:sp>
        <p:sp>
          <p:nvSpPr>
            <p:cNvPr id="56" name="Line 68"/>
            <p:cNvSpPr>
              <a:spLocks noChangeShapeType="1"/>
            </p:cNvSpPr>
            <p:nvPr/>
          </p:nvSpPr>
          <p:spPr bwMode="auto">
            <a:xfrm rot="5400000" flipH="1">
              <a:off x="2457" y="2994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57" name="Line 69"/>
            <p:cNvSpPr>
              <a:spLocks noChangeShapeType="1"/>
            </p:cNvSpPr>
            <p:nvPr/>
          </p:nvSpPr>
          <p:spPr bwMode="auto">
            <a:xfrm rot="5400000" flipH="1">
              <a:off x="1996" y="2999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58" name="Group 70"/>
          <p:cNvGrpSpPr/>
          <p:nvPr/>
        </p:nvGrpSpPr>
        <p:grpSpPr bwMode="auto">
          <a:xfrm>
            <a:off x="3269457" y="4369594"/>
            <a:ext cx="431006" cy="209550"/>
            <a:chOff x="2064" y="2923"/>
            <a:chExt cx="461" cy="176"/>
          </a:xfrm>
        </p:grpSpPr>
        <p:sp>
          <p:nvSpPr>
            <p:cNvPr id="59" name="Rectangle 71"/>
            <p:cNvSpPr>
              <a:spLocks noChangeArrowheads="1"/>
            </p:cNvSpPr>
            <p:nvPr/>
          </p:nvSpPr>
          <p:spPr bwMode="auto">
            <a:xfrm>
              <a:off x="2125" y="2923"/>
              <a:ext cx="363" cy="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900" b="1">
                  <a:ea typeface="楷体" panose="02010609060101010101" pitchFamily="49" charset="-122"/>
                </a:rPr>
                <a:t>←2cm→</a:t>
              </a:r>
              <a:endParaRPr lang="en-US" altLang="zh-CN" sz="900" b="1">
                <a:ea typeface="楷体" panose="02010609060101010101" pitchFamily="49" charset="-122"/>
              </a:endParaRPr>
            </a:p>
          </p:txBody>
        </p:sp>
        <p:sp>
          <p:nvSpPr>
            <p:cNvPr id="60" name="Line 72"/>
            <p:cNvSpPr>
              <a:spLocks noChangeShapeType="1"/>
            </p:cNvSpPr>
            <p:nvPr/>
          </p:nvSpPr>
          <p:spPr bwMode="auto">
            <a:xfrm rot="5400000" flipH="1">
              <a:off x="2457" y="2994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61" name="Line 73"/>
            <p:cNvSpPr>
              <a:spLocks noChangeShapeType="1"/>
            </p:cNvSpPr>
            <p:nvPr/>
          </p:nvSpPr>
          <p:spPr bwMode="auto">
            <a:xfrm rot="5400000" flipH="1">
              <a:off x="1996" y="2999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62" name="Group 74"/>
          <p:cNvGrpSpPr/>
          <p:nvPr/>
        </p:nvGrpSpPr>
        <p:grpSpPr bwMode="auto">
          <a:xfrm>
            <a:off x="2844404" y="4367213"/>
            <a:ext cx="431006" cy="209550"/>
            <a:chOff x="2064" y="2923"/>
            <a:chExt cx="461" cy="176"/>
          </a:xfrm>
        </p:grpSpPr>
        <p:sp>
          <p:nvSpPr>
            <p:cNvPr id="63" name="Rectangle 75"/>
            <p:cNvSpPr>
              <a:spLocks noChangeArrowheads="1"/>
            </p:cNvSpPr>
            <p:nvPr/>
          </p:nvSpPr>
          <p:spPr bwMode="auto">
            <a:xfrm>
              <a:off x="2125" y="2923"/>
              <a:ext cx="363" cy="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900" b="1">
                  <a:ea typeface="楷体" panose="02010609060101010101" pitchFamily="49" charset="-122"/>
                </a:rPr>
                <a:t>←2cm→</a:t>
              </a:r>
              <a:endParaRPr lang="en-US" altLang="zh-CN" sz="900" b="1">
                <a:ea typeface="楷体" panose="02010609060101010101" pitchFamily="49" charset="-122"/>
              </a:endParaRPr>
            </a:p>
          </p:txBody>
        </p:sp>
        <p:sp>
          <p:nvSpPr>
            <p:cNvPr id="64" name="Line 76"/>
            <p:cNvSpPr>
              <a:spLocks noChangeShapeType="1"/>
            </p:cNvSpPr>
            <p:nvPr/>
          </p:nvSpPr>
          <p:spPr bwMode="auto">
            <a:xfrm rot="5400000" flipH="1">
              <a:off x="2457" y="2994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65" name="Line 77"/>
            <p:cNvSpPr>
              <a:spLocks noChangeShapeType="1"/>
            </p:cNvSpPr>
            <p:nvPr/>
          </p:nvSpPr>
          <p:spPr bwMode="auto">
            <a:xfrm rot="5400000" flipH="1">
              <a:off x="1996" y="2999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66" name="Group 78"/>
          <p:cNvGrpSpPr/>
          <p:nvPr/>
        </p:nvGrpSpPr>
        <p:grpSpPr bwMode="auto">
          <a:xfrm>
            <a:off x="2602706" y="3048001"/>
            <a:ext cx="209550" cy="708422"/>
            <a:chOff x="1882" y="2411"/>
            <a:chExt cx="176" cy="595"/>
          </a:xfrm>
        </p:grpSpPr>
        <p:sp>
          <p:nvSpPr>
            <p:cNvPr id="67" name="Rectangle 79"/>
            <p:cNvSpPr>
              <a:spLocks noChangeArrowheads="1"/>
            </p:cNvSpPr>
            <p:nvPr/>
          </p:nvSpPr>
          <p:spPr bwMode="auto">
            <a:xfrm rot="-5400000">
              <a:off x="1672" y="2621"/>
              <a:ext cx="595" cy="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900" b="1">
                  <a:ea typeface="楷体" panose="02010609060101010101" pitchFamily="49" charset="-122"/>
                </a:rPr>
                <a:t>←  3cm  →</a:t>
              </a:r>
              <a:endParaRPr lang="en-US" altLang="zh-CN" sz="900" b="1">
                <a:ea typeface="楷体" panose="02010609060101010101" pitchFamily="49" charset="-122"/>
              </a:endParaRPr>
            </a:p>
          </p:txBody>
        </p:sp>
        <p:sp>
          <p:nvSpPr>
            <p:cNvPr id="68" name="Line 80"/>
            <p:cNvSpPr>
              <a:spLocks noChangeShapeType="1"/>
            </p:cNvSpPr>
            <p:nvPr/>
          </p:nvSpPr>
          <p:spPr bwMode="auto">
            <a:xfrm flipH="1">
              <a:off x="1912" y="2432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69" name="Line 81"/>
            <p:cNvSpPr>
              <a:spLocks noChangeShapeType="1"/>
            </p:cNvSpPr>
            <p:nvPr/>
          </p:nvSpPr>
          <p:spPr bwMode="auto">
            <a:xfrm flipH="1">
              <a:off x="1898" y="2976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70" name="Group 82"/>
          <p:cNvGrpSpPr/>
          <p:nvPr/>
        </p:nvGrpSpPr>
        <p:grpSpPr bwMode="auto">
          <a:xfrm>
            <a:off x="2612231" y="3696892"/>
            <a:ext cx="209550" cy="708422"/>
            <a:chOff x="1882" y="2411"/>
            <a:chExt cx="176" cy="595"/>
          </a:xfrm>
        </p:grpSpPr>
        <p:sp>
          <p:nvSpPr>
            <p:cNvPr id="71" name="Rectangle 83"/>
            <p:cNvSpPr>
              <a:spLocks noChangeArrowheads="1"/>
            </p:cNvSpPr>
            <p:nvPr/>
          </p:nvSpPr>
          <p:spPr bwMode="auto">
            <a:xfrm rot="-5400000">
              <a:off x="1672" y="2621"/>
              <a:ext cx="595" cy="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900" b="1">
                  <a:ea typeface="楷体" panose="02010609060101010101" pitchFamily="49" charset="-122"/>
                </a:rPr>
                <a:t>←  3cm  →</a:t>
              </a:r>
              <a:endParaRPr lang="en-US" altLang="zh-CN" sz="900" b="1">
                <a:ea typeface="楷体" panose="02010609060101010101" pitchFamily="49" charset="-122"/>
              </a:endParaRPr>
            </a:p>
          </p:txBody>
        </p:sp>
        <p:sp>
          <p:nvSpPr>
            <p:cNvPr id="72" name="Line 84"/>
            <p:cNvSpPr>
              <a:spLocks noChangeShapeType="1"/>
            </p:cNvSpPr>
            <p:nvPr/>
          </p:nvSpPr>
          <p:spPr bwMode="auto">
            <a:xfrm flipH="1">
              <a:off x="1912" y="2432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73" name="Line 85"/>
            <p:cNvSpPr>
              <a:spLocks noChangeShapeType="1"/>
            </p:cNvSpPr>
            <p:nvPr/>
          </p:nvSpPr>
          <p:spPr bwMode="auto">
            <a:xfrm flipH="1">
              <a:off x="1898" y="2976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00"/>
                            </p:stCondLst>
                            <p:childTnLst>
                              <p:par>
                                <p:cTn id="9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500"/>
                            </p:stCondLst>
                            <p:childTnLst>
                              <p:par>
                                <p:cTn id="10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9" grpId="0" animBg="1"/>
      <p:bldP spid="20" grpId="0" animBg="1"/>
      <p:bldP spid="21" grpId="0" animBg="1"/>
      <p:bldP spid="22" grpId="0" animBg="1"/>
      <p:bldP spid="23" grpId="0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1612" y="2690156"/>
            <a:ext cx="1575306" cy="1562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174"/>
          <p:cNvGrpSpPr/>
          <p:nvPr/>
        </p:nvGrpSpPr>
        <p:grpSpPr bwMode="auto">
          <a:xfrm>
            <a:off x="1057678" y="1180604"/>
            <a:ext cx="209550" cy="708422"/>
            <a:chOff x="1882" y="2411"/>
            <a:chExt cx="176" cy="595"/>
          </a:xfrm>
        </p:grpSpPr>
        <p:sp>
          <p:nvSpPr>
            <p:cNvPr id="7" name="Rectangle 175"/>
            <p:cNvSpPr>
              <a:spLocks noChangeArrowheads="1"/>
            </p:cNvSpPr>
            <p:nvPr/>
          </p:nvSpPr>
          <p:spPr bwMode="auto">
            <a:xfrm rot="-5400000">
              <a:off x="1672" y="2621"/>
              <a:ext cx="595" cy="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900" b="1">
                  <a:ea typeface="楷体" panose="02010609060101010101" pitchFamily="49" charset="-122"/>
                </a:rPr>
                <a:t>←  3cm  →</a:t>
              </a:r>
              <a:endParaRPr lang="en-US" altLang="zh-CN" sz="900" b="1">
                <a:ea typeface="楷体" panose="02010609060101010101" pitchFamily="49" charset="-122"/>
              </a:endParaRPr>
            </a:p>
          </p:txBody>
        </p:sp>
        <p:sp>
          <p:nvSpPr>
            <p:cNvPr id="8" name="Line 176"/>
            <p:cNvSpPr>
              <a:spLocks noChangeShapeType="1"/>
            </p:cNvSpPr>
            <p:nvPr/>
          </p:nvSpPr>
          <p:spPr bwMode="auto">
            <a:xfrm flipH="1">
              <a:off x="1912" y="2432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9" name="Line 177"/>
            <p:cNvSpPr>
              <a:spLocks noChangeShapeType="1"/>
            </p:cNvSpPr>
            <p:nvPr/>
          </p:nvSpPr>
          <p:spPr bwMode="auto">
            <a:xfrm flipH="1">
              <a:off x="1898" y="2976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10" name="Group 178"/>
          <p:cNvGrpSpPr/>
          <p:nvPr/>
        </p:nvGrpSpPr>
        <p:grpSpPr bwMode="auto">
          <a:xfrm>
            <a:off x="1063631" y="538858"/>
            <a:ext cx="209550" cy="708422"/>
            <a:chOff x="1882" y="2411"/>
            <a:chExt cx="176" cy="595"/>
          </a:xfrm>
        </p:grpSpPr>
        <p:sp>
          <p:nvSpPr>
            <p:cNvPr id="11" name="Rectangle 179"/>
            <p:cNvSpPr>
              <a:spLocks noChangeArrowheads="1"/>
            </p:cNvSpPr>
            <p:nvPr/>
          </p:nvSpPr>
          <p:spPr bwMode="auto">
            <a:xfrm rot="-5400000">
              <a:off x="1672" y="2621"/>
              <a:ext cx="595" cy="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900" b="1">
                  <a:ea typeface="楷体" panose="02010609060101010101" pitchFamily="49" charset="-122"/>
                </a:rPr>
                <a:t>←  3cm  →</a:t>
              </a:r>
              <a:endParaRPr lang="en-US" altLang="zh-CN" sz="900" b="1">
                <a:ea typeface="楷体" panose="02010609060101010101" pitchFamily="49" charset="-122"/>
              </a:endParaRPr>
            </a:p>
          </p:txBody>
        </p:sp>
        <p:sp>
          <p:nvSpPr>
            <p:cNvPr id="12" name="Line 180"/>
            <p:cNvSpPr>
              <a:spLocks noChangeShapeType="1"/>
            </p:cNvSpPr>
            <p:nvPr/>
          </p:nvSpPr>
          <p:spPr bwMode="auto">
            <a:xfrm flipH="1">
              <a:off x="1912" y="2432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3" name="Line 181"/>
            <p:cNvSpPr>
              <a:spLocks noChangeShapeType="1"/>
            </p:cNvSpPr>
            <p:nvPr/>
          </p:nvSpPr>
          <p:spPr bwMode="auto">
            <a:xfrm flipH="1">
              <a:off x="1898" y="2976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14" name="Group 182"/>
          <p:cNvGrpSpPr/>
          <p:nvPr/>
        </p:nvGrpSpPr>
        <p:grpSpPr bwMode="auto">
          <a:xfrm>
            <a:off x="1057678" y="1834258"/>
            <a:ext cx="209550" cy="708422"/>
            <a:chOff x="1882" y="2411"/>
            <a:chExt cx="176" cy="595"/>
          </a:xfrm>
        </p:grpSpPr>
        <p:sp>
          <p:nvSpPr>
            <p:cNvPr id="15" name="Rectangle 183"/>
            <p:cNvSpPr>
              <a:spLocks noChangeArrowheads="1"/>
            </p:cNvSpPr>
            <p:nvPr/>
          </p:nvSpPr>
          <p:spPr bwMode="auto">
            <a:xfrm rot="-5400000">
              <a:off x="1672" y="2621"/>
              <a:ext cx="595" cy="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900" b="1">
                  <a:ea typeface="楷体" panose="02010609060101010101" pitchFamily="49" charset="-122"/>
                </a:rPr>
                <a:t>←  3cm  →</a:t>
              </a:r>
              <a:endParaRPr lang="en-US" altLang="zh-CN" sz="900" b="1">
                <a:ea typeface="楷体" panose="02010609060101010101" pitchFamily="49" charset="-122"/>
              </a:endParaRPr>
            </a:p>
          </p:txBody>
        </p:sp>
        <p:sp>
          <p:nvSpPr>
            <p:cNvPr id="19" name="Line 184"/>
            <p:cNvSpPr>
              <a:spLocks noChangeShapeType="1"/>
            </p:cNvSpPr>
            <p:nvPr/>
          </p:nvSpPr>
          <p:spPr bwMode="auto">
            <a:xfrm flipH="1">
              <a:off x="1912" y="2432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0" name="Line 185"/>
            <p:cNvSpPr>
              <a:spLocks noChangeShapeType="1"/>
            </p:cNvSpPr>
            <p:nvPr/>
          </p:nvSpPr>
          <p:spPr bwMode="auto">
            <a:xfrm flipH="1">
              <a:off x="1898" y="2976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21" name="Group 186"/>
          <p:cNvGrpSpPr/>
          <p:nvPr/>
        </p:nvGrpSpPr>
        <p:grpSpPr bwMode="auto">
          <a:xfrm>
            <a:off x="1067203" y="2483149"/>
            <a:ext cx="209550" cy="708422"/>
            <a:chOff x="1882" y="2411"/>
            <a:chExt cx="176" cy="595"/>
          </a:xfrm>
        </p:grpSpPr>
        <p:sp>
          <p:nvSpPr>
            <p:cNvPr id="22" name="Rectangle 187"/>
            <p:cNvSpPr>
              <a:spLocks noChangeArrowheads="1"/>
            </p:cNvSpPr>
            <p:nvPr/>
          </p:nvSpPr>
          <p:spPr bwMode="auto">
            <a:xfrm rot="-5400000">
              <a:off x="1672" y="2621"/>
              <a:ext cx="595" cy="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900" b="1">
                  <a:ea typeface="楷体" panose="02010609060101010101" pitchFamily="49" charset="-122"/>
                </a:rPr>
                <a:t>←  3cm  →</a:t>
              </a:r>
              <a:endParaRPr lang="en-US" altLang="zh-CN" sz="900" b="1">
                <a:ea typeface="楷体" panose="02010609060101010101" pitchFamily="49" charset="-122"/>
              </a:endParaRPr>
            </a:p>
          </p:txBody>
        </p:sp>
        <p:sp>
          <p:nvSpPr>
            <p:cNvPr id="23" name="Line 188"/>
            <p:cNvSpPr>
              <a:spLocks noChangeShapeType="1"/>
            </p:cNvSpPr>
            <p:nvPr/>
          </p:nvSpPr>
          <p:spPr bwMode="auto">
            <a:xfrm flipH="1">
              <a:off x="1912" y="2432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4" name="Line 189"/>
            <p:cNvSpPr>
              <a:spLocks noChangeShapeType="1"/>
            </p:cNvSpPr>
            <p:nvPr/>
          </p:nvSpPr>
          <p:spPr bwMode="auto">
            <a:xfrm flipH="1">
              <a:off x="1898" y="2976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25" name="Group 190"/>
          <p:cNvGrpSpPr/>
          <p:nvPr/>
        </p:nvGrpSpPr>
        <p:grpSpPr bwMode="auto">
          <a:xfrm>
            <a:off x="1067203" y="3121324"/>
            <a:ext cx="209550" cy="708422"/>
            <a:chOff x="1882" y="2411"/>
            <a:chExt cx="176" cy="595"/>
          </a:xfrm>
        </p:grpSpPr>
        <p:sp>
          <p:nvSpPr>
            <p:cNvPr id="26" name="Rectangle 191"/>
            <p:cNvSpPr>
              <a:spLocks noChangeArrowheads="1"/>
            </p:cNvSpPr>
            <p:nvPr/>
          </p:nvSpPr>
          <p:spPr bwMode="auto">
            <a:xfrm rot="-5400000">
              <a:off x="1672" y="2621"/>
              <a:ext cx="595" cy="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900" b="1">
                  <a:ea typeface="楷体" panose="02010609060101010101" pitchFamily="49" charset="-122"/>
                </a:rPr>
                <a:t>←  3cm  →</a:t>
              </a:r>
              <a:endParaRPr lang="en-US" altLang="zh-CN" sz="900" b="1">
                <a:ea typeface="楷体" panose="02010609060101010101" pitchFamily="49" charset="-122"/>
              </a:endParaRPr>
            </a:p>
          </p:txBody>
        </p:sp>
        <p:sp>
          <p:nvSpPr>
            <p:cNvPr id="27" name="Line 192"/>
            <p:cNvSpPr>
              <a:spLocks noChangeShapeType="1"/>
            </p:cNvSpPr>
            <p:nvPr/>
          </p:nvSpPr>
          <p:spPr bwMode="auto">
            <a:xfrm flipH="1">
              <a:off x="1912" y="2432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8" name="Line 193"/>
            <p:cNvSpPr>
              <a:spLocks noChangeShapeType="1"/>
            </p:cNvSpPr>
            <p:nvPr/>
          </p:nvSpPr>
          <p:spPr bwMode="auto">
            <a:xfrm flipH="1">
              <a:off x="1898" y="2976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29" name="Group 194"/>
          <p:cNvGrpSpPr/>
          <p:nvPr/>
        </p:nvGrpSpPr>
        <p:grpSpPr bwMode="auto">
          <a:xfrm>
            <a:off x="1057678" y="3770215"/>
            <a:ext cx="209550" cy="708422"/>
            <a:chOff x="1882" y="2411"/>
            <a:chExt cx="176" cy="595"/>
          </a:xfrm>
        </p:grpSpPr>
        <p:sp>
          <p:nvSpPr>
            <p:cNvPr id="30" name="Rectangle 195"/>
            <p:cNvSpPr>
              <a:spLocks noChangeArrowheads="1"/>
            </p:cNvSpPr>
            <p:nvPr/>
          </p:nvSpPr>
          <p:spPr bwMode="auto">
            <a:xfrm rot="-5400000">
              <a:off x="1672" y="2621"/>
              <a:ext cx="595" cy="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900" b="1">
                  <a:ea typeface="楷体" panose="02010609060101010101" pitchFamily="49" charset="-122"/>
                </a:rPr>
                <a:t>←  3cm  →</a:t>
              </a:r>
              <a:endParaRPr lang="en-US" altLang="zh-CN" sz="900" b="1">
                <a:ea typeface="楷体" panose="02010609060101010101" pitchFamily="49" charset="-122"/>
              </a:endParaRPr>
            </a:p>
          </p:txBody>
        </p:sp>
        <p:sp>
          <p:nvSpPr>
            <p:cNvPr id="31" name="Line 196"/>
            <p:cNvSpPr>
              <a:spLocks noChangeShapeType="1"/>
            </p:cNvSpPr>
            <p:nvPr/>
          </p:nvSpPr>
          <p:spPr bwMode="auto">
            <a:xfrm flipH="1">
              <a:off x="1912" y="2432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32" name="Line 197"/>
            <p:cNvSpPr>
              <a:spLocks noChangeShapeType="1"/>
            </p:cNvSpPr>
            <p:nvPr/>
          </p:nvSpPr>
          <p:spPr bwMode="auto">
            <a:xfrm flipH="1">
              <a:off x="1898" y="2976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33" name="Rectangle 18"/>
          <p:cNvSpPr>
            <a:spLocks noChangeArrowheads="1"/>
          </p:cNvSpPr>
          <p:nvPr/>
        </p:nvSpPr>
        <p:spPr bwMode="auto">
          <a:xfrm>
            <a:off x="1706568" y="555526"/>
            <a:ext cx="433388" cy="648890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34" name="Rectangle 19"/>
          <p:cNvSpPr>
            <a:spLocks noChangeArrowheads="1"/>
          </p:cNvSpPr>
          <p:nvPr/>
        </p:nvSpPr>
        <p:spPr bwMode="auto">
          <a:xfrm>
            <a:off x="2141146" y="555526"/>
            <a:ext cx="433388" cy="648890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35" name="Rectangle 21"/>
          <p:cNvSpPr>
            <a:spLocks noChangeArrowheads="1"/>
          </p:cNvSpPr>
          <p:nvPr/>
        </p:nvSpPr>
        <p:spPr bwMode="auto">
          <a:xfrm>
            <a:off x="1706568" y="1204416"/>
            <a:ext cx="433388" cy="646510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36" name="Rectangle 22"/>
          <p:cNvSpPr>
            <a:spLocks noChangeArrowheads="1"/>
          </p:cNvSpPr>
          <p:nvPr/>
        </p:nvSpPr>
        <p:spPr bwMode="auto">
          <a:xfrm>
            <a:off x="2141146" y="1204416"/>
            <a:ext cx="433388" cy="646510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37" name="Rectangle 34"/>
          <p:cNvSpPr>
            <a:spLocks noChangeArrowheads="1"/>
          </p:cNvSpPr>
          <p:nvPr/>
        </p:nvSpPr>
        <p:spPr bwMode="auto">
          <a:xfrm>
            <a:off x="1273180" y="1850926"/>
            <a:ext cx="433388" cy="648890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38" name="Rectangle 35"/>
          <p:cNvSpPr>
            <a:spLocks noChangeArrowheads="1"/>
          </p:cNvSpPr>
          <p:nvPr/>
        </p:nvSpPr>
        <p:spPr bwMode="auto">
          <a:xfrm>
            <a:off x="1706568" y="1850926"/>
            <a:ext cx="433388" cy="648890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39" name="Rectangle 36"/>
          <p:cNvSpPr>
            <a:spLocks noChangeArrowheads="1"/>
          </p:cNvSpPr>
          <p:nvPr/>
        </p:nvSpPr>
        <p:spPr bwMode="auto">
          <a:xfrm>
            <a:off x="2141146" y="1850926"/>
            <a:ext cx="433388" cy="648890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40" name="Rectangle 38"/>
          <p:cNvSpPr>
            <a:spLocks noChangeArrowheads="1"/>
          </p:cNvSpPr>
          <p:nvPr/>
        </p:nvSpPr>
        <p:spPr bwMode="auto">
          <a:xfrm>
            <a:off x="1706568" y="2499816"/>
            <a:ext cx="433388" cy="646510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41" name="Rectangle 39"/>
          <p:cNvSpPr>
            <a:spLocks noChangeArrowheads="1"/>
          </p:cNvSpPr>
          <p:nvPr/>
        </p:nvSpPr>
        <p:spPr bwMode="auto">
          <a:xfrm>
            <a:off x="2141146" y="2499816"/>
            <a:ext cx="433388" cy="646510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42" name="Rectangle 94"/>
          <p:cNvSpPr>
            <a:spLocks noChangeArrowheads="1"/>
          </p:cNvSpPr>
          <p:nvPr/>
        </p:nvSpPr>
        <p:spPr bwMode="auto">
          <a:xfrm>
            <a:off x="1707759" y="3140372"/>
            <a:ext cx="433388" cy="648891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43" name="Rectangle 95"/>
          <p:cNvSpPr>
            <a:spLocks noChangeArrowheads="1"/>
          </p:cNvSpPr>
          <p:nvPr/>
        </p:nvSpPr>
        <p:spPr bwMode="auto">
          <a:xfrm>
            <a:off x="2142337" y="3140372"/>
            <a:ext cx="433388" cy="648891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44" name="Rectangle 28"/>
          <p:cNvSpPr>
            <a:spLocks noChangeArrowheads="1"/>
          </p:cNvSpPr>
          <p:nvPr/>
        </p:nvSpPr>
        <p:spPr bwMode="auto">
          <a:xfrm>
            <a:off x="2574534" y="555526"/>
            <a:ext cx="433388" cy="648890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45" name="Rectangle 29"/>
          <p:cNvSpPr>
            <a:spLocks noChangeArrowheads="1"/>
          </p:cNvSpPr>
          <p:nvPr/>
        </p:nvSpPr>
        <p:spPr bwMode="auto">
          <a:xfrm>
            <a:off x="3007921" y="555526"/>
            <a:ext cx="433388" cy="648890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46" name="Rectangle 30"/>
          <p:cNvSpPr>
            <a:spLocks noChangeArrowheads="1"/>
          </p:cNvSpPr>
          <p:nvPr/>
        </p:nvSpPr>
        <p:spPr bwMode="auto">
          <a:xfrm>
            <a:off x="3434165" y="555526"/>
            <a:ext cx="433388" cy="648890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47" name="Rectangle 31"/>
          <p:cNvSpPr>
            <a:spLocks noChangeArrowheads="1"/>
          </p:cNvSpPr>
          <p:nvPr/>
        </p:nvSpPr>
        <p:spPr bwMode="auto">
          <a:xfrm>
            <a:off x="2574534" y="1204416"/>
            <a:ext cx="433388" cy="646510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48" name="Rectangle 32"/>
          <p:cNvSpPr>
            <a:spLocks noChangeArrowheads="1"/>
          </p:cNvSpPr>
          <p:nvPr/>
        </p:nvSpPr>
        <p:spPr bwMode="auto">
          <a:xfrm>
            <a:off x="3007921" y="1204416"/>
            <a:ext cx="433388" cy="646510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49" name="Rectangle 33"/>
          <p:cNvSpPr>
            <a:spLocks noChangeArrowheads="1"/>
          </p:cNvSpPr>
          <p:nvPr/>
        </p:nvSpPr>
        <p:spPr bwMode="auto">
          <a:xfrm>
            <a:off x="3434165" y="1204416"/>
            <a:ext cx="433388" cy="646510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50" name="Rectangle 40"/>
          <p:cNvSpPr>
            <a:spLocks noChangeArrowheads="1"/>
          </p:cNvSpPr>
          <p:nvPr/>
        </p:nvSpPr>
        <p:spPr bwMode="auto">
          <a:xfrm>
            <a:off x="2574534" y="1850926"/>
            <a:ext cx="433388" cy="648890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51" name="Rectangle 41"/>
          <p:cNvSpPr>
            <a:spLocks noChangeArrowheads="1"/>
          </p:cNvSpPr>
          <p:nvPr/>
        </p:nvSpPr>
        <p:spPr bwMode="auto">
          <a:xfrm>
            <a:off x="3007921" y="1850926"/>
            <a:ext cx="433388" cy="648890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52" name="Rectangle 42"/>
          <p:cNvSpPr>
            <a:spLocks noChangeArrowheads="1"/>
          </p:cNvSpPr>
          <p:nvPr/>
        </p:nvSpPr>
        <p:spPr bwMode="auto">
          <a:xfrm>
            <a:off x="3434165" y="1850926"/>
            <a:ext cx="433388" cy="648890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53" name="Rectangle 43"/>
          <p:cNvSpPr>
            <a:spLocks noChangeArrowheads="1"/>
          </p:cNvSpPr>
          <p:nvPr/>
        </p:nvSpPr>
        <p:spPr bwMode="auto">
          <a:xfrm>
            <a:off x="2574534" y="2499816"/>
            <a:ext cx="433388" cy="646510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54" name="Rectangle 44"/>
          <p:cNvSpPr>
            <a:spLocks noChangeArrowheads="1"/>
          </p:cNvSpPr>
          <p:nvPr/>
        </p:nvSpPr>
        <p:spPr bwMode="auto">
          <a:xfrm>
            <a:off x="3007921" y="2499816"/>
            <a:ext cx="433388" cy="646510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55" name="Rectangle 45"/>
          <p:cNvSpPr>
            <a:spLocks noChangeArrowheads="1"/>
          </p:cNvSpPr>
          <p:nvPr/>
        </p:nvSpPr>
        <p:spPr bwMode="auto">
          <a:xfrm>
            <a:off x="3434165" y="2499816"/>
            <a:ext cx="433388" cy="646510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56" name="Rectangle 99"/>
          <p:cNvSpPr>
            <a:spLocks noChangeArrowheads="1"/>
          </p:cNvSpPr>
          <p:nvPr/>
        </p:nvSpPr>
        <p:spPr bwMode="auto">
          <a:xfrm>
            <a:off x="2575724" y="3140372"/>
            <a:ext cx="433388" cy="648891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57" name="Rectangle 100"/>
          <p:cNvSpPr>
            <a:spLocks noChangeArrowheads="1"/>
          </p:cNvSpPr>
          <p:nvPr/>
        </p:nvSpPr>
        <p:spPr bwMode="auto">
          <a:xfrm>
            <a:off x="3009112" y="3140372"/>
            <a:ext cx="433388" cy="648891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58" name="Rectangle 101"/>
          <p:cNvSpPr>
            <a:spLocks noChangeArrowheads="1"/>
          </p:cNvSpPr>
          <p:nvPr/>
        </p:nvSpPr>
        <p:spPr bwMode="auto">
          <a:xfrm>
            <a:off x="3435355" y="3140372"/>
            <a:ext cx="433388" cy="648891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59" name="Rectangle 107"/>
          <p:cNvSpPr>
            <a:spLocks noChangeArrowheads="1"/>
          </p:cNvSpPr>
          <p:nvPr/>
        </p:nvSpPr>
        <p:spPr bwMode="auto">
          <a:xfrm>
            <a:off x="3859218" y="557908"/>
            <a:ext cx="433388" cy="648890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60" name="Rectangle 108"/>
          <p:cNvSpPr>
            <a:spLocks noChangeArrowheads="1"/>
          </p:cNvSpPr>
          <p:nvPr/>
        </p:nvSpPr>
        <p:spPr bwMode="auto">
          <a:xfrm>
            <a:off x="4292605" y="557908"/>
            <a:ext cx="433388" cy="648890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61" name="Rectangle 109"/>
          <p:cNvSpPr>
            <a:spLocks noChangeArrowheads="1"/>
          </p:cNvSpPr>
          <p:nvPr/>
        </p:nvSpPr>
        <p:spPr bwMode="auto">
          <a:xfrm>
            <a:off x="4727184" y="557908"/>
            <a:ext cx="433388" cy="648890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62" name="Rectangle 110"/>
          <p:cNvSpPr>
            <a:spLocks noChangeArrowheads="1"/>
          </p:cNvSpPr>
          <p:nvPr/>
        </p:nvSpPr>
        <p:spPr bwMode="auto">
          <a:xfrm>
            <a:off x="3859218" y="1197274"/>
            <a:ext cx="433388" cy="664369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63" name="Rectangle 111"/>
          <p:cNvSpPr>
            <a:spLocks noChangeArrowheads="1"/>
          </p:cNvSpPr>
          <p:nvPr/>
        </p:nvSpPr>
        <p:spPr bwMode="auto">
          <a:xfrm>
            <a:off x="4292605" y="1197272"/>
            <a:ext cx="433388" cy="647700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64" name="Rectangle 112"/>
          <p:cNvSpPr>
            <a:spLocks noChangeArrowheads="1"/>
          </p:cNvSpPr>
          <p:nvPr/>
        </p:nvSpPr>
        <p:spPr bwMode="auto">
          <a:xfrm>
            <a:off x="4727184" y="1197273"/>
            <a:ext cx="433388" cy="654844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65" name="Rectangle 113"/>
          <p:cNvSpPr>
            <a:spLocks noChangeArrowheads="1"/>
          </p:cNvSpPr>
          <p:nvPr/>
        </p:nvSpPr>
        <p:spPr bwMode="auto">
          <a:xfrm>
            <a:off x="3859218" y="1852118"/>
            <a:ext cx="433388" cy="648891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66" name="Rectangle 114"/>
          <p:cNvSpPr>
            <a:spLocks noChangeArrowheads="1"/>
          </p:cNvSpPr>
          <p:nvPr/>
        </p:nvSpPr>
        <p:spPr bwMode="auto">
          <a:xfrm>
            <a:off x="4292605" y="1852118"/>
            <a:ext cx="433388" cy="648891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67" name="Rectangle 115"/>
          <p:cNvSpPr>
            <a:spLocks noChangeArrowheads="1"/>
          </p:cNvSpPr>
          <p:nvPr/>
        </p:nvSpPr>
        <p:spPr bwMode="auto">
          <a:xfrm>
            <a:off x="4727184" y="1852118"/>
            <a:ext cx="433388" cy="648891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68" name="Rectangle 116"/>
          <p:cNvSpPr>
            <a:spLocks noChangeArrowheads="1"/>
          </p:cNvSpPr>
          <p:nvPr/>
        </p:nvSpPr>
        <p:spPr bwMode="auto">
          <a:xfrm>
            <a:off x="3866362" y="2492672"/>
            <a:ext cx="433388" cy="647700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69" name="Rectangle 117"/>
          <p:cNvSpPr>
            <a:spLocks noChangeArrowheads="1"/>
          </p:cNvSpPr>
          <p:nvPr/>
        </p:nvSpPr>
        <p:spPr bwMode="auto">
          <a:xfrm>
            <a:off x="4292605" y="2501009"/>
            <a:ext cx="433388" cy="646509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70" name="Rectangle 118"/>
          <p:cNvSpPr>
            <a:spLocks noChangeArrowheads="1"/>
          </p:cNvSpPr>
          <p:nvPr/>
        </p:nvSpPr>
        <p:spPr bwMode="auto">
          <a:xfrm>
            <a:off x="4727184" y="2501009"/>
            <a:ext cx="433388" cy="646509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71" name="Rectangle 119"/>
          <p:cNvSpPr>
            <a:spLocks noChangeArrowheads="1"/>
          </p:cNvSpPr>
          <p:nvPr/>
        </p:nvSpPr>
        <p:spPr bwMode="auto">
          <a:xfrm>
            <a:off x="3863980" y="3140372"/>
            <a:ext cx="433388" cy="648891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72" name="Rectangle 120"/>
          <p:cNvSpPr>
            <a:spLocks noChangeArrowheads="1"/>
          </p:cNvSpPr>
          <p:nvPr/>
        </p:nvSpPr>
        <p:spPr bwMode="auto">
          <a:xfrm>
            <a:off x="4303321" y="3141563"/>
            <a:ext cx="433388" cy="647700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73" name="Rectangle 121"/>
          <p:cNvSpPr>
            <a:spLocks noChangeArrowheads="1"/>
          </p:cNvSpPr>
          <p:nvPr/>
        </p:nvSpPr>
        <p:spPr bwMode="auto">
          <a:xfrm>
            <a:off x="4728374" y="3141563"/>
            <a:ext cx="433388" cy="647700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74" name="Rectangle 17"/>
          <p:cNvSpPr>
            <a:spLocks noChangeArrowheads="1"/>
          </p:cNvSpPr>
          <p:nvPr/>
        </p:nvSpPr>
        <p:spPr bwMode="auto">
          <a:xfrm>
            <a:off x="1273180" y="555526"/>
            <a:ext cx="433388" cy="648890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75" name="Rectangle 37"/>
          <p:cNvSpPr>
            <a:spLocks noChangeArrowheads="1"/>
          </p:cNvSpPr>
          <p:nvPr/>
        </p:nvSpPr>
        <p:spPr bwMode="auto">
          <a:xfrm>
            <a:off x="1273180" y="2499816"/>
            <a:ext cx="433388" cy="646510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76" name="Rectangle 20"/>
          <p:cNvSpPr>
            <a:spLocks noChangeArrowheads="1"/>
          </p:cNvSpPr>
          <p:nvPr/>
        </p:nvSpPr>
        <p:spPr bwMode="auto">
          <a:xfrm>
            <a:off x="1273180" y="1204416"/>
            <a:ext cx="433388" cy="646510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77" name="Rectangle 93"/>
          <p:cNvSpPr>
            <a:spLocks noChangeArrowheads="1"/>
          </p:cNvSpPr>
          <p:nvPr/>
        </p:nvSpPr>
        <p:spPr bwMode="auto">
          <a:xfrm>
            <a:off x="1274371" y="3140372"/>
            <a:ext cx="433388" cy="648891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78" name="Rectangle 97"/>
          <p:cNvSpPr>
            <a:spLocks noChangeArrowheads="1"/>
          </p:cNvSpPr>
          <p:nvPr/>
        </p:nvSpPr>
        <p:spPr bwMode="auto">
          <a:xfrm>
            <a:off x="1707759" y="3789263"/>
            <a:ext cx="433388" cy="646509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79" name="Rectangle 98"/>
          <p:cNvSpPr>
            <a:spLocks noChangeArrowheads="1"/>
          </p:cNvSpPr>
          <p:nvPr/>
        </p:nvSpPr>
        <p:spPr bwMode="auto">
          <a:xfrm>
            <a:off x="2142337" y="3789263"/>
            <a:ext cx="433388" cy="646509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80" name="Rectangle 102"/>
          <p:cNvSpPr>
            <a:spLocks noChangeArrowheads="1"/>
          </p:cNvSpPr>
          <p:nvPr/>
        </p:nvSpPr>
        <p:spPr bwMode="auto">
          <a:xfrm>
            <a:off x="2575724" y="3789263"/>
            <a:ext cx="433388" cy="646509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81" name="Rectangle 103"/>
          <p:cNvSpPr>
            <a:spLocks noChangeArrowheads="1"/>
          </p:cNvSpPr>
          <p:nvPr/>
        </p:nvSpPr>
        <p:spPr bwMode="auto">
          <a:xfrm>
            <a:off x="3009112" y="3789263"/>
            <a:ext cx="433388" cy="646509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82" name="Rectangle 104"/>
          <p:cNvSpPr>
            <a:spLocks noChangeArrowheads="1"/>
          </p:cNvSpPr>
          <p:nvPr/>
        </p:nvSpPr>
        <p:spPr bwMode="auto">
          <a:xfrm>
            <a:off x="3435355" y="3789263"/>
            <a:ext cx="433388" cy="646509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83" name="Rectangle 122"/>
          <p:cNvSpPr>
            <a:spLocks noChangeArrowheads="1"/>
          </p:cNvSpPr>
          <p:nvPr/>
        </p:nvSpPr>
        <p:spPr bwMode="auto">
          <a:xfrm>
            <a:off x="3869934" y="3789263"/>
            <a:ext cx="433388" cy="646509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84" name="Rectangle 123"/>
          <p:cNvSpPr>
            <a:spLocks noChangeArrowheads="1"/>
          </p:cNvSpPr>
          <p:nvPr/>
        </p:nvSpPr>
        <p:spPr bwMode="auto">
          <a:xfrm>
            <a:off x="4303321" y="3789263"/>
            <a:ext cx="433388" cy="646509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85" name="Rectangle 124"/>
          <p:cNvSpPr>
            <a:spLocks noChangeArrowheads="1"/>
          </p:cNvSpPr>
          <p:nvPr/>
        </p:nvSpPr>
        <p:spPr bwMode="auto">
          <a:xfrm>
            <a:off x="4728374" y="3789263"/>
            <a:ext cx="433388" cy="646509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86" name="Rectangle 96"/>
          <p:cNvSpPr>
            <a:spLocks noChangeArrowheads="1"/>
          </p:cNvSpPr>
          <p:nvPr/>
        </p:nvSpPr>
        <p:spPr bwMode="auto">
          <a:xfrm>
            <a:off x="1274371" y="3789263"/>
            <a:ext cx="433388" cy="646509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grpSp>
        <p:nvGrpSpPr>
          <p:cNvPr id="87" name="Group 231"/>
          <p:cNvGrpSpPr/>
          <p:nvPr/>
        </p:nvGrpSpPr>
        <p:grpSpPr bwMode="auto">
          <a:xfrm>
            <a:off x="2136385" y="4458394"/>
            <a:ext cx="431006" cy="209550"/>
            <a:chOff x="2064" y="2923"/>
            <a:chExt cx="461" cy="176"/>
          </a:xfrm>
        </p:grpSpPr>
        <p:sp>
          <p:nvSpPr>
            <p:cNvPr id="88" name="Rectangle 232"/>
            <p:cNvSpPr>
              <a:spLocks noChangeArrowheads="1"/>
            </p:cNvSpPr>
            <p:nvPr/>
          </p:nvSpPr>
          <p:spPr bwMode="auto">
            <a:xfrm>
              <a:off x="2125" y="2923"/>
              <a:ext cx="363" cy="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900" b="1">
                  <a:ea typeface="楷体" panose="02010609060101010101" pitchFamily="49" charset="-122"/>
                </a:rPr>
                <a:t>←2cm→</a:t>
              </a:r>
              <a:endParaRPr lang="en-US" altLang="zh-CN" sz="900" b="1">
                <a:ea typeface="楷体" panose="02010609060101010101" pitchFamily="49" charset="-122"/>
              </a:endParaRPr>
            </a:p>
          </p:txBody>
        </p:sp>
        <p:sp>
          <p:nvSpPr>
            <p:cNvPr id="89" name="Line 233"/>
            <p:cNvSpPr>
              <a:spLocks noChangeShapeType="1"/>
            </p:cNvSpPr>
            <p:nvPr/>
          </p:nvSpPr>
          <p:spPr bwMode="auto">
            <a:xfrm rot="5400000" flipH="1">
              <a:off x="2457" y="2994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90" name="Line 234"/>
            <p:cNvSpPr>
              <a:spLocks noChangeShapeType="1"/>
            </p:cNvSpPr>
            <p:nvPr/>
          </p:nvSpPr>
          <p:spPr bwMode="auto">
            <a:xfrm rot="5400000" flipH="1">
              <a:off x="1996" y="2999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91" name="Group 235"/>
          <p:cNvGrpSpPr/>
          <p:nvPr/>
        </p:nvGrpSpPr>
        <p:grpSpPr bwMode="auto">
          <a:xfrm>
            <a:off x="2562628" y="4452441"/>
            <a:ext cx="431006" cy="209550"/>
            <a:chOff x="2064" y="2923"/>
            <a:chExt cx="461" cy="176"/>
          </a:xfrm>
        </p:grpSpPr>
        <p:sp>
          <p:nvSpPr>
            <p:cNvPr id="92" name="Rectangle 236"/>
            <p:cNvSpPr>
              <a:spLocks noChangeArrowheads="1"/>
            </p:cNvSpPr>
            <p:nvPr/>
          </p:nvSpPr>
          <p:spPr bwMode="auto">
            <a:xfrm>
              <a:off x="2125" y="2923"/>
              <a:ext cx="363" cy="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900" b="1">
                  <a:ea typeface="楷体" panose="02010609060101010101" pitchFamily="49" charset="-122"/>
                </a:rPr>
                <a:t>←2cm→</a:t>
              </a:r>
              <a:endParaRPr lang="en-US" altLang="zh-CN" sz="900" b="1">
                <a:ea typeface="楷体" panose="02010609060101010101" pitchFamily="49" charset="-122"/>
              </a:endParaRPr>
            </a:p>
          </p:txBody>
        </p:sp>
        <p:sp>
          <p:nvSpPr>
            <p:cNvPr id="93" name="Line 237"/>
            <p:cNvSpPr>
              <a:spLocks noChangeShapeType="1"/>
            </p:cNvSpPr>
            <p:nvPr/>
          </p:nvSpPr>
          <p:spPr bwMode="auto">
            <a:xfrm rot="5400000" flipH="1">
              <a:off x="2457" y="2994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94" name="Line 238"/>
            <p:cNvSpPr>
              <a:spLocks noChangeShapeType="1"/>
            </p:cNvSpPr>
            <p:nvPr/>
          </p:nvSpPr>
          <p:spPr bwMode="auto">
            <a:xfrm rot="5400000" flipH="1">
              <a:off x="1996" y="2999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95" name="Group 239"/>
          <p:cNvGrpSpPr/>
          <p:nvPr/>
        </p:nvGrpSpPr>
        <p:grpSpPr bwMode="auto">
          <a:xfrm>
            <a:off x="2994825" y="4452441"/>
            <a:ext cx="431006" cy="209550"/>
            <a:chOff x="2064" y="2923"/>
            <a:chExt cx="461" cy="176"/>
          </a:xfrm>
        </p:grpSpPr>
        <p:sp>
          <p:nvSpPr>
            <p:cNvPr id="96" name="Rectangle 240"/>
            <p:cNvSpPr>
              <a:spLocks noChangeArrowheads="1"/>
            </p:cNvSpPr>
            <p:nvPr/>
          </p:nvSpPr>
          <p:spPr bwMode="auto">
            <a:xfrm>
              <a:off x="2125" y="2923"/>
              <a:ext cx="363" cy="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900" b="1">
                  <a:ea typeface="楷体" panose="02010609060101010101" pitchFamily="49" charset="-122"/>
                </a:rPr>
                <a:t>←2cm→</a:t>
              </a:r>
              <a:endParaRPr lang="en-US" altLang="zh-CN" sz="900" b="1">
                <a:ea typeface="楷体" panose="02010609060101010101" pitchFamily="49" charset="-122"/>
              </a:endParaRPr>
            </a:p>
          </p:txBody>
        </p:sp>
        <p:sp>
          <p:nvSpPr>
            <p:cNvPr id="97" name="Line 241"/>
            <p:cNvSpPr>
              <a:spLocks noChangeShapeType="1"/>
            </p:cNvSpPr>
            <p:nvPr/>
          </p:nvSpPr>
          <p:spPr bwMode="auto">
            <a:xfrm rot="5400000" flipH="1">
              <a:off x="2457" y="2994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98" name="Line 242"/>
            <p:cNvSpPr>
              <a:spLocks noChangeShapeType="1"/>
            </p:cNvSpPr>
            <p:nvPr/>
          </p:nvSpPr>
          <p:spPr bwMode="auto">
            <a:xfrm rot="5400000" flipH="1">
              <a:off x="1996" y="2999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99" name="Group 243"/>
          <p:cNvGrpSpPr/>
          <p:nvPr/>
        </p:nvGrpSpPr>
        <p:grpSpPr bwMode="auto">
          <a:xfrm>
            <a:off x="3427022" y="4452441"/>
            <a:ext cx="431006" cy="209550"/>
            <a:chOff x="2064" y="2923"/>
            <a:chExt cx="461" cy="176"/>
          </a:xfrm>
        </p:grpSpPr>
        <p:sp>
          <p:nvSpPr>
            <p:cNvPr id="100" name="Rectangle 244"/>
            <p:cNvSpPr>
              <a:spLocks noChangeArrowheads="1"/>
            </p:cNvSpPr>
            <p:nvPr/>
          </p:nvSpPr>
          <p:spPr bwMode="auto">
            <a:xfrm>
              <a:off x="2125" y="2923"/>
              <a:ext cx="363" cy="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900" b="1">
                  <a:ea typeface="楷体" panose="02010609060101010101" pitchFamily="49" charset="-122"/>
                </a:rPr>
                <a:t>←2cm→</a:t>
              </a:r>
              <a:endParaRPr lang="en-US" altLang="zh-CN" sz="900" b="1">
                <a:ea typeface="楷体" panose="02010609060101010101" pitchFamily="49" charset="-122"/>
              </a:endParaRPr>
            </a:p>
          </p:txBody>
        </p:sp>
        <p:sp>
          <p:nvSpPr>
            <p:cNvPr id="101" name="Line 245"/>
            <p:cNvSpPr>
              <a:spLocks noChangeShapeType="1"/>
            </p:cNvSpPr>
            <p:nvPr/>
          </p:nvSpPr>
          <p:spPr bwMode="auto">
            <a:xfrm rot="5400000" flipH="1">
              <a:off x="2457" y="2994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02" name="Line 246"/>
            <p:cNvSpPr>
              <a:spLocks noChangeShapeType="1"/>
            </p:cNvSpPr>
            <p:nvPr/>
          </p:nvSpPr>
          <p:spPr bwMode="auto">
            <a:xfrm rot="5400000" flipH="1">
              <a:off x="1996" y="2999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103" name="Group 247"/>
          <p:cNvGrpSpPr/>
          <p:nvPr/>
        </p:nvGrpSpPr>
        <p:grpSpPr bwMode="auto">
          <a:xfrm>
            <a:off x="1707760" y="4448869"/>
            <a:ext cx="431006" cy="209550"/>
            <a:chOff x="2064" y="2923"/>
            <a:chExt cx="461" cy="176"/>
          </a:xfrm>
        </p:grpSpPr>
        <p:sp>
          <p:nvSpPr>
            <p:cNvPr id="104" name="Rectangle 248"/>
            <p:cNvSpPr>
              <a:spLocks noChangeArrowheads="1"/>
            </p:cNvSpPr>
            <p:nvPr/>
          </p:nvSpPr>
          <p:spPr bwMode="auto">
            <a:xfrm>
              <a:off x="2125" y="2923"/>
              <a:ext cx="363" cy="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900" b="1">
                  <a:ea typeface="楷体" panose="02010609060101010101" pitchFamily="49" charset="-122"/>
                </a:rPr>
                <a:t>←2cm→</a:t>
              </a:r>
              <a:endParaRPr lang="en-US" altLang="zh-CN" sz="900" b="1">
                <a:ea typeface="楷体" panose="02010609060101010101" pitchFamily="49" charset="-122"/>
              </a:endParaRPr>
            </a:p>
          </p:txBody>
        </p:sp>
        <p:sp>
          <p:nvSpPr>
            <p:cNvPr id="105" name="Line 249"/>
            <p:cNvSpPr>
              <a:spLocks noChangeShapeType="1"/>
            </p:cNvSpPr>
            <p:nvPr/>
          </p:nvSpPr>
          <p:spPr bwMode="auto">
            <a:xfrm rot="5400000" flipH="1">
              <a:off x="2457" y="2994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06" name="Line 250"/>
            <p:cNvSpPr>
              <a:spLocks noChangeShapeType="1"/>
            </p:cNvSpPr>
            <p:nvPr/>
          </p:nvSpPr>
          <p:spPr bwMode="auto">
            <a:xfrm rot="5400000" flipH="1">
              <a:off x="1996" y="2999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107" name="Group 251"/>
          <p:cNvGrpSpPr/>
          <p:nvPr/>
        </p:nvGrpSpPr>
        <p:grpSpPr bwMode="auto">
          <a:xfrm>
            <a:off x="1282706" y="4446488"/>
            <a:ext cx="431006" cy="209550"/>
            <a:chOff x="2064" y="2923"/>
            <a:chExt cx="461" cy="176"/>
          </a:xfrm>
        </p:grpSpPr>
        <p:sp>
          <p:nvSpPr>
            <p:cNvPr id="108" name="Rectangle 252"/>
            <p:cNvSpPr>
              <a:spLocks noChangeArrowheads="1"/>
            </p:cNvSpPr>
            <p:nvPr/>
          </p:nvSpPr>
          <p:spPr bwMode="auto">
            <a:xfrm>
              <a:off x="2125" y="2923"/>
              <a:ext cx="363" cy="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900" b="1">
                  <a:ea typeface="楷体" panose="02010609060101010101" pitchFamily="49" charset="-122"/>
                </a:rPr>
                <a:t>←2cm→</a:t>
              </a:r>
              <a:endParaRPr lang="en-US" altLang="zh-CN" sz="900" b="1">
                <a:ea typeface="楷体" panose="02010609060101010101" pitchFamily="49" charset="-122"/>
              </a:endParaRPr>
            </a:p>
          </p:txBody>
        </p:sp>
        <p:sp>
          <p:nvSpPr>
            <p:cNvPr id="109" name="Line 253"/>
            <p:cNvSpPr>
              <a:spLocks noChangeShapeType="1"/>
            </p:cNvSpPr>
            <p:nvPr/>
          </p:nvSpPr>
          <p:spPr bwMode="auto">
            <a:xfrm rot="5400000" flipH="1">
              <a:off x="2457" y="2994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0" name="Line 254"/>
            <p:cNvSpPr>
              <a:spLocks noChangeShapeType="1"/>
            </p:cNvSpPr>
            <p:nvPr/>
          </p:nvSpPr>
          <p:spPr bwMode="auto">
            <a:xfrm rot="5400000" flipH="1">
              <a:off x="1996" y="2999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111" name="Group 256"/>
          <p:cNvGrpSpPr/>
          <p:nvPr/>
        </p:nvGrpSpPr>
        <p:grpSpPr bwMode="auto">
          <a:xfrm>
            <a:off x="3856837" y="4440535"/>
            <a:ext cx="431006" cy="209550"/>
            <a:chOff x="2064" y="2923"/>
            <a:chExt cx="461" cy="176"/>
          </a:xfrm>
        </p:grpSpPr>
        <p:sp>
          <p:nvSpPr>
            <p:cNvPr id="112" name="Rectangle 257"/>
            <p:cNvSpPr>
              <a:spLocks noChangeArrowheads="1"/>
            </p:cNvSpPr>
            <p:nvPr/>
          </p:nvSpPr>
          <p:spPr bwMode="auto">
            <a:xfrm>
              <a:off x="2125" y="2923"/>
              <a:ext cx="363" cy="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900" b="1">
                  <a:ea typeface="楷体" panose="02010609060101010101" pitchFamily="49" charset="-122"/>
                </a:rPr>
                <a:t>←2cm→</a:t>
              </a:r>
              <a:endParaRPr lang="en-US" altLang="zh-CN" sz="900" b="1">
                <a:ea typeface="楷体" panose="02010609060101010101" pitchFamily="49" charset="-122"/>
              </a:endParaRPr>
            </a:p>
          </p:txBody>
        </p:sp>
        <p:sp>
          <p:nvSpPr>
            <p:cNvPr id="113" name="Line 258"/>
            <p:cNvSpPr>
              <a:spLocks noChangeShapeType="1"/>
            </p:cNvSpPr>
            <p:nvPr/>
          </p:nvSpPr>
          <p:spPr bwMode="auto">
            <a:xfrm rot="5400000" flipH="1">
              <a:off x="2457" y="2994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4" name="Line 259"/>
            <p:cNvSpPr>
              <a:spLocks noChangeShapeType="1"/>
            </p:cNvSpPr>
            <p:nvPr/>
          </p:nvSpPr>
          <p:spPr bwMode="auto">
            <a:xfrm rot="5400000" flipH="1">
              <a:off x="1996" y="2999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115" name="Group 260"/>
          <p:cNvGrpSpPr/>
          <p:nvPr/>
        </p:nvGrpSpPr>
        <p:grpSpPr bwMode="auto">
          <a:xfrm>
            <a:off x="4300941" y="4440535"/>
            <a:ext cx="431006" cy="209550"/>
            <a:chOff x="2064" y="2923"/>
            <a:chExt cx="461" cy="176"/>
          </a:xfrm>
        </p:grpSpPr>
        <p:sp>
          <p:nvSpPr>
            <p:cNvPr id="116" name="Rectangle 261"/>
            <p:cNvSpPr>
              <a:spLocks noChangeArrowheads="1"/>
            </p:cNvSpPr>
            <p:nvPr/>
          </p:nvSpPr>
          <p:spPr bwMode="auto">
            <a:xfrm>
              <a:off x="2125" y="2923"/>
              <a:ext cx="363" cy="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900" b="1">
                  <a:ea typeface="楷体" panose="02010609060101010101" pitchFamily="49" charset="-122"/>
                </a:rPr>
                <a:t>←2cm→</a:t>
              </a:r>
              <a:endParaRPr lang="en-US" altLang="zh-CN" sz="900" b="1">
                <a:ea typeface="楷体" panose="02010609060101010101" pitchFamily="49" charset="-122"/>
              </a:endParaRPr>
            </a:p>
          </p:txBody>
        </p:sp>
        <p:sp>
          <p:nvSpPr>
            <p:cNvPr id="117" name="Line 262"/>
            <p:cNvSpPr>
              <a:spLocks noChangeShapeType="1"/>
            </p:cNvSpPr>
            <p:nvPr/>
          </p:nvSpPr>
          <p:spPr bwMode="auto">
            <a:xfrm rot="5400000" flipH="1">
              <a:off x="2457" y="2994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18" name="Line 263"/>
            <p:cNvSpPr>
              <a:spLocks noChangeShapeType="1"/>
            </p:cNvSpPr>
            <p:nvPr/>
          </p:nvSpPr>
          <p:spPr bwMode="auto">
            <a:xfrm rot="5400000" flipH="1">
              <a:off x="1996" y="2999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119" name="Group 264"/>
          <p:cNvGrpSpPr/>
          <p:nvPr/>
        </p:nvGrpSpPr>
        <p:grpSpPr bwMode="auto">
          <a:xfrm>
            <a:off x="4729566" y="4440535"/>
            <a:ext cx="431006" cy="209550"/>
            <a:chOff x="2064" y="2923"/>
            <a:chExt cx="461" cy="176"/>
          </a:xfrm>
        </p:grpSpPr>
        <p:sp>
          <p:nvSpPr>
            <p:cNvPr id="120" name="Rectangle 265"/>
            <p:cNvSpPr>
              <a:spLocks noChangeArrowheads="1"/>
            </p:cNvSpPr>
            <p:nvPr/>
          </p:nvSpPr>
          <p:spPr bwMode="auto">
            <a:xfrm>
              <a:off x="2125" y="2923"/>
              <a:ext cx="363" cy="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900" b="1">
                  <a:ea typeface="楷体" panose="02010609060101010101" pitchFamily="49" charset="-122"/>
                </a:rPr>
                <a:t>←2cm→</a:t>
              </a:r>
              <a:endParaRPr lang="en-US" altLang="zh-CN" sz="900" b="1">
                <a:ea typeface="楷体" panose="02010609060101010101" pitchFamily="49" charset="-122"/>
              </a:endParaRPr>
            </a:p>
          </p:txBody>
        </p:sp>
        <p:sp>
          <p:nvSpPr>
            <p:cNvPr id="121" name="Line 266"/>
            <p:cNvSpPr>
              <a:spLocks noChangeShapeType="1"/>
            </p:cNvSpPr>
            <p:nvPr/>
          </p:nvSpPr>
          <p:spPr bwMode="auto">
            <a:xfrm rot="5400000" flipH="1">
              <a:off x="2457" y="2994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22" name="Line 267"/>
            <p:cNvSpPr>
              <a:spLocks noChangeShapeType="1"/>
            </p:cNvSpPr>
            <p:nvPr/>
          </p:nvSpPr>
          <p:spPr bwMode="auto">
            <a:xfrm rot="5400000" flipH="1">
              <a:off x="1996" y="2999"/>
              <a:ext cx="1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123" name="Rectangle 11"/>
          <p:cNvSpPr>
            <a:spLocks noChangeArrowheads="1"/>
          </p:cNvSpPr>
          <p:nvPr/>
        </p:nvSpPr>
        <p:spPr bwMode="auto">
          <a:xfrm>
            <a:off x="5348330" y="1227407"/>
            <a:ext cx="330905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>
                <a:ea typeface="楷体" panose="02010609060101010101" pitchFamily="49" charset="-122"/>
              </a:rPr>
              <a:t>用</a:t>
            </a:r>
            <a:r>
              <a:rPr lang="en-US" altLang="zh-CN" sz="2400" b="1" dirty="0">
                <a:ea typeface="楷体" panose="02010609060101010101" pitchFamily="49" charset="-122"/>
              </a:rPr>
              <a:t>54</a:t>
            </a:r>
            <a:r>
              <a:rPr lang="zh-CN" altLang="en-US" sz="2400" b="1" dirty="0">
                <a:ea typeface="楷体" panose="02010609060101010101" pitchFamily="49" charset="-122"/>
              </a:rPr>
              <a:t>个小正方形，可以摆出边长是</a:t>
            </a:r>
            <a:r>
              <a:rPr lang="en-US" altLang="zh-CN" sz="2400" b="1" dirty="0">
                <a:ea typeface="楷体" panose="02010609060101010101" pitchFamily="49" charset="-122"/>
              </a:rPr>
              <a:t>18</a:t>
            </a:r>
            <a:r>
              <a:rPr lang="zh-CN" altLang="en-US" sz="2400" b="1" dirty="0">
                <a:ea typeface="楷体" panose="02010609060101010101" pitchFamily="49" charset="-122"/>
              </a:rPr>
              <a:t>厘米的大正方形。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500"/>
                            </p:stCondLst>
                            <p:childTnLst>
                              <p:par>
                                <p:cTn id="2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1000"/>
                            </p:stCondLst>
                            <p:childTnLst>
                              <p:par>
                                <p:cTn id="2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1500"/>
                            </p:stCondLst>
                            <p:childTnLst>
                              <p:par>
                                <p:cTn id="2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2000"/>
                            </p:stCondLst>
                            <p:childTnLst>
                              <p:par>
                                <p:cTn id="2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2500"/>
                            </p:stCondLst>
                            <p:childTnLst>
                              <p:par>
                                <p:cTn id="2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500"/>
                            </p:stCondLst>
                            <p:childTnLst>
                              <p:par>
                                <p:cTn id="2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1000"/>
                            </p:stCondLst>
                            <p:childTnLst>
                              <p:par>
                                <p:cTn id="2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1500"/>
                            </p:stCondLst>
                            <p:childTnLst>
                              <p:par>
                                <p:cTn id="2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2000"/>
                            </p:stCondLst>
                            <p:childTnLst>
                              <p:par>
                                <p:cTn id="2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2500"/>
                            </p:stCondLst>
                            <p:childTnLst>
                              <p:par>
                                <p:cTn id="2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3000"/>
                            </p:stCondLst>
                            <p:childTnLst>
                              <p:par>
                                <p:cTn id="2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3500"/>
                            </p:stCondLst>
                            <p:childTnLst>
                              <p:par>
                                <p:cTn id="3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4000"/>
                            </p:stCondLst>
                            <p:childTnLst>
                              <p:par>
                                <p:cTn id="3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1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971600" y="551493"/>
            <a:ext cx="772364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000" b="1" dirty="0">
                <a:ea typeface="楷体" panose="02010609060101010101" pitchFamily="49" charset="-122"/>
              </a:rPr>
              <a:t>想一想：摆成的正方形的边长与长方形的长、宽有什么关系？</a:t>
            </a:r>
            <a:endParaRPr lang="zh-CN" altLang="en-US" sz="2000" b="1" dirty="0">
              <a:ea typeface="楷体" panose="02010609060101010101" pitchFamily="49" charset="-122"/>
            </a:endParaRPr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02717" y="1060923"/>
            <a:ext cx="3077766" cy="1465660"/>
          </a:xfrm>
          <a:prstGeom prst="rect">
            <a:avLst/>
          </a:prstGeom>
          <a:noFill/>
          <a:ln w="9525">
            <a:solidFill>
              <a:srgbClr val="00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97153" y="1074022"/>
            <a:ext cx="2538413" cy="1458515"/>
          </a:xfrm>
          <a:prstGeom prst="rect">
            <a:avLst/>
          </a:prstGeom>
          <a:noFill/>
          <a:ln w="9525">
            <a:solidFill>
              <a:srgbClr val="00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02717" y="2532534"/>
            <a:ext cx="3077766" cy="2071688"/>
          </a:xfrm>
          <a:prstGeom prst="rect">
            <a:avLst/>
          </a:prstGeom>
          <a:noFill/>
          <a:ln w="9525">
            <a:solidFill>
              <a:srgbClr val="00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5436100" y="3547193"/>
            <a:ext cx="264556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000" b="1" dirty="0">
                <a:solidFill>
                  <a:srgbClr val="0070C0"/>
                </a:solidFill>
                <a:ea typeface="楷体" panose="02010609060101010101" pitchFamily="49" charset="-122"/>
              </a:rPr>
              <a:t>这些数既是</a:t>
            </a:r>
            <a:r>
              <a:rPr lang="en-US" altLang="zh-CN" sz="2000" b="1" dirty="0">
                <a:solidFill>
                  <a:srgbClr val="0070C0"/>
                </a:solidFill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solidFill>
                  <a:srgbClr val="0070C0"/>
                </a:solidFill>
                <a:ea typeface="楷体" panose="02010609060101010101" pitchFamily="49" charset="-122"/>
              </a:rPr>
              <a:t>的倍数，又是</a:t>
            </a:r>
            <a:r>
              <a:rPr lang="en-US" altLang="zh-CN" sz="2000" b="1" dirty="0">
                <a:solidFill>
                  <a:srgbClr val="0070C0"/>
                </a:solidFill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solidFill>
                  <a:srgbClr val="0070C0"/>
                </a:solidFill>
                <a:ea typeface="楷体" panose="02010609060101010101" pitchFamily="49" charset="-122"/>
              </a:rPr>
              <a:t>的倍数。</a:t>
            </a:r>
            <a:endParaRPr lang="zh-CN" altLang="en-US" sz="2000" b="1" dirty="0">
              <a:solidFill>
                <a:srgbClr val="0070C0"/>
              </a:solidFill>
              <a:ea typeface="楷体" panose="02010609060101010101" pitchFamily="49" charset="-122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3247008" y="1526456"/>
            <a:ext cx="143993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b="1" dirty="0">
                <a:solidFill>
                  <a:srgbClr val="FF0000"/>
                </a:solidFill>
                <a:ea typeface="楷体" panose="02010609060101010101" pitchFamily="49" charset="-122"/>
              </a:rPr>
              <a:t>6</a:t>
            </a:r>
            <a:r>
              <a:rPr lang="zh-CN" altLang="en-US" b="1" dirty="0">
                <a:solidFill>
                  <a:srgbClr val="FF0000"/>
                </a:solidFill>
                <a:ea typeface="楷体" panose="02010609060101010101" pitchFamily="49" charset="-122"/>
              </a:rPr>
              <a:t>既是</a:t>
            </a:r>
            <a:r>
              <a:rPr lang="en-US" altLang="zh-CN" b="1" dirty="0">
                <a:solidFill>
                  <a:srgbClr val="FF0000"/>
                </a:solidFill>
                <a:ea typeface="楷体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ea typeface="楷体" panose="02010609060101010101" pitchFamily="49" charset="-122"/>
              </a:rPr>
              <a:t>的倍数，又是</a:t>
            </a:r>
            <a:r>
              <a:rPr lang="en-US" altLang="zh-CN" b="1" dirty="0">
                <a:solidFill>
                  <a:srgbClr val="FF0000"/>
                </a:solidFill>
                <a:ea typeface="楷体" panose="02010609060101010101" pitchFamily="49" charset="-122"/>
              </a:rPr>
              <a:t>3</a:t>
            </a:r>
            <a:r>
              <a:rPr lang="zh-CN" altLang="en-US" b="1" dirty="0">
                <a:solidFill>
                  <a:srgbClr val="FF0000"/>
                </a:solidFill>
                <a:ea typeface="楷体" panose="02010609060101010101" pitchFamily="49" charset="-122"/>
              </a:rPr>
              <a:t>的倍数。</a:t>
            </a:r>
            <a:endParaRPr lang="zh-CN" altLang="en-US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6217616" y="1418109"/>
            <a:ext cx="1637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b="1" dirty="0">
                <a:solidFill>
                  <a:srgbClr val="FF0000"/>
                </a:solidFill>
                <a:ea typeface="楷体" panose="02010609060101010101" pitchFamily="49" charset="-122"/>
              </a:rPr>
              <a:t>12</a:t>
            </a:r>
            <a:r>
              <a:rPr lang="zh-CN" altLang="en-US" b="1" dirty="0">
                <a:solidFill>
                  <a:srgbClr val="FF0000"/>
                </a:solidFill>
                <a:ea typeface="楷体" panose="02010609060101010101" pitchFamily="49" charset="-122"/>
              </a:rPr>
              <a:t>既是</a:t>
            </a:r>
            <a:r>
              <a:rPr lang="en-US" altLang="zh-CN" b="1" dirty="0">
                <a:solidFill>
                  <a:srgbClr val="FF0000"/>
                </a:solidFill>
                <a:ea typeface="楷体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ea typeface="楷体" panose="02010609060101010101" pitchFamily="49" charset="-122"/>
              </a:rPr>
              <a:t>的倍数，又是</a:t>
            </a:r>
            <a:r>
              <a:rPr lang="en-US" altLang="zh-CN" b="1" dirty="0">
                <a:solidFill>
                  <a:srgbClr val="FF0000"/>
                </a:solidFill>
                <a:ea typeface="楷体" panose="02010609060101010101" pitchFamily="49" charset="-122"/>
              </a:rPr>
              <a:t>3</a:t>
            </a:r>
            <a:r>
              <a:rPr lang="zh-CN" altLang="en-US" b="1" dirty="0">
                <a:solidFill>
                  <a:srgbClr val="FF0000"/>
                </a:solidFill>
                <a:ea typeface="楷体" panose="02010609060101010101" pitchFamily="49" charset="-122"/>
              </a:rPr>
              <a:t>的倍数。</a:t>
            </a:r>
            <a:endParaRPr lang="zh-CN" altLang="en-US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3570861" y="3686250"/>
            <a:ext cx="143993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b="1" dirty="0">
                <a:solidFill>
                  <a:srgbClr val="FF0000"/>
                </a:solidFill>
                <a:ea typeface="楷体" panose="02010609060101010101" pitchFamily="49" charset="-122"/>
              </a:rPr>
              <a:t>18</a:t>
            </a:r>
            <a:r>
              <a:rPr lang="zh-CN" altLang="en-US" b="1" dirty="0">
                <a:solidFill>
                  <a:srgbClr val="FF0000"/>
                </a:solidFill>
                <a:ea typeface="楷体" panose="02010609060101010101" pitchFamily="49" charset="-122"/>
              </a:rPr>
              <a:t>既是</a:t>
            </a:r>
            <a:r>
              <a:rPr lang="en-US" altLang="zh-CN" b="1" dirty="0">
                <a:solidFill>
                  <a:srgbClr val="FF0000"/>
                </a:solidFill>
                <a:ea typeface="楷体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ea typeface="楷体" panose="02010609060101010101" pitchFamily="49" charset="-122"/>
              </a:rPr>
              <a:t>的倍数，又是</a:t>
            </a:r>
            <a:r>
              <a:rPr lang="en-US" altLang="zh-CN" b="1" dirty="0">
                <a:solidFill>
                  <a:srgbClr val="FF0000"/>
                </a:solidFill>
                <a:ea typeface="楷体" panose="02010609060101010101" pitchFamily="49" charset="-122"/>
              </a:rPr>
              <a:t>3</a:t>
            </a:r>
            <a:r>
              <a:rPr lang="zh-CN" altLang="en-US" b="1" dirty="0">
                <a:solidFill>
                  <a:srgbClr val="FF0000"/>
                </a:solidFill>
                <a:ea typeface="楷体" panose="02010609060101010101" pitchFamily="49" charset="-122"/>
              </a:rPr>
              <a:t>的倍数。</a:t>
            </a:r>
            <a:endParaRPr lang="zh-CN" altLang="en-US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8"/>
          <p:cNvSpPr txBox="1">
            <a:spLocks noChangeArrowheads="1"/>
          </p:cNvSpPr>
          <p:nvPr/>
        </p:nvSpPr>
        <p:spPr bwMode="auto">
          <a:xfrm>
            <a:off x="2173743" y="1814832"/>
            <a:ext cx="432197" cy="288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85000"/>
              </a:lnSpc>
            </a:pP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15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38"/>
          <p:cNvSpPr txBox="1">
            <a:spLocks noChangeArrowheads="1"/>
          </p:cNvSpPr>
          <p:nvPr/>
        </p:nvSpPr>
        <p:spPr bwMode="auto">
          <a:xfrm>
            <a:off x="1579620" y="2007713"/>
            <a:ext cx="647700" cy="288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85000"/>
              </a:lnSpc>
            </a:pP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15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38"/>
          <p:cNvSpPr txBox="1">
            <a:spLocks noChangeArrowheads="1"/>
          </p:cNvSpPr>
          <p:nvPr/>
        </p:nvSpPr>
        <p:spPr bwMode="auto">
          <a:xfrm>
            <a:off x="2742861" y="2011284"/>
            <a:ext cx="647700" cy="288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85000"/>
              </a:lnSpc>
            </a:pP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15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38"/>
          <p:cNvSpPr txBox="1">
            <a:spLocks noChangeArrowheads="1"/>
          </p:cNvSpPr>
          <p:nvPr/>
        </p:nvSpPr>
        <p:spPr bwMode="auto">
          <a:xfrm>
            <a:off x="2365432" y="2201784"/>
            <a:ext cx="647700" cy="288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85000"/>
              </a:lnSpc>
            </a:pP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38"/>
          <p:cNvSpPr txBox="1">
            <a:spLocks noChangeArrowheads="1"/>
          </p:cNvSpPr>
          <p:nvPr/>
        </p:nvSpPr>
        <p:spPr bwMode="auto">
          <a:xfrm>
            <a:off x="4569283" y="2058909"/>
            <a:ext cx="756047" cy="288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85000"/>
              </a:lnSpc>
            </a:pP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15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38"/>
          <p:cNvSpPr txBox="1">
            <a:spLocks noChangeArrowheads="1"/>
          </p:cNvSpPr>
          <p:nvPr/>
        </p:nvSpPr>
        <p:spPr bwMode="auto">
          <a:xfrm>
            <a:off x="4181139" y="2255363"/>
            <a:ext cx="756047" cy="288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85000"/>
              </a:lnSpc>
            </a:pP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Oval 49"/>
          <p:cNvSpPr>
            <a:spLocks noChangeArrowheads="1"/>
          </p:cNvSpPr>
          <p:nvPr/>
        </p:nvSpPr>
        <p:spPr bwMode="auto">
          <a:xfrm>
            <a:off x="3698932" y="1741011"/>
            <a:ext cx="2049066" cy="883444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2" name="Text Box 38"/>
          <p:cNvSpPr txBox="1">
            <a:spLocks noChangeArrowheads="1"/>
          </p:cNvSpPr>
          <p:nvPr/>
        </p:nvSpPr>
        <p:spPr bwMode="auto">
          <a:xfrm>
            <a:off x="5045533" y="1817213"/>
            <a:ext cx="756047" cy="288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85000"/>
              </a:lnSpc>
            </a:pP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15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Oval 49"/>
          <p:cNvSpPr>
            <a:spLocks noChangeArrowheads="1"/>
          </p:cNvSpPr>
          <p:nvPr/>
        </p:nvSpPr>
        <p:spPr bwMode="auto">
          <a:xfrm>
            <a:off x="1318878" y="1706482"/>
            <a:ext cx="2106215" cy="863204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4" name="Oval 49"/>
          <p:cNvSpPr>
            <a:spLocks noChangeArrowheads="1"/>
          </p:cNvSpPr>
          <p:nvPr/>
        </p:nvSpPr>
        <p:spPr bwMode="auto">
          <a:xfrm>
            <a:off x="1805842" y="2989976"/>
            <a:ext cx="2195513" cy="9715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5" name="Oval 49"/>
          <p:cNvSpPr>
            <a:spLocks noChangeArrowheads="1"/>
          </p:cNvSpPr>
          <p:nvPr/>
        </p:nvSpPr>
        <p:spPr bwMode="auto">
          <a:xfrm>
            <a:off x="3181015" y="2970928"/>
            <a:ext cx="1972865" cy="937022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9" name="Text Box 38"/>
          <p:cNvSpPr txBox="1">
            <a:spLocks noChangeArrowheads="1"/>
          </p:cNvSpPr>
          <p:nvPr/>
        </p:nvSpPr>
        <p:spPr bwMode="auto">
          <a:xfrm>
            <a:off x="3562011" y="3344784"/>
            <a:ext cx="647700" cy="288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85000"/>
              </a:lnSpc>
            </a:pPr>
            <a:r>
              <a:rPr lang="en-US" altLang="zh-CN" sz="1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en-US" altLang="zh-CN" sz="15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38"/>
          <p:cNvSpPr txBox="1">
            <a:spLocks noChangeArrowheads="1"/>
          </p:cNvSpPr>
          <p:nvPr/>
        </p:nvSpPr>
        <p:spPr bwMode="auto">
          <a:xfrm>
            <a:off x="1589145" y="1807688"/>
            <a:ext cx="513160" cy="288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85000"/>
              </a:lnSpc>
            </a:pP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15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25"/>
          <p:cNvSpPr txBox="1">
            <a:spLocks noChangeArrowheads="1"/>
          </p:cNvSpPr>
          <p:nvPr/>
        </p:nvSpPr>
        <p:spPr bwMode="auto">
          <a:xfrm>
            <a:off x="2596413" y="2182732"/>
            <a:ext cx="810816" cy="270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zh-CN" sz="1650" b="1">
                <a:ea typeface="楷体" panose="02010609060101010101" pitchFamily="49" charset="-122"/>
              </a:rPr>
              <a:t>……</a:t>
            </a:r>
            <a:endParaRPr lang="en-US" altLang="zh-CN" sz="16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1822510" y="1275608"/>
            <a:ext cx="13501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的倍数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Group 67"/>
          <p:cNvGrpSpPr/>
          <p:nvPr/>
        </p:nvGrpSpPr>
        <p:grpSpPr bwMode="auto">
          <a:xfrm>
            <a:off x="2641662" y="3591232"/>
            <a:ext cx="2557463" cy="809624"/>
            <a:chOff x="2094" y="3385"/>
            <a:chExt cx="2148" cy="680"/>
          </a:xfrm>
        </p:grpSpPr>
        <p:sp>
          <p:nvSpPr>
            <p:cNvPr id="24" name="Line 65"/>
            <p:cNvSpPr>
              <a:spLocks noChangeShapeType="1"/>
            </p:cNvSpPr>
            <p:nvPr/>
          </p:nvSpPr>
          <p:spPr bwMode="auto">
            <a:xfrm>
              <a:off x="2880" y="3385"/>
              <a:ext cx="0" cy="36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5" name="Text Box 66"/>
            <p:cNvSpPr txBox="1">
              <a:spLocks noChangeArrowheads="1"/>
            </p:cNvSpPr>
            <p:nvPr/>
          </p:nvSpPr>
          <p:spPr bwMode="auto">
            <a:xfrm>
              <a:off x="2094" y="3729"/>
              <a:ext cx="2148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公有的倍数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" name="Rectangle 11"/>
          <p:cNvSpPr>
            <a:spLocks noChangeArrowheads="1"/>
          </p:cNvSpPr>
          <p:nvPr/>
        </p:nvSpPr>
        <p:spPr bwMode="auto">
          <a:xfrm>
            <a:off x="4278770" y="1275608"/>
            <a:ext cx="13501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的倍数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25"/>
          <p:cNvSpPr txBox="1">
            <a:spLocks noChangeArrowheads="1"/>
          </p:cNvSpPr>
          <p:nvPr/>
        </p:nvSpPr>
        <p:spPr bwMode="auto">
          <a:xfrm>
            <a:off x="4502608" y="2236312"/>
            <a:ext cx="810815" cy="270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zh-CN" sz="1650" b="1">
                <a:ea typeface="楷体" panose="02010609060101010101" pitchFamily="49" charset="-122"/>
              </a:rPr>
              <a:t>……</a:t>
            </a:r>
            <a:endParaRPr lang="en-US" altLang="zh-CN" sz="16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Rectangle 11"/>
          <p:cNvSpPr>
            <a:spLocks noChangeArrowheads="1"/>
          </p:cNvSpPr>
          <p:nvPr/>
        </p:nvSpPr>
        <p:spPr bwMode="auto">
          <a:xfrm>
            <a:off x="2351148" y="2627793"/>
            <a:ext cx="13501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的倍数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Rectangle 11"/>
          <p:cNvSpPr>
            <a:spLocks noChangeArrowheads="1"/>
          </p:cNvSpPr>
          <p:nvPr/>
        </p:nvSpPr>
        <p:spPr bwMode="auto">
          <a:xfrm>
            <a:off x="3659645" y="2615996"/>
            <a:ext cx="13501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的倍数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38"/>
          <p:cNvSpPr txBox="1">
            <a:spLocks noChangeArrowheads="1"/>
          </p:cNvSpPr>
          <p:nvPr/>
        </p:nvSpPr>
        <p:spPr bwMode="auto">
          <a:xfrm>
            <a:off x="1935617" y="3142376"/>
            <a:ext cx="1620440" cy="680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85000"/>
              </a:lnSpc>
            </a:pP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15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15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15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15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1" hangingPunct="1">
              <a:lnSpc>
                <a:spcPct val="85000"/>
              </a:lnSpc>
            </a:pP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15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15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18,</a:t>
            </a: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1" hangingPunct="1">
              <a:lnSpc>
                <a:spcPct val="85000"/>
              </a:lnSpc>
            </a:pP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20, 22</a:t>
            </a:r>
            <a:endParaRPr lang="en-US" altLang="zh-CN" sz="15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25"/>
          <p:cNvSpPr txBox="1">
            <a:spLocks noChangeArrowheads="1"/>
          </p:cNvSpPr>
          <p:nvPr/>
        </p:nvSpPr>
        <p:spPr bwMode="auto">
          <a:xfrm>
            <a:off x="2641657" y="3522187"/>
            <a:ext cx="810816" cy="270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zh-CN" sz="1650" b="1">
                <a:ea typeface="楷体" panose="02010609060101010101" pitchFamily="49" charset="-122"/>
              </a:rPr>
              <a:t>……</a:t>
            </a:r>
            <a:endParaRPr lang="en-US" altLang="zh-CN" sz="16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38"/>
          <p:cNvSpPr txBox="1">
            <a:spLocks noChangeArrowheads="1"/>
          </p:cNvSpPr>
          <p:nvPr/>
        </p:nvSpPr>
        <p:spPr bwMode="auto">
          <a:xfrm>
            <a:off x="4163276" y="3098323"/>
            <a:ext cx="971550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85000"/>
              </a:lnSpc>
            </a:pP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15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15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15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1" hangingPunct="1">
              <a:lnSpc>
                <a:spcPct val="85000"/>
              </a:lnSpc>
            </a:pP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15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endParaRPr lang="en-US" altLang="zh-CN" sz="15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25"/>
          <p:cNvSpPr txBox="1">
            <a:spLocks noChangeArrowheads="1"/>
          </p:cNvSpPr>
          <p:nvPr/>
        </p:nvSpPr>
        <p:spPr bwMode="auto">
          <a:xfrm>
            <a:off x="4187088" y="3513852"/>
            <a:ext cx="810816" cy="270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zh-CN" sz="1650" b="1">
                <a:ea typeface="楷体" panose="02010609060101010101" pitchFamily="49" charset="-122"/>
              </a:rPr>
              <a:t>……</a:t>
            </a:r>
            <a:endParaRPr lang="en-US" altLang="zh-CN" sz="16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25"/>
          <p:cNvSpPr txBox="1">
            <a:spLocks noChangeArrowheads="1"/>
          </p:cNvSpPr>
          <p:nvPr/>
        </p:nvSpPr>
        <p:spPr bwMode="auto">
          <a:xfrm>
            <a:off x="3291738" y="3459083"/>
            <a:ext cx="81081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zh-CN" sz="1500" b="1">
                <a:solidFill>
                  <a:srgbClr val="FF0000"/>
                </a:solidFill>
                <a:ea typeface="楷体" panose="02010609060101010101" pitchFamily="49" charset="-122"/>
              </a:rPr>
              <a:t>……</a:t>
            </a:r>
            <a:endParaRPr lang="en-US" altLang="zh-CN" sz="15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Rectangle 11"/>
          <p:cNvSpPr>
            <a:spLocks noChangeArrowheads="1"/>
          </p:cNvSpPr>
          <p:nvPr/>
        </p:nvSpPr>
        <p:spPr bwMode="auto">
          <a:xfrm>
            <a:off x="1335290" y="706935"/>
            <a:ext cx="64889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>
                <a:ea typeface="楷体" panose="02010609060101010101" pitchFamily="49" charset="-122"/>
              </a:rPr>
              <a:t>还有哪些数既是</a:t>
            </a:r>
            <a:r>
              <a:rPr lang="en-US" altLang="zh-CN" sz="2400" b="1" dirty="0"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ea typeface="楷体" panose="02010609060101010101" pitchFamily="49" charset="-122"/>
              </a:rPr>
              <a:t>的倍数，又是</a:t>
            </a:r>
            <a:r>
              <a:rPr lang="en-US" altLang="zh-CN" sz="2400" b="1" dirty="0"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ea typeface="楷体" panose="02010609060101010101" pitchFamily="49" charset="-122"/>
              </a:rPr>
              <a:t>的倍数呢？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36" name="Text Box 28"/>
          <p:cNvSpPr txBox="1">
            <a:spLocks noChangeArrowheads="1"/>
          </p:cNvSpPr>
          <p:nvPr/>
        </p:nvSpPr>
        <p:spPr bwMode="auto">
          <a:xfrm>
            <a:off x="2173742" y="1779113"/>
            <a:ext cx="216694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15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31"/>
          <p:cNvSpPr txBox="1">
            <a:spLocks noChangeArrowheads="1"/>
          </p:cNvSpPr>
          <p:nvPr/>
        </p:nvSpPr>
        <p:spPr bwMode="auto">
          <a:xfrm>
            <a:off x="1579621" y="1975566"/>
            <a:ext cx="48577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15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32"/>
          <p:cNvSpPr txBox="1">
            <a:spLocks noChangeArrowheads="1"/>
          </p:cNvSpPr>
          <p:nvPr/>
        </p:nvSpPr>
        <p:spPr bwMode="auto">
          <a:xfrm>
            <a:off x="2742865" y="1975566"/>
            <a:ext cx="48577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en-US" altLang="zh-CN" sz="15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33"/>
          <p:cNvSpPr txBox="1">
            <a:spLocks noChangeArrowheads="1"/>
          </p:cNvSpPr>
          <p:nvPr/>
        </p:nvSpPr>
        <p:spPr bwMode="auto">
          <a:xfrm>
            <a:off x="4569283" y="2020809"/>
            <a:ext cx="48577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en-US" altLang="zh-CN" sz="15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34"/>
          <p:cNvSpPr txBox="1">
            <a:spLocks noChangeArrowheads="1"/>
          </p:cNvSpPr>
          <p:nvPr/>
        </p:nvSpPr>
        <p:spPr bwMode="auto">
          <a:xfrm>
            <a:off x="2358292" y="2166066"/>
            <a:ext cx="48577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en-US" altLang="zh-CN" sz="15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 Box 35"/>
          <p:cNvSpPr txBox="1">
            <a:spLocks noChangeArrowheads="1"/>
          </p:cNvSpPr>
          <p:nvPr/>
        </p:nvSpPr>
        <p:spPr bwMode="auto">
          <a:xfrm>
            <a:off x="4181140" y="2220834"/>
            <a:ext cx="48577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en-US" altLang="zh-CN" sz="15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 Box 38"/>
          <p:cNvSpPr txBox="1">
            <a:spLocks noChangeArrowheads="1"/>
          </p:cNvSpPr>
          <p:nvPr/>
        </p:nvSpPr>
        <p:spPr bwMode="auto">
          <a:xfrm>
            <a:off x="3514385" y="3144759"/>
            <a:ext cx="917972" cy="288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85000"/>
              </a:lnSpc>
            </a:pPr>
            <a:r>
              <a:rPr lang="en-US" altLang="zh-CN" sz="1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1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15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38"/>
          <p:cNvSpPr txBox="1">
            <a:spLocks noChangeArrowheads="1"/>
          </p:cNvSpPr>
          <p:nvPr/>
        </p:nvSpPr>
        <p:spPr bwMode="auto">
          <a:xfrm>
            <a:off x="3336987" y="3154284"/>
            <a:ext cx="432197" cy="288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85000"/>
              </a:lnSpc>
            </a:pPr>
            <a:r>
              <a:rPr lang="en-US" altLang="zh-CN" sz="1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1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15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38"/>
          <p:cNvSpPr txBox="1">
            <a:spLocks noChangeArrowheads="1"/>
          </p:cNvSpPr>
          <p:nvPr/>
        </p:nvSpPr>
        <p:spPr bwMode="auto">
          <a:xfrm>
            <a:off x="3238164" y="3325734"/>
            <a:ext cx="756047" cy="288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85000"/>
              </a:lnSpc>
            </a:pPr>
            <a:r>
              <a:rPr lang="en-US" altLang="zh-CN" sz="1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1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15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 Box 38"/>
          <p:cNvSpPr txBox="1">
            <a:spLocks noChangeArrowheads="1"/>
          </p:cNvSpPr>
          <p:nvPr/>
        </p:nvSpPr>
        <p:spPr bwMode="auto">
          <a:xfrm>
            <a:off x="2399965" y="1813641"/>
            <a:ext cx="485775" cy="288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85000"/>
              </a:lnSpc>
            </a:pP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15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 Box 38"/>
          <p:cNvSpPr txBox="1">
            <a:spLocks noChangeArrowheads="1"/>
          </p:cNvSpPr>
          <p:nvPr/>
        </p:nvSpPr>
        <p:spPr bwMode="auto">
          <a:xfrm>
            <a:off x="1887996" y="1811259"/>
            <a:ext cx="485775" cy="288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85000"/>
              </a:lnSpc>
            </a:pP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15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 Box 38"/>
          <p:cNvSpPr txBox="1">
            <a:spLocks noChangeArrowheads="1"/>
          </p:cNvSpPr>
          <p:nvPr/>
        </p:nvSpPr>
        <p:spPr bwMode="auto">
          <a:xfrm>
            <a:off x="2615463" y="1813641"/>
            <a:ext cx="647700" cy="288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85000"/>
              </a:lnSpc>
            </a:pP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15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 Box 38"/>
          <p:cNvSpPr txBox="1">
            <a:spLocks noChangeArrowheads="1"/>
          </p:cNvSpPr>
          <p:nvPr/>
        </p:nvSpPr>
        <p:spPr bwMode="auto">
          <a:xfrm>
            <a:off x="1952286" y="1998188"/>
            <a:ext cx="647700" cy="288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85000"/>
              </a:lnSpc>
            </a:pP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15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 Box 38"/>
          <p:cNvSpPr txBox="1">
            <a:spLocks noChangeArrowheads="1"/>
          </p:cNvSpPr>
          <p:nvPr/>
        </p:nvSpPr>
        <p:spPr bwMode="auto">
          <a:xfrm>
            <a:off x="2339238" y="1998188"/>
            <a:ext cx="647700" cy="288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85000"/>
              </a:lnSpc>
            </a:pP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15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 Box 38"/>
          <p:cNvSpPr txBox="1">
            <a:spLocks noChangeArrowheads="1"/>
          </p:cNvSpPr>
          <p:nvPr/>
        </p:nvSpPr>
        <p:spPr bwMode="auto">
          <a:xfrm>
            <a:off x="1590336" y="2220834"/>
            <a:ext cx="647700" cy="288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85000"/>
              </a:lnSpc>
            </a:pP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15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 Box 38"/>
          <p:cNvSpPr txBox="1">
            <a:spLocks noChangeArrowheads="1"/>
          </p:cNvSpPr>
          <p:nvPr/>
        </p:nvSpPr>
        <p:spPr bwMode="auto">
          <a:xfrm>
            <a:off x="1986817" y="2211309"/>
            <a:ext cx="790575" cy="288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85000"/>
              </a:lnSpc>
            </a:pP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r>
              <a:rPr lang="zh-CN" altLang="en-US" sz="15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 Box 38"/>
          <p:cNvSpPr txBox="1">
            <a:spLocks noChangeArrowheads="1"/>
          </p:cNvSpPr>
          <p:nvPr/>
        </p:nvSpPr>
        <p:spPr bwMode="auto">
          <a:xfrm>
            <a:off x="4795502" y="1832691"/>
            <a:ext cx="485775" cy="288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85000"/>
              </a:lnSpc>
            </a:pP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15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 Box 38"/>
          <p:cNvSpPr txBox="1">
            <a:spLocks noChangeArrowheads="1"/>
          </p:cNvSpPr>
          <p:nvPr/>
        </p:nvSpPr>
        <p:spPr bwMode="auto">
          <a:xfrm>
            <a:off x="4083508" y="1830309"/>
            <a:ext cx="485775" cy="288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85000"/>
              </a:lnSpc>
            </a:pP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15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 Box 38"/>
          <p:cNvSpPr txBox="1">
            <a:spLocks noChangeArrowheads="1"/>
          </p:cNvSpPr>
          <p:nvPr/>
        </p:nvSpPr>
        <p:spPr bwMode="auto">
          <a:xfrm>
            <a:off x="4426405" y="1830309"/>
            <a:ext cx="540544" cy="288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85000"/>
              </a:lnSpc>
            </a:pP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15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 Box 38"/>
          <p:cNvSpPr txBox="1">
            <a:spLocks noChangeArrowheads="1"/>
          </p:cNvSpPr>
          <p:nvPr/>
        </p:nvSpPr>
        <p:spPr bwMode="auto">
          <a:xfrm>
            <a:off x="4073983" y="2055338"/>
            <a:ext cx="756047" cy="288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85000"/>
              </a:lnSpc>
            </a:pP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15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 Box 38"/>
          <p:cNvSpPr txBox="1">
            <a:spLocks noChangeArrowheads="1"/>
          </p:cNvSpPr>
          <p:nvPr/>
        </p:nvSpPr>
        <p:spPr bwMode="auto">
          <a:xfrm>
            <a:off x="5028861" y="2068434"/>
            <a:ext cx="540544" cy="288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85000"/>
              </a:lnSpc>
            </a:pP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15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29"/>
          <p:cNvSpPr txBox="1">
            <a:spLocks noChangeArrowheads="1"/>
          </p:cNvSpPr>
          <p:nvPr/>
        </p:nvSpPr>
        <p:spPr bwMode="auto">
          <a:xfrm>
            <a:off x="4417278" y="1803221"/>
            <a:ext cx="43219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15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 Box 30"/>
          <p:cNvSpPr txBox="1">
            <a:spLocks noChangeArrowheads="1"/>
          </p:cNvSpPr>
          <p:nvPr/>
        </p:nvSpPr>
        <p:spPr bwMode="auto">
          <a:xfrm>
            <a:off x="5045533" y="1788638"/>
            <a:ext cx="48577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15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9" name="组合 56"/>
          <p:cNvGrpSpPr/>
          <p:nvPr/>
        </p:nvGrpSpPr>
        <p:grpSpPr bwMode="auto">
          <a:xfrm>
            <a:off x="5392207" y="2634763"/>
            <a:ext cx="3302761" cy="1785104"/>
            <a:chOff x="790823" y="5729265"/>
            <a:chExt cx="8180689" cy="701078"/>
          </a:xfrm>
        </p:grpSpPr>
        <p:sp>
          <p:nvSpPr>
            <p:cNvPr id="60" name="Rectangle 11"/>
            <p:cNvSpPr>
              <a:spLocks noChangeArrowheads="1"/>
            </p:cNvSpPr>
            <p:nvPr/>
          </p:nvSpPr>
          <p:spPr bwMode="auto">
            <a:xfrm>
              <a:off x="790823" y="5729265"/>
              <a:ext cx="7777163" cy="701078"/>
            </a:xfrm>
            <a:prstGeom prst="rect">
              <a:avLst/>
            </a:prstGeom>
            <a:solidFill>
              <a:srgbClr val="FF6600">
                <a:alpha val="2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lnSpc>
                  <a:spcPct val="110000"/>
                </a:lnSpc>
              </a:pPr>
              <a:r>
                <a:rPr lang="zh-CN" altLang="en-US" sz="2000" b="1" dirty="0">
                  <a:ea typeface="楷体" panose="02010609060101010101" pitchFamily="49" charset="-122"/>
                </a:rPr>
                <a:t>      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18</a:t>
              </a:r>
              <a:r>
                <a:rPr lang="en-US" altLang="zh-CN" sz="2000" b="1" dirty="0">
                  <a:solidFill>
                    <a:srgbClr val="DE0000"/>
                  </a:solidFill>
                  <a:ea typeface="楷体" panose="02010609060101010101" pitchFamily="49" charset="-122"/>
                </a:rPr>
                <a:t>        </a:t>
              </a:r>
              <a:r>
                <a:rPr lang="zh-CN" altLang="en-US" sz="2000" b="1" dirty="0">
                  <a:ea typeface="楷体" panose="02010609060101010101" pitchFamily="49" charset="-122"/>
                </a:rPr>
                <a:t>既是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b="1" dirty="0">
                  <a:ea typeface="楷体" panose="02010609060101010101" pitchFamily="49" charset="-122"/>
                </a:rPr>
                <a:t>的倍数，也是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000" b="1" dirty="0">
                  <a:ea typeface="楷体" panose="02010609060101010101" pitchFamily="49" charset="-122"/>
                </a:rPr>
                <a:t>的倍数，它们是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b="1" dirty="0">
                  <a:ea typeface="楷体" panose="02010609060101010101" pitchFamily="49" charset="-122"/>
                </a:rPr>
                <a:t>和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000" b="1" dirty="0">
                  <a:ea typeface="楷体" panose="02010609060101010101" pitchFamily="49" charset="-122"/>
                </a:rPr>
                <a:t>的</a:t>
              </a:r>
              <a:r>
                <a:rPr lang="zh-CN" altLang="en-US" sz="2000" b="1" dirty="0">
                  <a:solidFill>
                    <a:srgbClr val="DE0000"/>
                  </a:solidFill>
                  <a:ea typeface="楷体" panose="02010609060101010101" pitchFamily="49" charset="-122"/>
                </a:rPr>
                <a:t>公倍数</a:t>
              </a:r>
              <a:r>
                <a:rPr lang="zh-CN" altLang="en-US" sz="2000" b="1" dirty="0">
                  <a:ea typeface="楷体" panose="02010609060101010101" pitchFamily="49" charset="-122"/>
                </a:rPr>
                <a:t>。其中</a:t>
              </a:r>
              <a:r>
                <a:rPr lang="en-US" altLang="zh-CN" sz="2000" b="1" dirty="0">
                  <a:ea typeface="楷体" panose="02010609060101010101" pitchFamily="49" charset="-122"/>
                </a:rPr>
                <a:t>6</a:t>
              </a:r>
              <a:r>
                <a:rPr lang="zh-CN" altLang="en-US" sz="2000" b="1" dirty="0">
                  <a:ea typeface="楷体" panose="02010609060101010101" pitchFamily="49" charset="-122"/>
                </a:rPr>
                <a:t>是最小的，是</a:t>
              </a:r>
              <a:r>
                <a:rPr lang="en-US" altLang="zh-CN" sz="2000" b="1" dirty="0">
                  <a:ea typeface="楷体" panose="02010609060101010101" pitchFamily="49" charset="-122"/>
                </a:rPr>
                <a:t>2</a:t>
              </a:r>
              <a:r>
                <a:rPr lang="zh-CN" altLang="en-US" sz="2000" b="1" dirty="0">
                  <a:ea typeface="楷体" panose="02010609060101010101" pitchFamily="49" charset="-122"/>
                </a:rPr>
                <a:t>和</a:t>
              </a:r>
              <a:r>
                <a:rPr lang="en-US" altLang="zh-CN" sz="2000" b="1" dirty="0">
                  <a:ea typeface="楷体" panose="02010609060101010101" pitchFamily="49" charset="-122"/>
                </a:rPr>
                <a:t>3</a:t>
              </a:r>
              <a:r>
                <a:rPr lang="zh-CN" altLang="en-US" sz="2000" b="1" dirty="0">
                  <a:ea typeface="楷体" panose="02010609060101010101" pitchFamily="49" charset="-122"/>
                </a:rPr>
                <a:t>的</a:t>
              </a:r>
              <a:r>
                <a:rPr lang="zh-CN" altLang="en-US" sz="2000" b="1" dirty="0">
                  <a:solidFill>
                    <a:srgbClr val="FF0000"/>
                  </a:solidFill>
                  <a:ea typeface="楷体" panose="02010609060101010101" pitchFamily="49" charset="-122"/>
                </a:rPr>
                <a:t>最小公倍数。</a:t>
              </a:r>
              <a:endParaRPr lang="zh-CN" altLang="en-US" sz="2000" b="1" dirty="0">
                <a:solidFill>
                  <a:srgbClr val="FF0000"/>
                </a:solidFill>
                <a:ea typeface="楷体" panose="02010609060101010101" pitchFamily="49" charset="-122"/>
              </a:endParaRPr>
            </a:p>
          </p:txBody>
        </p:sp>
        <p:sp>
          <p:nvSpPr>
            <p:cNvPr id="61" name="Text Box 25"/>
            <p:cNvSpPr txBox="1">
              <a:spLocks noChangeArrowheads="1"/>
            </p:cNvSpPr>
            <p:nvPr/>
          </p:nvSpPr>
          <p:spPr bwMode="auto">
            <a:xfrm>
              <a:off x="4884929" y="5738778"/>
              <a:ext cx="4086583" cy="1208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FF0000"/>
                  </a:solidFill>
                  <a:ea typeface="楷体" panose="02010609060101010101" pitchFamily="49" charset="-122"/>
                </a:rPr>
                <a:t>……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500"/>
                            </p:stCondLst>
                            <p:childTnLst>
                              <p:par>
                                <p:cTn id="2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500"/>
                            </p:stCondLst>
                            <p:childTnLst>
                              <p:par>
                                <p:cTn id="2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 animBg="1"/>
      <p:bldP spid="12" grpId="0"/>
      <p:bldP spid="13" grpId="0" animBg="1"/>
      <p:bldP spid="14" grpId="0" animBg="1"/>
      <p:bldP spid="15" grpId="0" animBg="1"/>
      <p:bldP spid="19" grpId="0"/>
      <p:bldP spid="20" grpId="0"/>
      <p:bldP spid="21" grpId="0"/>
      <p:bldP spid="22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7" grpId="1"/>
      <p:bldP spid="58" grpId="0"/>
      <p:bldP spid="58" grpId="1"/>
    </p:bldLst>
  </p:timing>
</p:sld>
</file>

<file path=ppt/tags/tag1.xml><?xml version="1.0" encoding="utf-8"?>
<p:tagLst xmlns:p="http://schemas.openxmlformats.org/presentationml/2006/main">
  <p:tag name="KSO_WPP_MARK_KEY" val="ad65a970-8e05-4a06-b0af-7abbd2a8630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1491</Words>
  <Application>WPS 演示</Application>
  <PresentationFormat>全屏显示(16:9)</PresentationFormat>
  <Paragraphs>394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等线</vt:lpstr>
      <vt:lpstr>Arial</vt:lpstr>
      <vt:lpstr>Calibri</vt:lpstr>
      <vt:lpstr>Arial Unicode MS</vt:lpstr>
      <vt:lpstr>第一PPT模板网-WWW.1PPT.COM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44</cp:revision>
  <dcterms:created xsi:type="dcterms:W3CDTF">2018-09-11T05:46:00Z</dcterms:created>
  <dcterms:modified xsi:type="dcterms:W3CDTF">2023-02-08T07:23:19Z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9EAA91196E064B45AA5C0DEDD92463E8</vt:lpwstr>
  </property>
  <property fmtid="{D5CDD505-2E9C-101B-9397-08002B2CF9AE}" pid="3" name="KSOProductBuildVer">
    <vt:lpwstr>2052-11.1.0.13703</vt:lpwstr>
  </property>
</Properties>
</file>