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0"/>
  </p:notesMasterIdLst>
  <p:sldIdLst>
    <p:sldId id="256" r:id="rId4"/>
    <p:sldId id="257" r:id="rId5"/>
    <p:sldId id="259" r:id="rId6"/>
    <p:sldId id="359" r:id="rId7"/>
    <p:sldId id="360" r:id="rId8"/>
    <p:sldId id="361" r:id="rId9"/>
    <p:sldId id="260" r:id="rId10"/>
    <p:sldId id="363" r:id="rId11"/>
    <p:sldId id="362" r:id="rId12"/>
    <p:sldId id="364" r:id="rId13"/>
    <p:sldId id="265" r:id="rId14"/>
    <p:sldId id="366" r:id="rId15"/>
    <p:sldId id="270" r:id="rId16"/>
    <p:sldId id="367" r:id="rId17"/>
    <p:sldId id="271" r:id="rId18"/>
    <p:sldId id="272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82" y="-96"/>
      </p:cViewPr>
      <p:guideLst>
        <p:guide orient="horz" pos="16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644008" cy="424168"/>
            <a:chOff x="0" y="0"/>
            <a:chExt cx="4644008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64400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171" y="2283720"/>
            <a:ext cx="797802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44637" y="1009749"/>
            <a:ext cx="6360115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走进军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方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向与位置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8683" y="451706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203388" y="1067457"/>
            <a:ext cx="654821" cy="675948"/>
            <a:chOff x="1306635" y="1412469"/>
            <a:chExt cx="654821" cy="67594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75370" y="141246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1"/>
          <p:cNvSpPr>
            <a:spLocks noChangeArrowheads="1"/>
          </p:cNvSpPr>
          <p:nvPr/>
        </p:nvSpPr>
        <p:spPr bwMode="auto">
          <a:xfrm>
            <a:off x="791769" y="699544"/>
            <a:ext cx="1350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试一试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591991" y="2552702"/>
            <a:ext cx="4825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（４，３）表示在第四列第三行。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607469" y="3257552"/>
            <a:ext cx="4825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（３，４）表示在第三列第四行。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8375" y="1176657"/>
            <a:ext cx="7995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有同学说（４，３）与（３，４）这两个数对表示的是同一个位置，你认为呢？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29833" y="959065"/>
            <a:ext cx="7235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用数对表示下面拼图中每个小动物图片的位置。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4" descr="UF32~Q`BUY`UYXF(I23}I_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316" y="1700139"/>
            <a:ext cx="5185172" cy="2815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3330183" y="3212234"/>
            <a:ext cx="539353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193381" y="3120553"/>
            <a:ext cx="8108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楷体" panose="02010609060101010101" pitchFamily="49" charset="-122"/>
              </a:rPr>
              <a:t>（</a:t>
            </a:r>
            <a:r>
              <a:rPr lang="en-US" altLang="zh-CN" b="1">
                <a:ea typeface="楷体" panose="02010609060101010101" pitchFamily="49" charset="-122"/>
              </a:rPr>
              <a:t>3,2</a:t>
            </a:r>
            <a:r>
              <a:rPr lang="zh-CN" altLang="en-US" b="1">
                <a:ea typeface="楷体" panose="02010609060101010101" pitchFamily="49" charset="-122"/>
              </a:rPr>
              <a:t>）</a:t>
            </a: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4139804" y="2510953"/>
            <a:ext cx="8643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楷体" panose="02010609060101010101" pitchFamily="49" charset="-122"/>
              </a:rPr>
              <a:t>（</a:t>
            </a:r>
            <a:r>
              <a:rPr lang="en-US" altLang="zh-CN" b="1">
                <a:ea typeface="楷体" panose="02010609060101010101" pitchFamily="49" charset="-122"/>
              </a:rPr>
              <a:t>3,3</a:t>
            </a:r>
            <a:r>
              <a:rPr lang="zh-CN" altLang="en-US" b="1">
                <a:ea typeface="楷体" panose="02010609060101010101" pitchFamily="49" charset="-122"/>
              </a:rPr>
              <a:t>）</a:t>
            </a: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5111357" y="3267003"/>
            <a:ext cx="702469" cy="53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3155158" y="3168178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楷体" panose="02010609060101010101" pitchFamily="49" charset="-122"/>
              </a:rPr>
              <a:t>（</a:t>
            </a:r>
            <a:r>
              <a:rPr lang="en-US" altLang="zh-CN" b="1">
                <a:ea typeface="楷体" panose="02010609060101010101" pitchFamily="49" charset="-122"/>
              </a:rPr>
              <a:t>2,2</a:t>
            </a:r>
            <a:r>
              <a:rPr lang="zh-CN" altLang="en-US" b="1">
                <a:ea typeface="楷体" panose="02010609060101010101" pitchFamily="49" charset="-122"/>
              </a:rPr>
              <a:t>）</a:t>
            </a: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5112545" y="3158653"/>
            <a:ext cx="7560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楷体" panose="02010609060101010101" pitchFamily="49" charset="-122"/>
              </a:rPr>
              <a:t>（</a:t>
            </a:r>
            <a:r>
              <a:rPr lang="en-US" altLang="zh-CN" b="1">
                <a:ea typeface="楷体" panose="02010609060101010101" pitchFamily="49" charset="-122"/>
              </a:rPr>
              <a:t>4,2</a:t>
            </a:r>
            <a:r>
              <a:rPr lang="zh-CN" altLang="en-US" b="1">
                <a:ea typeface="楷体" panose="02010609060101010101" pitchFamily="49" charset="-122"/>
              </a:rPr>
              <a:t>）</a:t>
            </a: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3330182" y="3050307"/>
            <a:ext cx="756047" cy="5405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4248154" y="3050308"/>
            <a:ext cx="809625" cy="594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5" name="Rectangle 29"/>
          <p:cNvSpPr>
            <a:spLocks noChangeArrowheads="1"/>
          </p:cNvSpPr>
          <p:nvPr/>
        </p:nvSpPr>
        <p:spPr bwMode="auto">
          <a:xfrm>
            <a:off x="4248155" y="2294259"/>
            <a:ext cx="756047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6" name="Rectangle 30"/>
          <p:cNvSpPr>
            <a:spLocks noChangeArrowheads="1"/>
          </p:cNvSpPr>
          <p:nvPr/>
        </p:nvSpPr>
        <p:spPr bwMode="auto">
          <a:xfrm>
            <a:off x="5112545" y="2996728"/>
            <a:ext cx="756047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7" grpId="0" autoUpdateAnimBg="0"/>
      <p:bldP spid="1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151286" y="1004146"/>
            <a:ext cx="4473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ea typeface="楷体" panose="02010609060101010101" pitchFamily="49" charset="-122"/>
              </a:rPr>
              <a:t>下面是某幢楼报箱平面图。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1" name="Freeform 43"/>
          <p:cNvSpPr/>
          <p:nvPr/>
        </p:nvSpPr>
        <p:spPr bwMode="auto">
          <a:xfrm>
            <a:off x="1144195" y="1348980"/>
            <a:ext cx="3286125" cy="2483644"/>
          </a:xfrm>
          <a:custGeom>
            <a:avLst/>
            <a:gdLst>
              <a:gd name="T0" fmla="*/ 2147483647 w 2760"/>
              <a:gd name="T1" fmla="*/ 2147483647 h 2086"/>
              <a:gd name="T2" fmla="*/ 2147483647 w 2760"/>
              <a:gd name="T3" fmla="*/ 2147483647 h 2086"/>
              <a:gd name="T4" fmla="*/ 2147483647 w 2760"/>
              <a:gd name="T5" fmla="*/ 2147483647 h 2086"/>
              <a:gd name="T6" fmla="*/ 2147483647 w 2760"/>
              <a:gd name="T7" fmla="*/ 2147483647 h 2086"/>
              <a:gd name="T8" fmla="*/ 2147483647 w 2760"/>
              <a:gd name="T9" fmla="*/ 2147483647 h 2086"/>
              <a:gd name="T10" fmla="*/ 2147483647 w 2760"/>
              <a:gd name="T11" fmla="*/ 2147483647 h 2086"/>
              <a:gd name="T12" fmla="*/ 2147483647 w 2760"/>
              <a:gd name="T13" fmla="*/ 2147483647 h 2086"/>
              <a:gd name="T14" fmla="*/ 2147483647 w 2760"/>
              <a:gd name="T15" fmla="*/ 2147483647 h 2086"/>
              <a:gd name="T16" fmla="*/ 2147483647 w 2760"/>
              <a:gd name="T17" fmla="*/ 2147483647 h 2086"/>
              <a:gd name="T18" fmla="*/ 2147483647 w 2760"/>
              <a:gd name="T19" fmla="*/ 2147483647 h 2086"/>
              <a:gd name="T20" fmla="*/ 2147483647 w 2760"/>
              <a:gd name="T21" fmla="*/ 2147483647 h 2086"/>
              <a:gd name="T22" fmla="*/ 2147483647 w 2760"/>
              <a:gd name="T23" fmla="*/ 2147483647 h 2086"/>
              <a:gd name="T24" fmla="*/ 2147483647 w 2760"/>
              <a:gd name="T25" fmla="*/ 2147483647 h 2086"/>
              <a:gd name="T26" fmla="*/ 2147483647 w 2760"/>
              <a:gd name="T27" fmla="*/ 2147483647 h 2086"/>
              <a:gd name="T28" fmla="*/ 2147483647 w 2760"/>
              <a:gd name="T29" fmla="*/ 2147483647 h 2086"/>
              <a:gd name="T30" fmla="*/ 2147483647 w 2760"/>
              <a:gd name="T31" fmla="*/ 2147483647 h 2086"/>
              <a:gd name="T32" fmla="*/ 2147483647 w 2760"/>
              <a:gd name="T33" fmla="*/ 2147483647 h 2086"/>
              <a:gd name="T34" fmla="*/ 2147483647 w 2760"/>
              <a:gd name="T35" fmla="*/ 2147483647 h 2086"/>
              <a:gd name="T36" fmla="*/ 2147483647 w 2760"/>
              <a:gd name="T37" fmla="*/ 2147483647 h 2086"/>
              <a:gd name="T38" fmla="*/ 2147483647 w 2760"/>
              <a:gd name="T39" fmla="*/ 2147483647 h 2086"/>
              <a:gd name="T40" fmla="*/ 2147483647 w 2760"/>
              <a:gd name="T41" fmla="*/ 2147483647 h 2086"/>
              <a:gd name="T42" fmla="*/ 2147483647 w 2760"/>
              <a:gd name="T43" fmla="*/ 2147483647 h 2086"/>
              <a:gd name="T44" fmla="*/ 2147483647 w 2760"/>
              <a:gd name="T45" fmla="*/ 2147483647 h 2086"/>
              <a:gd name="T46" fmla="*/ 2147483647 w 2760"/>
              <a:gd name="T47" fmla="*/ 2147483647 h 2086"/>
              <a:gd name="T48" fmla="*/ 2147483647 w 2760"/>
              <a:gd name="T49" fmla="*/ 2147483647 h 2086"/>
              <a:gd name="T50" fmla="*/ 2147483647 w 2760"/>
              <a:gd name="T51" fmla="*/ 2147483647 h 2086"/>
              <a:gd name="T52" fmla="*/ 2147483647 w 2760"/>
              <a:gd name="T53" fmla="*/ 2147483647 h 2086"/>
              <a:gd name="T54" fmla="*/ 2147483647 w 2760"/>
              <a:gd name="T55" fmla="*/ 2147483647 h 2086"/>
              <a:gd name="T56" fmla="*/ 2147483647 w 2760"/>
              <a:gd name="T57" fmla="*/ 2147483647 h 20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760"/>
              <a:gd name="T88" fmla="*/ 0 h 2086"/>
              <a:gd name="T89" fmla="*/ 2760 w 2760"/>
              <a:gd name="T90" fmla="*/ 2086 h 208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760" h="2086">
                <a:moveTo>
                  <a:pt x="164" y="37"/>
                </a:moveTo>
                <a:cubicBezTo>
                  <a:pt x="714" y="42"/>
                  <a:pt x="1147" y="60"/>
                  <a:pt x="1663" y="46"/>
                </a:cubicBezTo>
                <a:cubicBezTo>
                  <a:pt x="1665" y="45"/>
                  <a:pt x="1714" y="33"/>
                  <a:pt x="1709" y="19"/>
                </a:cubicBezTo>
                <a:cubicBezTo>
                  <a:pt x="1706" y="10"/>
                  <a:pt x="1681" y="0"/>
                  <a:pt x="1681" y="10"/>
                </a:cubicBezTo>
                <a:cubicBezTo>
                  <a:pt x="1681" y="24"/>
                  <a:pt x="1813" y="69"/>
                  <a:pt x="1828" y="74"/>
                </a:cubicBezTo>
                <a:cubicBezTo>
                  <a:pt x="2124" y="169"/>
                  <a:pt x="2449" y="74"/>
                  <a:pt x="2760" y="74"/>
                </a:cubicBezTo>
                <a:cubicBezTo>
                  <a:pt x="2742" y="100"/>
                  <a:pt x="2725" y="117"/>
                  <a:pt x="2714" y="147"/>
                </a:cubicBezTo>
                <a:cubicBezTo>
                  <a:pt x="2717" y="159"/>
                  <a:pt x="2720" y="172"/>
                  <a:pt x="2724" y="184"/>
                </a:cubicBezTo>
                <a:cubicBezTo>
                  <a:pt x="2730" y="202"/>
                  <a:pt x="2742" y="238"/>
                  <a:pt x="2742" y="238"/>
                </a:cubicBezTo>
                <a:cubicBezTo>
                  <a:pt x="2752" y="726"/>
                  <a:pt x="2751" y="519"/>
                  <a:pt x="2751" y="860"/>
                </a:cubicBezTo>
                <a:cubicBezTo>
                  <a:pt x="2495" y="860"/>
                  <a:pt x="2239" y="860"/>
                  <a:pt x="1983" y="860"/>
                </a:cubicBezTo>
                <a:cubicBezTo>
                  <a:pt x="1978" y="965"/>
                  <a:pt x="1983" y="1013"/>
                  <a:pt x="1956" y="1098"/>
                </a:cubicBezTo>
                <a:cubicBezTo>
                  <a:pt x="1953" y="1284"/>
                  <a:pt x="1937" y="1507"/>
                  <a:pt x="1937" y="1701"/>
                </a:cubicBezTo>
                <a:cubicBezTo>
                  <a:pt x="1443" y="2086"/>
                  <a:pt x="678" y="1747"/>
                  <a:pt x="63" y="1747"/>
                </a:cubicBezTo>
                <a:cubicBezTo>
                  <a:pt x="64" y="1734"/>
                  <a:pt x="61" y="1719"/>
                  <a:pt x="67" y="1707"/>
                </a:cubicBezTo>
                <a:cubicBezTo>
                  <a:pt x="69" y="1703"/>
                  <a:pt x="131" y="1660"/>
                  <a:pt x="136" y="1656"/>
                </a:cubicBezTo>
                <a:cubicBezTo>
                  <a:pt x="168" y="1557"/>
                  <a:pt x="117" y="1704"/>
                  <a:pt x="164" y="1601"/>
                </a:cubicBezTo>
                <a:cubicBezTo>
                  <a:pt x="188" y="1547"/>
                  <a:pt x="177" y="1552"/>
                  <a:pt x="191" y="1500"/>
                </a:cubicBezTo>
                <a:cubicBezTo>
                  <a:pt x="196" y="1481"/>
                  <a:pt x="209" y="1445"/>
                  <a:pt x="209" y="1445"/>
                </a:cubicBezTo>
                <a:cubicBezTo>
                  <a:pt x="202" y="1332"/>
                  <a:pt x="232" y="1330"/>
                  <a:pt x="173" y="1281"/>
                </a:cubicBezTo>
                <a:cubicBezTo>
                  <a:pt x="148" y="1260"/>
                  <a:pt x="110" y="1246"/>
                  <a:pt x="81" y="1235"/>
                </a:cubicBezTo>
                <a:cubicBezTo>
                  <a:pt x="63" y="1228"/>
                  <a:pt x="26" y="1217"/>
                  <a:pt x="26" y="1217"/>
                </a:cubicBezTo>
                <a:cubicBezTo>
                  <a:pt x="8" y="1161"/>
                  <a:pt x="0" y="1095"/>
                  <a:pt x="45" y="1052"/>
                </a:cubicBezTo>
                <a:cubicBezTo>
                  <a:pt x="61" y="1019"/>
                  <a:pt x="74" y="1004"/>
                  <a:pt x="100" y="979"/>
                </a:cubicBezTo>
                <a:cubicBezTo>
                  <a:pt x="134" y="876"/>
                  <a:pt x="99" y="990"/>
                  <a:pt x="118" y="723"/>
                </a:cubicBezTo>
                <a:cubicBezTo>
                  <a:pt x="120" y="698"/>
                  <a:pt x="131" y="675"/>
                  <a:pt x="136" y="650"/>
                </a:cubicBezTo>
                <a:cubicBezTo>
                  <a:pt x="139" y="616"/>
                  <a:pt x="139" y="582"/>
                  <a:pt x="145" y="549"/>
                </a:cubicBezTo>
                <a:cubicBezTo>
                  <a:pt x="148" y="530"/>
                  <a:pt x="164" y="494"/>
                  <a:pt x="164" y="494"/>
                </a:cubicBezTo>
                <a:cubicBezTo>
                  <a:pt x="182" y="263"/>
                  <a:pt x="174" y="415"/>
                  <a:pt x="164" y="37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pic>
        <p:nvPicPr>
          <p:cNvPr id="12" name="Picture 2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71649" y="1646630"/>
            <a:ext cx="2593181" cy="285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4680352" y="1762125"/>
            <a:ext cx="29694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3992280" y="1715828"/>
            <a:ext cx="55482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ea typeface="楷体" panose="02010609060101010101" pitchFamily="49" charset="-122"/>
              </a:rPr>
              <a:t>）你能用数对表示出王强家、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         张东家报箱的位置吗？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3992280" y="2849063"/>
            <a:ext cx="61243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）陈军家报箱的位置是（</a:t>
            </a:r>
            <a:r>
              <a:rPr lang="en-US" altLang="zh-CN" sz="2400" b="1" dirty="0">
                <a:ea typeface="楷体" panose="02010609060101010101" pitchFamily="49" charset="-122"/>
              </a:rPr>
              <a:t>4,2</a:t>
            </a:r>
            <a:r>
              <a:rPr lang="zh-CN" altLang="en-US" sz="2400" b="1" dirty="0"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ea typeface="楷体" panose="02010609060101010101" pitchFamily="49" charset="-122"/>
              </a:rPr>
              <a:t>,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         你能在图中标出来吗？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3992284" y="3982295"/>
            <a:ext cx="35841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ea typeface="楷体" panose="02010609060101010101" pitchFamily="49" charset="-122"/>
              </a:rPr>
              <a:t>）你还能知道什么？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1379995" y="3317079"/>
            <a:ext cx="102631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(1,2)</a:t>
            </a:r>
            <a:endParaRPr lang="en-US" altLang="zh-CN" sz="15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3181406" y="3793329"/>
            <a:ext cx="10810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(5,1)</a:t>
            </a:r>
            <a:endParaRPr lang="en-US" altLang="zh-CN" sz="15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2837320" y="3298028"/>
            <a:ext cx="64889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chemeClr val="hlink"/>
                </a:solidFill>
                <a:ea typeface="楷体" panose="02010609060101010101" pitchFamily="49" charset="-122"/>
              </a:rPr>
              <a:t>陈军</a:t>
            </a:r>
            <a:endParaRPr lang="zh-CN" altLang="en-US" sz="1500" b="1">
              <a:solidFill>
                <a:schemeClr val="hlink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23" grpId="0" autoUpdateAnimBg="0"/>
      <p:bldP spid="2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10396" y="477114"/>
            <a:ext cx="3024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填一填，标一标。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Freeform 43"/>
          <p:cNvSpPr/>
          <p:nvPr/>
        </p:nvSpPr>
        <p:spPr bwMode="auto">
          <a:xfrm>
            <a:off x="1144195" y="1348980"/>
            <a:ext cx="3286125" cy="2483644"/>
          </a:xfrm>
          <a:custGeom>
            <a:avLst/>
            <a:gdLst>
              <a:gd name="T0" fmla="*/ 2147483647 w 2760"/>
              <a:gd name="T1" fmla="*/ 2147483647 h 2086"/>
              <a:gd name="T2" fmla="*/ 2147483647 w 2760"/>
              <a:gd name="T3" fmla="*/ 2147483647 h 2086"/>
              <a:gd name="T4" fmla="*/ 2147483647 w 2760"/>
              <a:gd name="T5" fmla="*/ 2147483647 h 2086"/>
              <a:gd name="T6" fmla="*/ 2147483647 w 2760"/>
              <a:gd name="T7" fmla="*/ 2147483647 h 2086"/>
              <a:gd name="T8" fmla="*/ 2147483647 w 2760"/>
              <a:gd name="T9" fmla="*/ 2147483647 h 2086"/>
              <a:gd name="T10" fmla="*/ 2147483647 w 2760"/>
              <a:gd name="T11" fmla="*/ 2147483647 h 2086"/>
              <a:gd name="T12" fmla="*/ 2147483647 w 2760"/>
              <a:gd name="T13" fmla="*/ 2147483647 h 2086"/>
              <a:gd name="T14" fmla="*/ 2147483647 w 2760"/>
              <a:gd name="T15" fmla="*/ 2147483647 h 2086"/>
              <a:gd name="T16" fmla="*/ 2147483647 w 2760"/>
              <a:gd name="T17" fmla="*/ 2147483647 h 2086"/>
              <a:gd name="T18" fmla="*/ 2147483647 w 2760"/>
              <a:gd name="T19" fmla="*/ 2147483647 h 2086"/>
              <a:gd name="T20" fmla="*/ 2147483647 w 2760"/>
              <a:gd name="T21" fmla="*/ 2147483647 h 2086"/>
              <a:gd name="T22" fmla="*/ 2147483647 w 2760"/>
              <a:gd name="T23" fmla="*/ 2147483647 h 2086"/>
              <a:gd name="T24" fmla="*/ 2147483647 w 2760"/>
              <a:gd name="T25" fmla="*/ 2147483647 h 2086"/>
              <a:gd name="T26" fmla="*/ 2147483647 w 2760"/>
              <a:gd name="T27" fmla="*/ 2147483647 h 2086"/>
              <a:gd name="T28" fmla="*/ 2147483647 w 2760"/>
              <a:gd name="T29" fmla="*/ 2147483647 h 2086"/>
              <a:gd name="T30" fmla="*/ 2147483647 w 2760"/>
              <a:gd name="T31" fmla="*/ 2147483647 h 2086"/>
              <a:gd name="T32" fmla="*/ 2147483647 w 2760"/>
              <a:gd name="T33" fmla="*/ 2147483647 h 2086"/>
              <a:gd name="T34" fmla="*/ 2147483647 w 2760"/>
              <a:gd name="T35" fmla="*/ 2147483647 h 2086"/>
              <a:gd name="T36" fmla="*/ 2147483647 w 2760"/>
              <a:gd name="T37" fmla="*/ 2147483647 h 2086"/>
              <a:gd name="T38" fmla="*/ 2147483647 w 2760"/>
              <a:gd name="T39" fmla="*/ 2147483647 h 2086"/>
              <a:gd name="T40" fmla="*/ 2147483647 w 2760"/>
              <a:gd name="T41" fmla="*/ 2147483647 h 2086"/>
              <a:gd name="T42" fmla="*/ 2147483647 w 2760"/>
              <a:gd name="T43" fmla="*/ 2147483647 h 2086"/>
              <a:gd name="T44" fmla="*/ 2147483647 w 2760"/>
              <a:gd name="T45" fmla="*/ 2147483647 h 2086"/>
              <a:gd name="T46" fmla="*/ 2147483647 w 2760"/>
              <a:gd name="T47" fmla="*/ 2147483647 h 2086"/>
              <a:gd name="T48" fmla="*/ 2147483647 w 2760"/>
              <a:gd name="T49" fmla="*/ 2147483647 h 2086"/>
              <a:gd name="T50" fmla="*/ 2147483647 w 2760"/>
              <a:gd name="T51" fmla="*/ 2147483647 h 2086"/>
              <a:gd name="T52" fmla="*/ 2147483647 w 2760"/>
              <a:gd name="T53" fmla="*/ 2147483647 h 2086"/>
              <a:gd name="T54" fmla="*/ 2147483647 w 2760"/>
              <a:gd name="T55" fmla="*/ 2147483647 h 2086"/>
              <a:gd name="T56" fmla="*/ 2147483647 w 2760"/>
              <a:gd name="T57" fmla="*/ 2147483647 h 20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760"/>
              <a:gd name="T88" fmla="*/ 0 h 2086"/>
              <a:gd name="T89" fmla="*/ 2760 w 2760"/>
              <a:gd name="T90" fmla="*/ 2086 h 208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760" h="2086">
                <a:moveTo>
                  <a:pt x="164" y="37"/>
                </a:moveTo>
                <a:cubicBezTo>
                  <a:pt x="714" y="42"/>
                  <a:pt x="1147" y="60"/>
                  <a:pt x="1663" y="46"/>
                </a:cubicBezTo>
                <a:cubicBezTo>
                  <a:pt x="1665" y="45"/>
                  <a:pt x="1714" y="33"/>
                  <a:pt x="1709" y="19"/>
                </a:cubicBezTo>
                <a:cubicBezTo>
                  <a:pt x="1706" y="10"/>
                  <a:pt x="1681" y="0"/>
                  <a:pt x="1681" y="10"/>
                </a:cubicBezTo>
                <a:cubicBezTo>
                  <a:pt x="1681" y="24"/>
                  <a:pt x="1813" y="69"/>
                  <a:pt x="1828" y="74"/>
                </a:cubicBezTo>
                <a:cubicBezTo>
                  <a:pt x="2124" y="169"/>
                  <a:pt x="2449" y="74"/>
                  <a:pt x="2760" y="74"/>
                </a:cubicBezTo>
                <a:cubicBezTo>
                  <a:pt x="2742" y="100"/>
                  <a:pt x="2725" y="117"/>
                  <a:pt x="2714" y="147"/>
                </a:cubicBezTo>
                <a:cubicBezTo>
                  <a:pt x="2717" y="159"/>
                  <a:pt x="2720" y="172"/>
                  <a:pt x="2724" y="184"/>
                </a:cubicBezTo>
                <a:cubicBezTo>
                  <a:pt x="2730" y="202"/>
                  <a:pt x="2742" y="238"/>
                  <a:pt x="2742" y="238"/>
                </a:cubicBezTo>
                <a:cubicBezTo>
                  <a:pt x="2752" y="726"/>
                  <a:pt x="2751" y="519"/>
                  <a:pt x="2751" y="860"/>
                </a:cubicBezTo>
                <a:cubicBezTo>
                  <a:pt x="2495" y="860"/>
                  <a:pt x="2239" y="860"/>
                  <a:pt x="1983" y="860"/>
                </a:cubicBezTo>
                <a:cubicBezTo>
                  <a:pt x="1978" y="965"/>
                  <a:pt x="1983" y="1013"/>
                  <a:pt x="1956" y="1098"/>
                </a:cubicBezTo>
                <a:cubicBezTo>
                  <a:pt x="1953" y="1284"/>
                  <a:pt x="1937" y="1507"/>
                  <a:pt x="1937" y="1701"/>
                </a:cubicBezTo>
                <a:cubicBezTo>
                  <a:pt x="1443" y="2086"/>
                  <a:pt x="678" y="1747"/>
                  <a:pt x="63" y="1747"/>
                </a:cubicBezTo>
                <a:cubicBezTo>
                  <a:pt x="64" y="1734"/>
                  <a:pt x="61" y="1719"/>
                  <a:pt x="67" y="1707"/>
                </a:cubicBezTo>
                <a:cubicBezTo>
                  <a:pt x="69" y="1703"/>
                  <a:pt x="131" y="1660"/>
                  <a:pt x="136" y="1656"/>
                </a:cubicBezTo>
                <a:cubicBezTo>
                  <a:pt x="168" y="1557"/>
                  <a:pt x="117" y="1704"/>
                  <a:pt x="164" y="1601"/>
                </a:cubicBezTo>
                <a:cubicBezTo>
                  <a:pt x="188" y="1547"/>
                  <a:pt x="177" y="1552"/>
                  <a:pt x="191" y="1500"/>
                </a:cubicBezTo>
                <a:cubicBezTo>
                  <a:pt x="196" y="1481"/>
                  <a:pt x="209" y="1445"/>
                  <a:pt x="209" y="1445"/>
                </a:cubicBezTo>
                <a:cubicBezTo>
                  <a:pt x="202" y="1332"/>
                  <a:pt x="232" y="1330"/>
                  <a:pt x="173" y="1281"/>
                </a:cubicBezTo>
                <a:cubicBezTo>
                  <a:pt x="148" y="1260"/>
                  <a:pt x="110" y="1246"/>
                  <a:pt x="81" y="1235"/>
                </a:cubicBezTo>
                <a:cubicBezTo>
                  <a:pt x="63" y="1228"/>
                  <a:pt x="26" y="1217"/>
                  <a:pt x="26" y="1217"/>
                </a:cubicBezTo>
                <a:cubicBezTo>
                  <a:pt x="8" y="1161"/>
                  <a:pt x="0" y="1095"/>
                  <a:pt x="45" y="1052"/>
                </a:cubicBezTo>
                <a:cubicBezTo>
                  <a:pt x="61" y="1019"/>
                  <a:pt x="74" y="1004"/>
                  <a:pt x="100" y="979"/>
                </a:cubicBezTo>
                <a:cubicBezTo>
                  <a:pt x="134" y="876"/>
                  <a:pt x="99" y="990"/>
                  <a:pt x="118" y="723"/>
                </a:cubicBezTo>
                <a:cubicBezTo>
                  <a:pt x="120" y="698"/>
                  <a:pt x="131" y="675"/>
                  <a:pt x="136" y="650"/>
                </a:cubicBezTo>
                <a:cubicBezTo>
                  <a:pt x="139" y="616"/>
                  <a:pt x="139" y="582"/>
                  <a:pt x="145" y="549"/>
                </a:cubicBezTo>
                <a:cubicBezTo>
                  <a:pt x="148" y="530"/>
                  <a:pt x="164" y="494"/>
                  <a:pt x="164" y="494"/>
                </a:cubicBezTo>
                <a:cubicBezTo>
                  <a:pt x="182" y="263"/>
                  <a:pt x="174" y="415"/>
                  <a:pt x="164" y="37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pic>
        <p:nvPicPr>
          <p:cNvPr id="7" name="Picture 30" descr="M37OFX5GVTF@3SB4MQ`F1V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6665" y="1180415"/>
            <a:ext cx="3173016" cy="211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564843" y="3275203"/>
            <a:ext cx="101894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的位置分别是（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1,3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）、（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4,4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6,3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）、（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9,5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），请你在图中标出它们。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）用   标出可能是（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3991588" y="1061053"/>
            <a:ext cx="648506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的位置可用数对（  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表示，点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的位置可用数对（  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表示，点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的位置可用数对（  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32"/>
          <p:cNvSpPr/>
          <p:nvPr/>
        </p:nvSpPr>
        <p:spPr bwMode="auto">
          <a:xfrm>
            <a:off x="1868468" y="4461585"/>
            <a:ext cx="161925" cy="215503"/>
          </a:xfrm>
          <a:custGeom>
            <a:avLst/>
            <a:gdLst>
              <a:gd name="T0" fmla="*/ 0 w 215900"/>
              <a:gd name="T1" fmla="*/ 109753 h 287337"/>
              <a:gd name="T2" fmla="*/ 82467 w 215900"/>
              <a:gd name="T3" fmla="*/ 109753 h 287337"/>
              <a:gd name="T4" fmla="*/ 107950 w 215900"/>
              <a:gd name="T5" fmla="*/ 0 h 287337"/>
              <a:gd name="T6" fmla="*/ 133433 w 215900"/>
              <a:gd name="T7" fmla="*/ 109753 h 287337"/>
              <a:gd name="T8" fmla="*/ 215900 w 215900"/>
              <a:gd name="T9" fmla="*/ 109753 h 287337"/>
              <a:gd name="T10" fmla="*/ 149183 w 215900"/>
              <a:gd name="T11" fmla="*/ 177583 h 287337"/>
              <a:gd name="T12" fmla="*/ 174667 w 215900"/>
              <a:gd name="T13" fmla="*/ 287336 h 287337"/>
              <a:gd name="T14" fmla="*/ 107950 w 215900"/>
              <a:gd name="T15" fmla="*/ 219504 h 287337"/>
              <a:gd name="T16" fmla="*/ 41233 w 215900"/>
              <a:gd name="T17" fmla="*/ 287336 h 287337"/>
              <a:gd name="T18" fmla="*/ 66717 w 215900"/>
              <a:gd name="T19" fmla="*/ 177583 h 2873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66717 w 215900"/>
              <a:gd name="T31" fmla="*/ 109753 h 287337"/>
              <a:gd name="T32" fmla="*/ 149183 w 215900"/>
              <a:gd name="T33" fmla="*/ 219504 h 2873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5900" h="287337">
                <a:moveTo>
                  <a:pt x="0" y="109753"/>
                </a:moveTo>
                <a:lnTo>
                  <a:pt x="82467" y="109753"/>
                </a:lnTo>
                <a:lnTo>
                  <a:pt x="107950" y="0"/>
                </a:lnTo>
                <a:lnTo>
                  <a:pt x="133433" y="109753"/>
                </a:lnTo>
                <a:lnTo>
                  <a:pt x="215900" y="109753"/>
                </a:lnTo>
                <a:lnTo>
                  <a:pt x="149183" y="177583"/>
                </a:lnTo>
                <a:lnTo>
                  <a:pt x="174667" y="287336"/>
                </a:lnTo>
                <a:lnTo>
                  <a:pt x="107950" y="219504"/>
                </a:lnTo>
                <a:lnTo>
                  <a:pt x="41233" y="287336"/>
                </a:lnTo>
                <a:lnTo>
                  <a:pt x="66717" y="177583"/>
                </a:lnTo>
                <a:lnTo>
                  <a:pt x="0" y="109753"/>
                </a:lnTo>
                <a:close/>
              </a:path>
            </a:pathLst>
          </a:custGeom>
          <a:solidFill>
            <a:schemeClr val="tx1"/>
          </a:solidFill>
          <a:ln w="9525" cap="rnd" cmpd="sng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7560769" y="1053405"/>
            <a:ext cx="1018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1 , 1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7746799" y="1604232"/>
            <a:ext cx="1018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3 , 1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7746799" y="2154601"/>
            <a:ext cx="1018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7 , 4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13" name="Group 39"/>
          <p:cNvGrpSpPr/>
          <p:nvPr/>
        </p:nvGrpSpPr>
        <p:grpSpPr bwMode="auto">
          <a:xfrm>
            <a:off x="1074556" y="1578082"/>
            <a:ext cx="757238" cy="632222"/>
            <a:chOff x="0" y="0"/>
            <a:chExt cx="636" cy="531"/>
          </a:xfrm>
        </p:grpSpPr>
        <p:sp>
          <p:nvSpPr>
            <p:cNvPr id="14" name="Text Box 37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FF0000"/>
                  </a:solidFill>
                  <a:ea typeface="楷体" panose="02010609060101010101" pitchFamily="49" charset="-122"/>
                </a:rPr>
                <a:t>.</a:t>
              </a:r>
              <a:endParaRPr lang="en-US" altLang="zh-CN" sz="30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15" name="Text Box 38"/>
            <p:cNvSpPr txBox="1">
              <a:spLocks noChangeArrowheads="1"/>
            </p:cNvSpPr>
            <p:nvPr/>
          </p:nvSpPr>
          <p:spPr bwMode="auto">
            <a:xfrm>
              <a:off x="182" y="260"/>
              <a:ext cx="45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0000"/>
                  </a:solidFill>
                  <a:ea typeface="楷体" panose="02010609060101010101" pitchFamily="49" charset="-122"/>
                </a:rPr>
                <a:t>C</a:t>
              </a:r>
              <a:endParaRPr lang="en-US" altLang="zh-CN" sz="15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Group 40"/>
          <p:cNvGrpSpPr/>
          <p:nvPr/>
        </p:nvGrpSpPr>
        <p:grpSpPr bwMode="auto">
          <a:xfrm>
            <a:off x="1993718" y="1239944"/>
            <a:ext cx="757238" cy="632222"/>
            <a:chOff x="0" y="0"/>
            <a:chExt cx="636" cy="531"/>
          </a:xfrm>
        </p:grpSpPr>
        <p:sp>
          <p:nvSpPr>
            <p:cNvPr id="17" name="Text Box 41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FF0000"/>
                  </a:solidFill>
                  <a:ea typeface="楷体" panose="02010609060101010101" pitchFamily="49" charset="-122"/>
                </a:rPr>
                <a:t>.</a:t>
              </a:r>
              <a:endParaRPr lang="en-US" altLang="zh-CN" sz="30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18" name="Text Box 42"/>
            <p:cNvSpPr txBox="1">
              <a:spLocks noChangeArrowheads="1"/>
            </p:cNvSpPr>
            <p:nvPr/>
          </p:nvSpPr>
          <p:spPr bwMode="auto">
            <a:xfrm>
              <a:off x="182" y="260"/>
              <a:ext cx="45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0000"/>
                  </a:solidFill>
                  <a:ea typeface="楷体" panose="02010609060101010101" pitchFamily="49" charset="-122"/>
                </a:rPr>
                <a:t>E</a:t>
              </a:r>
              <a:endParaRPr lang="en-US" altLang="zh-CN" sz="15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Group 43"/>
          <p:cNvGrpSpPr/>
          <p:nvPr/>
        </p:nvGrpSpPr>
        <p:grpSpPr bwMode="auto">
          <a:xfrm>
            <a:off x="2587840" y="1563794"/>
            <a:ext cx="757238" cy="632222"/>
            <a:chOff x="0" y="0"/>
            <a:chExt cx="636" cy="531"/>
          </a:xfrm>
        </p:grpSpPr>
        <p:sp>
          <p:nvSpPr>
            <p:cNvPr id="20" name="Text Box 44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FF0000"/>
                  </a:solidFill>
                  <a:ea typeface="楷体" panose="02010609060101010101" pitchFamily="49" charset="-122"/>
                </a:rPr>
                <a:t>.</a:t>
              </a:r>
              <a:endParaRPr lang="en-US" altLang="zh-CN" sz="30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1" name="Text Box 45"/>
            <p:cNvSpPr txBox="1">
              <a:spLocks noChangeArrowheads="1"/>
            </p:cNvSpPr>
            <p:nvPr/>
          </p:nvSpPr>
          <p:spPr bwMode="auto">
            <a:xfrm>
              <a:off x="182" y="260"/>
              <a:ext cx="45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0000"/>
                  </a:solidFill>
                  <a:ea typeface="楷体" panose="02010609060101010101" pitchFamily="49" charset="-122"/>
                </a:rPr>
                <a:t>F</a:t>
              </a:r>
              <a:endParaRPr lang="en-US" altLang="zh-CN" sz="15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Group 46"/>
          <p:cNvGrpSpPr/>
          <p:nvPr/>
        </p:nvGrpSpPr>
        <p:grpSpPr bwMode="auto">
          <a:xfrm>
            <a:off x="3505817" y="375554"/>
            <a:ext cx="973931" cy="1159669"/>
            <a:chOff x="0" y="-443"/>
            <a:chExt cx="818" cy="974"/>
          </a:xfrm>
        </p:grpSpPr>
        <p:sp>
          <p:nvSpPr>
            <p:cNvPr id="23" name="Text Box 47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FF0000"/>
                  </a:solidFill>
                  <a:ea typeface="楷体" panose="02010609060101010101" pitchFamily="49" charset="-122"/>
                </a:rPr>
                <a:t>.</a:t>
              </a:r>
              <a:endParaRPr lang="en-US" altLang="zh-CN" sz="30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4" name="Text Box 48"/>
            <p:cNvSpPr txBox="1">
              <a:spLocks noChangeArrowheads="1"/>
            </p:cNvSpPr>
            <p:nvPr/>
          </p:nvSpPr>
          <p:spPr bwMode="auto">
            <a:xfrm>
              <a:off x="182" y="260"/>
              <a:ext cx="45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0000"/>
                  </a:solidFill>
                  <a:ea typeface="楷体" panose="02010609060101010101" pitchFamily="49" charset="-122"/>
                </a:rPr>
                <a:t>G</a:t>
              </a:r>
              <a:endParaRPr lang="en-US" altLang="zh-CN" sz="15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5" name="Text Box 47"/>
            <p:cNvSpPr txBox="1">
              <a:spLocks noChangeArrowheads="1"/>
            </p:cNvSpPr>
            <p:nvPr/>
          </p:nvSpPr>
          <p:spPr bwMode="auto">
            <a:xfrm>
              <a:off x="182" y="-443"/>
              <a:ext cx="636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sz="3000" b="1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193623" y="2446050"/>
            <a:ext cx="48577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 b="1">
                <a:ea typeface="楷体" panose="02010609060101010101" pitchFamily="49" charset="-122"/>
              </a:rPr>
              <a:t>·</a:t>
            </a:r>
            <a:endParaRPr lang="zh-CN" altLang="en-US" sz="2700" b="1"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823463" y="2437716"/>
            <a:ext cx="48577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 b="1">
                <a:ea typeface="楷体" panose="02010609060101010101" pitchFamily="49" charset="-122"/>
              </a:rPr>
              <a:t>·</a:t>
            </a:r>
            <a:endParaRPr lang="zh-CN" altLang="en-US" sz="2700" b="1">
              <a:ea typeface="楷体" panose="02010609060101010101" pitchFamily="49" charset="-122"/>
            </a:endParaRPr>
          </a:p>
        </p:txBody>
      </p:sp>
      <p:sp>
        <p:nvSpPr>
          <p:cNvPr id="28" name="矩形 31"/>
          <p:cNvSpPr>
            <a:spLocks noChangeArrowheads="1"/>
          </p:cNvSpPr>
          <p:nvPr/>
        </p:nvSpPr>
        <p:spPr bwMode="auto">
          <a:xfrm>
            <a:off x="3048616" y="1375678"/>
            <a:ext cx="48577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 b="1">
                <a:ea typeface="楷体" panose="02010609060101010101" pitchFamily="49" charset="-122"/>
              </a:rPr>
              <a:t>·</a:t>
            </a:r>
            <a:endParaRPr lang="zh-CN" altLang="en-US" sz="270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70045" y="3219822"/>
            <a:ext cx="872348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ea typeface="楷体" panose="02010609060101010101" pitchFamily="49" charset="-122"/>
              </a:rPr>
              <a:t>）用数对表示图    中各顶点的位置。</a:t>
            </a:r>
            <a:endParaRPr lang="zh-CN" altLang="en-US" sz="24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）请你也设计一个图形（顶点在横线和竖线的交点上）， </a:t>
            </a:r>
            <a:endParaRPr lang="zh-CN" altLang="en-US" sz="24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         并用数对表示各顶点的位置。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44191" y="654161"/>
            <a:ext cx="3024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Freeform 43"/>
          <p:cNvSpPr/>
          <p:nvPr/>
        </p:nvSpPr>
        <p:spPr bwMode="auto">
          <a:xfrm>
            <a:off x="1144195" y="1348980"/>
            <a:ext cx="3286125" cy="2483644"/>
          </a:xfrm>
          <a:custGeom>
            <a:avLst/>
            <a:gdLst>
              <a:gd name="T0" fmla="*/ 2147483647 w 2760"/>
              <a:gd name="T1" fmla="*/ 2147483647 h 2086"/>
              <a:gd name="T2" fmla="*/ 2147483647 w 2760"/>
              <a:gd name="T3" fmla="*/ 2147483647 h 2086"/>
              <a:gd name="T4" fmla="*/ 2147483647 w 2760"/>
              <a:gd name="T5" fmla="*/ 2147483647 h 2086"/>
              <a:gd name="T6" fmla="*/ 2147483647 w 2760"/>
              <a:gd name="T7" fmla="*/ 2147483647 h 2086"/>
              <a:gd name="T8" fmla="*/ 2147483647 w 2760"/>
              <a:gd name="T9" fmla="*/ 2147483647 h 2086"/>
              <a:gd name="T10" fmla="*/ 2147483647 w 2760"/>
              <a:gd name="T11" fmla="*/ 2147483647 h 2086"/>
              <a:gd name="T12" fmla="*/ 2147483647 w 2760"/>
              <a:gd name="T13" fmla="*/ 2147483647 h 2086"/>
              <a:gd name="T14" fmla="*/ 2147483647 w 2760"/>
              <a:gd name="T15" fmla="*/ 2147483647 h 2086"/>
              <a:gd name="T16" fmla="*/ 2147483647 w 2760"/>
              <a:gd name="T17" fmla="*/ 2147483647 h 2086"/>
              <a:gd name="T18" fmla="*/ 2147483647 w 2760"/>
              <a:gd name="T19" fmla="*/ 2147483647 h 2086"/>
              <a:gd name="T20" fmla="*/ 2147483647 w 2760"/>
              <a:gd name="T21" fmla="*/ 2147483647 h 2086"/>
              <a:gd name="T22" fmla="*/ 2147483647 w 2760"/>
              <a:gd name="T23" fmla="*/ 2147483647 h 2086"/>
              <a:gd name="T24" fmla="*/ 2147483647 w 2760"/>
              <a:gd name="T25" fmla="*/ 2147483647 h 2086"/>
              <a:gd name="T26" fmla="*/ 2147483647 w 2760"/>
              <a:gd name="T27" fmla="*/ 2147483647 h 2086"/>
              <a:gd name="T28" fmla="*/ 2147483647 w 2760"/>
              <a:gd name="T29" fmla="*/ 2147483647 h 2086"/>
              <a:gd name="T30" fmla="*/ 2147483647 w 2760"/>
              <a:gd name="T31" fmla="*/ 2147483647 h 2086"/>
              <a:gd name="T32" fmla="*/ 2147483647 w 2760"/>
              <a:gd name="T33" fmla="*/ 2147483647 h 2086"/>
              <a:gd name="T34" fmla="*/ 2147483647 w 2760"/>
              <a:gd name="T35" fmla="*/ 2147483647 h 2086"/>
              <a:gd name="T36" fmla="*/ 2147483647 w 2760"/>
              <a:gd name="T37" fmla="*/ 2147483647 h 2086"/>
              <a:gd name="T38" fmla="*/ 2147483647 w 2760"/>
              <a:gd name="T39" fmla="*/ 2147483647 h 2086"/>
              <a:gd name="T40" fmla="*/ 2147483647 w 2760"/>
              <a:gd name="T41" fmla="*/ 2147483647 h 2086"/>
              <a:gd name="T42" fmla="*/ 2147483647 w 2760"/>
              <a:gd name="T43" fmla="*/ 2147483647 h 2086"/>
              <a:gd name="T44" fmla="*/ 2147483647 w 2760"/>
              <a:gd name="T45" fmla="*/ 2147483647 h 2086"/>
              <a:gd name="T46" fmla="*/ 2147483647 w 2760"/>
              <a:gd name="T47" fmla="*/ 2147483647 h 2086"/>
              <a:gd name="T48" fmla="*/ 2147483647 w 2760"/>
              <a:gd name="T49" fmla="*/ 2147483647 h 2086"/>
              <a:gd name="T50" fmla="*/ 2147483647 w 2760"/>
              <a:gd name="T51" fmla="*/ 2147483647 h 2086"/>
              <a:gd name="T52" fmla="*/ 2147483647 w 2760"/>
              <a:gd name="T53" fmla="*/ 2147483647 h 2086"/>
              <a:gd name="T54" fmla="*/ 2147483647 w 2760"/>
              <a:gd name="T55" fmla="*/ 2147483647 h 2086"/>
              <a:gd name="T56" fmla="*/ 2147483647 w 2760"/>
              <a:gd name="T57" fmla="*/ 2147483647 h 20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760"/>
              <a:gd name="T88" fmla="*/ 0 h 2086"/>
              <a:gd name="T89" fmla="*/ 2760 w 2760"/>
              <a:gd name="T90" fmla="*/ 2086 h 208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760" h="2086">
                <a:moveTo>
                  <a:pt x="164" y="37"/>
                </a:moveTo>
                <a:cubicBezTo>
                  <a:pt x="714" y="42"/>
                  <a:pt x="1147" y="60"/>
                  <a:pt x="1663" y="46"/>
                </a:cubicBezTo>
                <a:cubicBezTo>
                  <a:pt x="1665" y="45"/>
                  <a:pt x="1714" y="33"/>
                  <a:pt x="1709" y="19"/>
                </a:cubicBezTo>
                <a:cubicBezTo>
                  <a:pt x="1706" y="10"/>
                  <a:pt x="1681" y="0"/>
                  <a:pt x="1681" y="10"/>
                </a:cubicBezTo>
                <a:cubicBezTo>
                  <a:pt x="1681" y="24"/>
                  <a:pt x="1813" y="69"/>
                  <a:pt x="1828" y="74"/>
                </a:cubicBezTo>
                <a:cubicBezTo>
                  <a:pt x="2124" y="169"/>
                  <a:pt x="2449" y="74"/>
                  <a:pt x="2760" y="74"/>
                </a:cubicBezTo>
                <a:cubicBezTo>
                  <a:pt x="2742" y="100"/>
                  <a:pt x="2725" y="117"/>
                  <a:pt x="2714" y="147"/>
                </a:cubicBezTo>
                <a:cubicBezTo>
                  <a:pt x="2717" y="159"/>
                  <a:pt x="2720" y="172"/>
                  <a:pt x="2724" y="184"/>
                </a:cubicBezTo>
                <a:cubicBezTo>
                  <a:pt x="2730" y="202"/>
                  <a:pt x="2742" y="238"/>
                  <a:pt x="2742" y="238"/>
                </a:cubicBezTo>
                <a:cubicBezTo>
                  <a:pt x="2752" y="726"/>
                  <a:pt x="2751" y="519"/>
                  <a:pt x="2751" y="860"/>
                </a:cubicBezTo>
                <a:cubicBezTo>
                  <a:pt x="2495" y="860"/>
                  <a:pt x="2239" y="860"/>
                  <a:pt x="1983" y="860"/>
                </a:cubicBezTo>
                <a:cubicBezTo>
                  <a:pt x="1978" y="965"/>
                  <a:pt x="1983" y="1013"/>
                  <a:pt x="1956" y="1098"/>
                </a:cubicBezTo>
                <a:cubicBezTo>
                  <a:pt x="1953" y="1284"/>
                  <a:pt x="1937" y="1507"/>
                  <a:pt x="1937" y="1701"/>
                </a:cubicBezTo>
                <a:cubicBezTo>
                  <a:pt x="1443" y="2086"/>
                  <a:pt x="678" y="1747"/>
                  <a:pt x="63" y="1747"/>
                </a:cubicBezTo>
                <a:cubicBezTo>
                  <a:pt x="64" y="1734"/>
                  <a:pt x="61" y="1719"/>
                  <a:pt x="67" y="1707"/>
                </a:cubicBezTo>
                <a:cubicBezTo>
                  <a:pt x="69" y="1703"/>
                  <a:pt x="131" y="1660"/>
                  <a:pt x="136" y="1656"/>
                </a:cubicBezTo>
                <a:cubicBezTo>
                  <a:pt x="168" y="1557"/>
                  <a:pt x="117" y="1704"/>
                  <a:pt x="164" y="1601"/>
                </a:cubicBezTo>
                <a:cubicBezTo>
                  <a:pt x="188" y="1547"/>
                  <a:pt x="177" y="1552"/>
                  <a:pt x="191" y="1500"/>
                </a:cubicBezTo>
                <a:cubicBezTo>
                  <a:pt x="196" y="1481"/>
                  <a:pt x="209" y="1445"/>
                  <a:pt x="209" y="1445"/>
                </a:cubicBezTo>
                <a:cubicBezTo>
                  <a:pt x="202" y="1332"/>
                  <a:pt x="232" y="1330"/>
                  <a:pt x="173" y="1281"/>
                </a:cubicBezTo>
                <a:cubicBezTo>
                  <a:pt x="148" y="1260"/>
                  <a:pt x="110" y="1246"/>
                  <a:pt x="81" y="1235"/>
                </a:cubicBezTo>
                <a:cubicBezTo>
                  <a:pt x="63" y="1228"/>
                  <a:pt x="26" y="1217"/>
                  <a:pt x="26" y="1217"/>
                </a:cubicBezTo>
                <a:cubicBezTo>
                  <a:pt x="8" y="1161"/>
                  <a:pt x="0" y="1095"/>
                  <a:pt x="45" y="1052"/>
                </a:cubicBezTo>
                <a:cubicBezTo>
                  <a:pt x="61" y="1019"/>
                  <a:pt x="74" y="1004"/>
                  <a:pt x="100" y="979"/>
                </a:cubicBezTo>
                <a:cubicBezTo>
                  <a:pt x="134" y="876"/>
                  <a:pt x="99" y="990"/>
                  <a:pt x="118" y="723"/>
                </a:cubicBezTo>
                <a:cubicBezTo>
                  <a:pt x="120" y="698"/>
                  <a:pt x="131" y="675"/>
                  <a:pt x="136" y="650"/>
                </a:cubicBezTo>
                <a:cubicBezTo>
                  <a:pt x="139" y="616"/>
                  <a:pt x="139" y="582"/>
                  <a:pt x="145" y="549"/>
                </a:cubicBezTo>
                <a:cubicBezTo>
                  <a:pt x="148" y="530"/>
                  <a:pt x="164" y="494"/>
                  <a:pt x="164" y="494"/>
                </a:cubicBezTo>
                <a:cubicBezTo>
                  <a:pt x="182" y="263"/>
                  <a:pt x="174" y="415"/>
                  <a:pt x="164" y="37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pic>
        <p:nvPicPr>
          <p:cNvPr id="7" name="Picture 9" descr="0ED5[Z`C}6F}3_NN73ZY$C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4791" y="957184"/>
            <a:ext cx="4591050" cy="2078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P)32O5]L`L@U6ZCYHK$LI@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13861" y="3276500"/>
            <a:ext cx="250031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241952" y="2199005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(2,2)</a:t>
            </a:r>
            <a:endParaRPr lang="en-US" altLang="zh-CN" sz="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3376618" y="2199005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(4,2)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258620" y="1010762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(2,5)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3376618" y="1027430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(4,5)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 flipH="1">
            <a:off x="4879182" y="1334609"/>
            <a:ext cx="594122" cy="304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>
            <a:off x="5463779" y="1344136"/>
            <a:ext cx="558404" cy="270272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>
            <a:off x="4898234" y="1633458"/>
            <a:ext cx="260747" cy="565547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 flipH="1">
            <a:off x="5753106" y="1604881"/>
            <a:ext cx="269081" cy="594122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 flipH="1">
            <a:off x="5158979" y="2199003"/>
            <a:ext cx="594122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5050636" y="1119109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(11,5)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246964" y="1477487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(8,4)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4510093" y="2116853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(10,2)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5428064" y="2145428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(12,2)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5860261" y="1477487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(13,4)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3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1596" y="2239523"/>
            <a:ext cx="678081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给出表示物体在平面图上位置的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看数对的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两个数表示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哪一列、哪一行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行和列的交叉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处就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是物体的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位置或所在区域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8" y="1195744"/>
            <a:ext cx="5210175" cy="246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855729" y="3817853"/>
            <a:ext cx="3096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小强在什么位置？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18677" y="3217858"/>
            <a:ext cx="2861458" cy="1118204"/>
            <a:chOff x="5118677" y="3217856"/>
            <a:chExt cx="2861458" cy="1118204"/>
          </a:xfrm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5374015" y="3423015"/>
              <a:ext cx="1714830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000" b="1" dirty="0">
                  <a:ea typeface="楷体" panose="02010609060101010101" pitchFamily="49" charset="-122"/>
                </a:rPr>
                <a:t>你能提出什么问题？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Text Box 40"/>
          <p:cNvSpPr txBox="1">
            <a:spLocks noChangeArrowheads="1"/>
          </p:cNvSpPr>
          <p:nvPr/>
        </p:nvSpPr>
        <p:spPr bwMode="auto">
          <a:xfrm>
            <a:off x="0" y="407707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ea typeface="楷体" panose="02010609060101010101" pitchFamily="49" charset="-122"/>
              </a:rPr>
              <a:t>请</a:t>
            </a:r>
            <a:r>
              <a:rPr lang="zh-CN" altLang="en-US" sz="2400" b="1" dirty="0">
                <a:ea typeface="楷体" panose="02010609060101010101" pitchFamily="49" charset="-122"/>
              </a:rPr>
              <a:t>用文字、符号或画图等你喜欢的方式来表示出小强的位置。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pic>
        <p:nvPicPr>
          <p:cNvPr id="14" name="Picture 42" descr="图片1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02090" y="1588690"/>
            <a:ext cx="4770835" cy="244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509769" y="1019293"/>
            <a:ext cx="3078956" cy="461665"/>
            <a:chOff x="1509769" y="1019290"/>
            <a:chExt cx="3078956" cy="461665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509769" y="1019290"/>
              <a:ext cx="30789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     小强在什么位置？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708548" y="1128212"/>
              <a:ext cx="243821" cy="24382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图片1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756" y="1131592"/>
            <a:ext cx="4770835" cy="244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448735" y="4165780"/>
            <a:ext cx="5500710" cy="461665"/>
          </a:xfrm>
          <a:prstGeom prst="rect">
            <a:avLst/>
          </a:prstGeom>
          <a:solidFill>
            <a:srgbClr val="FF6600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确定位置时，竖排叫作列，横排叫作行。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24253" y="3519986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1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flipV="1">
            <a:off x="2448099" y="3897414"/>
            <a:ext cx="3402806" cy="53579"/>
          </a:xfrm>
          <a:prstGeom prst="rightArrow">
            <a:avLst>
              <a:gd name="adj1" fmla="val 50000"/>
              <a:gd name="adj2" fmla="val 1587767"/>
            </a:avLst>
          </a:prstGeom>
          <a:solidFill>
            <a:srgbClr val="FF6600">
              <a:alpha val="47058"/>
            </a:srgbClr>
          </a:solidFill>
          <a:ln w="9525">
            <a:solidFill>
              <a:srgbClr val="FF66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880298" y="3519986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2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851850" y="3519986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3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607894" y="3519986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4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527059" y="3519986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5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6390260" y="3519986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6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1476553" y="2573439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1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486078" y="2196011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2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476553" y="1862636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3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501556" y="1520927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4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1501556" y="1169693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5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26" name="AutoShape 31"/>
          <p:cNvSpPr>
            <a:spLocks noChangeArrowheads="1"/>
          </p:cNvSpPr>
          <p:nvPr/>
        </p:nvSpPr>
        <p:spPr bwMode="auto">
          <a:xfrm rot="16200000" flipV="1">
            <a:off x="531196" y="2087664"/>
            <a:ext cx="1727597" cy="53579"/>
          </a:xfrm>
          <a:prstGeom prst="rightArrow">
            <a:avLst>
              <a:gd name="adj1" fmla="val 50000"/>
              <a:gd name="adj2" fmla="val 806105"/>
            </a:avLst>
          </a:prstGeom>
          <a:solidFill>
            <a:srgbClr val="FF6600">
              <a:alpha val="47058"/>
            </a:srgbClr>
          </a:solidFill>
          <a:ln w="9525">
            <a:solidFill>
              <a:srgbClr val="FF66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7" name="Rectangle 32"/>
          <p:cNvSpPr>
            <a:spLocks noChangeArrowheads="1"/>
          </p:cNvSpPr>
          <p:nvPr/>
        </p:nvSpPr>
        <p:spPr bwMode="auto">
          <a:xfrm rot="297200">
            <a:off x="2556450" y="1143496"/>
            <a:ext cx="54769" cy="2365772"/>
          </a:xfrm>
          <a:prstGeom prst="rect">
            <a:avLst/>
          </a:prstGeom>
          <a:solidFill>
            <a:srgbClr val="FF66FF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 rot="182577">
            <a:off x="3313683" y="1135162"/>
            <a:ext cx="57150" cy="2376488"/>
          </a:xfrm>
          <a:prstGeom prst="rect">
            <a:avLst/>
          </a:prstGeom>
          <a:solidFill>
            <a:srgbClr val="FF66FF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4193555" y="1153021"/>
            <a:ext cx="57150" cy="2376488"/>
          </a:xfrm>
          <a:prstGeom prst="rect">
            <a:avLst/>
          </a:prstGeom>
          <a:solidFill>
            <a:srgbClr val="FF66FF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0" name="Rectangle 37"/>
          <p:cNvSpPr>
            <a:spLocks noChangeArrowheads="1"/>
          </p:cNvSpPr>
          <p:nvPr/>
        </p:nvSpPr>
        <p:spPr bwMode="auto">
          <a:xfrm>
            <a:off x="4932937" y="1162546"/>
            <a:ext cx="53579" cy="2376488"/>
          </a:xfrm>
          <a:prstGeom prst="rect">
            <a:avLst/>
          </a:prstGeom>
          <a:solidFill>
            <a:srgbClr val="FF66FF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1" name="Rectangle 38"/>
          <p:cNvSpPr>
            <a:spLocks noChangeArrowheads="1"/>
          </p:cNvSpPr>
          <p:nvPr/>
        </p:nvSpPr>
        <p:spPr bwMode="auto">
          <a:xfrm rot="21469167">
            <a:off x="5779471" y="1166119"/>
            <a:ext cx="55959" cy="2376488"/>
          </a:xfrm>
          <a:prstGeom prst="rect">
            <a:avLst/>
          </a:prstGeom>
          <a:solidFill>
            <a:srgbClr val="FF66FF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 rot="21363363" flipH="1">
            <a:off x="6626006" y="1172074"/>
            <a:ext cx="54769" cy="2321719"/>
          </a:xfrm>
          <a:prstGeom prst="rect">
            <a:avLst/>
          </a:prstGeom>
          <a:solidFill>
            <a:srgbClr val="FF00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3" name="Rectangle 40"/>
          <p:cNvSpPr>
            <a:spLocks noChangeArrowheads="1"/>
          </p:cNvSpPr>
          <p:nvPr/>
        </p:nvSpPr>
        <p:spPr bwMode="auto">
          <a:xfrm>
            <a:off x="2257599" y="2667499"/>
            <a:ext cx="4682728" cy="67865"/>
          </a:xfrm>
          <a:prstGeom prst="rect">
            <a:avLst/>
          </a:prstGeom>
          <a:solidFill>
            <a:schemeClr val="hlink">
              <a:alpha val="3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2232599" y="2350791"/>
            <a:ext cx="4682729" cy="53578"/>
          </a:xfrm>
          <a:prstGeom prst="rect">
            <a:avLst/>
          </a:prstGeom>
          <a:solidFill>
            <a:schemeClr val="hlink">
              <a:alpha val="3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5" name="Rectangle 42"/>
          <p:cNvSpPr>
            <a:spLocks noChangeArrowheads="1"/>
          </p:cNvSpPr>
          <p:nvPr/>
        </p:nvSpPr>
        <p:spPr bwMode="auto">
          <a:xfrm>
            <a:off x="2242124" y="2035277"/>
            <a:ext cx="4682729" cy="54769"/>
          </a:xfrm>
          <a:prstGeom prst="rect">
            <a:avLst/>
          </a:prstGeom>
          <a:solidFill>
            <a:schemeClr val="hlink">
              <a:alpha val="3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6" name="Rectangle 43"/>
          <p:cNvSpPr>
            <a:spLocks noChangeArrowheads="1"/>
          </p:cNvSpPr>
          <p:nvPr/>
        </p:nvSpPr>
        <p:spPr bwMode="auto">
          <a:xfrm>
            <a:off x="2212355" y="1675705"/>
            <a:ext cx="4682728" cy="52388"/>
          </a:xfrm>
          <a:prstGeom prst="rect">
            <a:avLst/>
          </a:prstGeom>
          <a:solidFill>
            <a:schemeClr val="hlink">
              <a:alpha val="3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7" name="Rectangle 44"/>
          <p:cNvSpPr>
            <a:spLocks noChangeArrowheads="1"/>
          </p:cNvSpPr>
          <p:nvPr/>
        </p:nvSpPr>
        <p:spPr bwMode="auto">
          <a:xfrm>
            <a:off x="2232599" y="1308994"/>
            <a:ext cx="4682729" cy="52388"/>
          </a:xfrm>
          <a:prstGeom prst="rect">
            <a:avLst/>
          </a:prstGeom>
          <a:solidFill>
            <a:schemeClr val="hlink">
              <a:alpha val="3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971600" y="627536"/>
            <a:ext cx="30789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认识列和行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500"/>
                            </p:stCondLst>
                            <p:childTnLst>
                              <p:par>
                                <p:cTn id="1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utoUpdateAnimBg="0"/>
      <p:bldP spid="10" grpId="0" animBg="1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5" grpId="0" autoUpdateAnimBg="0"/>
      <p:bldP spid="26" grpId="0" animBg="1" autoUpdateAnimBg="0"/>
      <p:bldP spid="27" grpId="0" animBg="1" autoUpdateAnimBg="0"/>
      <p:bldP spid="27" grpId="1" animBg="1" autoUpdateAnimBg="0"/>
      <p:bldP spid="28" grpId="0" animBg="1" autoUpdateAnimBg="0"/>
      <p:bldP spid="28" grpId="1" animBg="1" autoUpdateAnimBg="0"/>
      <p:bldP spid="29" grpId="0" animBg="1" autoUpdateAnimBg="0"/>
      <p:bldP spid="29" grpId="1" animBg="1" autoUpdateAnimBg="0"/>
      <p:bldP spid="30" grpId="0" animBg="1" autoUpdateAnimBg="0"/>
      <p:bldP spid="30" grpId="1" animBg="1" autoUpdateAnimBg="0"/>
      <p:bldP spid="31" grpId="0" animBg="1" autoUpdateAnimBg="0"/>
      <p:bldP spid="31" grpId="1" animBg="1" autoUpdateAnimBg="0"/>
      <p:bldP spid="32" grpId="0" animBg="1" autoUpdateAnimBg="0"/>
      <p:bldP spid="32" grpId="1" animBg="1" autoUpdateAnimBg="0"/>
      <p:bldP spid="33" grpId="0" animBg="1" autoUpdateAnimBg="0"/>
      <p:bldP spid="33" grpId="1" animBg="1" autoUpdateAnimBg="0"/>
      <p:bldP spid="34" grpId="0" animBg="1" autoUpdateAnimBg="0"/>
      <p:bldP spid="34" grpId="1" animBg="1" autoUpdateAnimBg="0"/>
      <p:bldP spid="35" grpId="0" animBg="1" autoUpdateAnimBg="0"/>
      <p:bldP spid="35" grpId="1" animBg="1" autoUpdateAnimBg="0"/>
      <p:bldP spid="36" grpId="0" animBg="1" autoUpdateAnimBg="0"/>
      <p:bldP spid="36" grpId="1" animBg="1" autoUpdateAnimBg="0"/>
      <p:bldP spid="37" grpId="0" animBg="1" autoUpdateAnimBg="0"/>
      <p:bldP spid="37" grpId="1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图片1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7440" y="1316833"/>
            <a:ext cx="4770835" cy="244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971600" y="627536"/>
            <a:ext cx="3078956" cy="461665"/>
            <a:chOff x="1509769" y="1019290"/>
            <a:chExt cx="3078956" cy="461665"/>
          </a:xfrm>
        </p:grpSpPr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509769" y="1019290"/>
              <a:ext cx="30789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     小强在什么位置？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708548" y="1128212"/>
              <a:ext cx="243821" cy="24382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632473" y="2844406"/>
            <a:ext cx="244078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2631286" y="2483644"/>
            <a:ext cx="245269" cy="232172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2631286" y="2114552"/>
            <a:ext cx="245269" cy="22979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2631286" y="1781177"/>
            <a:ext cx="245269" cy="22979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618189" y="1437087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3328991" y="2842025"/>
            <a:ext cx="24407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3328991" y="2494360"/>
            <a:ext cx="244079" cy="229790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3324228" y="2115744"/>
            <a:ext cx="24407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3328991" y="1784750"/>
            <a:ext cx="24407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3321848" y="1437087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4099327" y="2862264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099327" y="2494360"/>
            <a:ext cx="245269" cy="229790"/>
          </a:xfrm>
          <a:prstGeom prst="ellipse">
            <a:avLst/>
          </a:prstGeom>
          <a:solidFill>
            <a:schemeClr val="hlink"/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4099327" y="2115744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4099327" y="1781177"/>
            <a:ext cx="245269" cy="22979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4089802" y="1437087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4837514" y="2862264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4838704" y="2494360"/>
            <a:ext cx="245269" cy="229790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4837514" y="2115744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4837514" y="1781177"/>
            <a:ext cx="245269" cy="22979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4827986" y="1437087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5566173" y="2862264"/>
            <a:ext cx="244078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5566173" y="2481263"/>
            <a:ext cx="244078" cy="22979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5566173" y="2109788"/>
            <a:ext cx="244078" cy="22979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5566173" y="1781177"/>
            <a:ext cx="244078" cy="22979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2" name="Oval 30"/>
          <p:cNvSpPr>
            <a:spLocks noChangeArrowheads="1"/>
          </p:cNvSpPr>
          <p:nvPr/>
        </p:nvSpPr>
        <p:spPr bwMode="auto">
          <a:xfrm>
            <a:off x="5559033" y="1437087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3" name="Oval 31"/>
          <p:cNvSpPr>
            <a:spLocks noChangeArrowheads="1"/>
          </p:cNvSpPr>
          <p:nvPr/>
        </p:nvSpPr>
        <p:spPr bwMode="auto">
          <a:xfrm>
            <a:off x="6305554" y="1437087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auto">
          <a:xfrm>
            <a:off x="6311508" y="1779985"/>
            <a:ext cx="245269" cy="229790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auto">
          <a:xfrm>
            <a:off x="6311508" y="2115744"/>
            <a:ext cx="245269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auto">
          <a:xfrm>
            <a:off x="6311508" y="2494360"/>
            <a:ext cx="245269" cy="229790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7" name="Oval 35"/>
          <p:cNvSpPr>
            <a:spLocks noChangeArrowheads="1"/>
          </p:cNvSpPr>
          <p:nvPr/>
        </p:nvSpPr>
        <p:spPr bwMode="auto">
          <a:xfrm>
            <a:off x="6311504" y="2862264"/>
            <a:ext cx="244078" cy="230981"/>
          </a:xfrm>
          <a:prstGeom prst="ellipse">
            <a:avLst/>
          </a:prstGeom>
          <a:solidFill>
            <a:srgbClr val="DE0000">
              <a:alpha val="83136"/>
            </a:srgbClr>
          </a:solidFill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2303864" y="3219452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1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39" name="Text Box 40"/>
          <p:cNvSpPr txBox="1">
            <a:spLocks noChangeArrowheads="1"/>
          </p:cNvSpPr>
          <p:nvPr/>
        </p:nvSpPr>
        <p:spPr bwMode="auto">
          <a:xfrm>
            <a:off x="3059911" y="3219452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2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3869536" y="3219452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3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1" name="Text Box 42"/>
          <p:cNvSpPr txBox="1">
            <a:spLocks noChangeArrowheads="1"/>
          </p:cNvSpPr>
          <p:nvPr/>
        </p:nvSpPr>
        <p:spPr bwMode="auto">
          <a:xfrm>
            <a:off x="4625582" y="3219452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4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2" name="Text Box 43"/>
          <p:cNvSpPr txBox="1">
            <a:spLocks noChangeArrowheads="1"/>
          </p:cNvSpPr>
          <p:nvPr/>
        </p:nvSpPr>
        <p:spPr bwMode="auto">
          <a:xfrm>
            <a:off x="5372105" y="3219452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5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3" name="Text Box 44"/>
          <p:cNvSpPr txBox="1">
            <a:spLocks noChangeArrowheads="1"/>
          </p:cNvSpPr>
          <p:nvPr/>
        </p:nvSpPr>
        <p:spPr bwMode="auto">
          <a:xfrm>
            <a:off x="6080526" y="3209927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6</a:t>
            </a:r>
            <a:r>
              <a:rPr lang="zh-CN" altLang="en-US" sz="1500" b="1">
                <a:ea typeface="楷体" panose="02010609060101010101" pitchFamily="49" charset="-122"/>
              </a:rPr>
              <a:t>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4" name="Text Box 45"/>
          <p:cNvSpPr txBox="1">
            <a:spLocks noChangeArrowheads="1"/>
          </p:cNvSpPr>
          <p:nvPr/>
        </p:nvSpPr>
        <p:spPr bwMode="auto">
          <a:xfrm>
            <a:off x="1709742" y="2814640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1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5" name="Text Box 46"/>
          <p:cNvSpPr txBox="1">
            <a:spLocks noChangeArrowheads="1"/>
          </p:cNvSpPr>
          <p:nvPr/>
        </p:nvSpPr>
        <p:spPr bwMode="auto">
          <a:xfrm>
            <a:off x="1709742" y="2437212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2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6" name="Text Box 47"/>
          <p:cNvSpPr txBox="1">
            <a:spLocks noChangeArrowheads="1"/>
          </p:cNvSpPr>
          <p:nvPr/>
        </p:nvSpPr>
        <p:spPr bwMode="auto">
          <a:xfrm>
            <a:off x="1709742" y="2113362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3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7" name="Text Box 48"/>
          <p:cNvSpPr txBox="1">
            <a:spLocks noChangeArrowheads="1"/>
          </p:cNvSpPr>
          <p:nvPr/>
        </p:nvSpPr>
        <p:spPr bwMode="auto">
          <a:xfrm>
            <a:off x="1709742" y="1762127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ea typeface="楷体" panose="02010609060101010101" pitchFamily="49" charset="-122"/>
              </a:rPr>
              <a:t>第</a:t>
            </a:r>
            <a:r>
              <a:rPr lang="en-US" altLang="zh-CN" sz="1500" b="1" dirty="0">
                <a:ea typeface="楷体" panose="02010609060101010101" pitchFamily="49" charset="-122"/>
              </a:rPr>
              <a:t>4</a:t>
            </a:r>
            <a:r>
              <a:rPr lang="zh-CN" altLang="en-US" sz="1500" b="1" dirty="0">
                <a:ea typeface="楷体" panose="02010609060101010101" pitchFamily="49" charset="-122"/>
              </a:rPr>
              <a:t>行</a:t>
            </a:r>
            <a:endParaRPr lang="zh-CN" altLang="en-US" sz="1500" b="1" dirty="0">
              <a:ea typeface="楷体" panose="02010609060101010101" pitchFamily="49" charset="-122"/>
            </a:endParaRPr>
          </a:p>
        </p:txBody>
      </p:sp>
      <p:sp>
        <p:nvSpPr>
          <p:cNvPr id="48" name="Text Box 49"/>
          <p:cNvSpPr txBox="1">
            <a:spLocks noChangeArrowheads="1"/>
          </p:cNvSpPr>
          <p:nvPr/>
        </p:nvSpPr>
        <p:spPr bwMode="auto">
          <a:xfrm>
            <a:off x="1709742" y="1410893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ea typeface="楷体" panose="02010609060101010101" pitchFamily="49" charset="-122"/>
              </a:rPr>
              <a:t>第</a:t>
            </a:r>
            <a:r>
              <a:rPr lang="en-US" altLang="zh-CN" sz="1500" b="1">
                <a:ea typeface="楷体" panose="02010609060101010101" pitchFamily="49" charset="-122"/>
              </a:rPr>
              <a:t>5</a:t>
            </a:r>
            <a:r>
              <a:rPr lang="zh-CN" altLang="en-US" sz="1500" b="1">
                <a:ea typeface="楷体" panose="02010609060101010101" pitchFamily="49" charset="-122"/>
              </a:rPr>
              <a:t>行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49" name="Text Box 52"/>
          <p:cNvSpPr txBox="1">
            <a:spLocks noChangeArrowheads="1"/>
          </p:cNvSpPr>
          <p:nvPr/>
        </p:nvSpPr>
        <p:spPr bwMode="auto">
          <a:xfrm>
            <a:off x="613022" y="3595689"/>
            <a:ext cx="7463140" cy="1200329"/>
          </a:xfrm>
          <a:prstGeom prst="rect">
            <a:avLst/>
          </a:prstGeom>
          <a:solidFill>
            <a:srgbClr val="FF6600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       小强站在第</a:t>
            </a:r>
            <a:r>
              <a:rPr lang="en-US" altLang="zh-CN" sz="2400" b="1" dirty="0"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ea typeface="楷体" panose="02010609060101010101" pitchFamily="49" charset="-122"/>
              </a:rPr>
              <a:t>列第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行的位置，可以用数对（</a:t>
            </a:r>
            <a:r>
              <a:rPr lang="en-US" altLang="zh-CN" sz="2400" b="1" dirty="0">
                <a:ea typeface="楷体" panose="02010609060101010101" pitchFamily="49" charset="-122"/>
              </a:rPr>
              <a:t>3,2</a:t>
            </a:r>
            <a:r>
              <a:rPr lang="zh-CN" altLang="en-US" sz="2400" b="1" dirty="0">
                <a:ea typeface="楷体" panose="02010609060101010101" pitchFamily="49" charset="-122"/>
              </a:rPr>
              <a:t>）表示。通常情况下，数对中前面的数表示第几列，后面的数表示第几行。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71600" y="627536"/>
            <a:ext cx="3078956" cy="461665"/>
            <a:chOff x="1509769" y="1019290"/>
            <a:chExt cx="3078956" cy="461665"/>
          </a:xfrm>
        </p:grpSpPr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>
              <a:off x="1509769" y="1019290"/>
              <a:ext cx="30789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     小强在什么位置？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08548" y="1128212"/>
              <a:ext cx="243821" cy="24382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  <p:bldP spid="48" grpId="0" autoUpdateAnimBg="0"/>
      <p:bldP spid="4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357442" y="1327547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463153" y="1022019"/>
            <a:ext cx="8217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   想一想，怎样用数对表示出小刚的位置？其他同学的呢？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710806" y="528414"/>
            <a:ext cx="1350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试一试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pic>
        <p:nvPicPr>
          <p:cNvPr id="11" name="Picture 13" descr="{01OLTKESYFZ}~@$9[$(DMW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87166" y="1762127"/>
            <a:ext cx="4644628" cy="247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520558" y="2120506"/>
            <a:ext cx="53935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ea typeface="楷体" panose="02010609060101010101" pitchFamily="49" charset="-122"/>
              </a:rPr>
              <a:t>(1,5)</a:t>
            </a:r>
            <a:endParaRPr lang="en-US" altLang="zh-CN" sz="15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223027" y="2499123"/>
            <a:ext cx="53935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ea typeface="楷体" panose="02010609060101010101" pitchFamily="49" charset="-122"/>
              </a:rPr>
              <a:t>(2,4)</a:t>
            </a:r>
            <a:endParaRPr lang="en-US" altLang="zh-CN" sz="15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4733925" y="2814640"/>
            <a:ext cx="53935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ea typeface="楷体" panose="02010609060101010101" pitchFamily="49" charset="-122"/>
              </a:rPr>
              <a:t>(4,3)</a:t>
            </a:r>
            <a:endParaRPr lang="en-US" altLang="zh-CN" sz="15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5544745" y="2112171"/>
            <a:ext cx="53935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ea typeface="楷体" panose="02010609060101010101" pitchFamily="49" charset="-122"/>
              </a:rPr>
              <a:t>(4,5)</a:t>
            </a:r>
            <a:endParaRPr lang="en-US" altLang="zh-CN" sz="15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5653087" y="3462340"/>
            <a:ext cx="53935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ea typeface="楷体" panose="02010609060101010101" pitchFamily="49" charset="-122"/>
              </a:rPr>
              <a:t>(4,1)</a:t>
            </a:r>
            <a:endParaRPr lang="en-US" altLang="zh-CN" sz="15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6409139" y="2463406"/>
            <a:ext cx="53935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FF0000"/>
                </a:solidFill>
                <a:ea typeface="楷体" panose="02010609060101010101" pitchFamily="49" charset="-122"/>
              </a:rPr>
              <a:t>(5,4)</a:t>
            </a:r>
            <a:endParaRPr lang="en-US" altLang="zh-CN" sz="15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3275414" y="2193134"/>
            <a:ext cx="432197" cy="378619"/>
          </a:xfrm>
          <a:prstGeom prst="rect">
            <a:avLst/>
          </a:prstGeom>
          <a:solidFill>
            <a:srgbClr val="CFCF5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4733930" y="2518173"/>
            <a:ext cx="432197" cy="377428"/>
          </a:xfrm>
          <a:prstGeom prst="rect">
            <a:avLst/>
          </a:prstGeom>
          <a:solidFill>
            <a:srgbClr val="CFCF5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5489973" y="1815706"/>
            <a:ext cx="432197" cy="378619"/>
          </a:xfrm>
          <a:prstGeom prst="rect">
            <a:avLst/>
          </a:prstGeom>
          <a:solidFill>
            <a:srgbClr val="CFCF5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598319" y="3165873"/>
            <a:ext cx="485775" cy="377428"/>
          </a:xfrm>
          <a:prstGeom prst="rect">
            <a:avLst/>
          </a:prstGeom>
          <a:solidFill>
            <a:srgbClr val="CFCF5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6300792" y="2139555"/>
            <a:ext cx="485775" cy="432197"/>
          </a:xfrm>
          <a:prstGeom prst="rect">
            <a:avLst/>
          </a:prstGeom>
          <a:solidFill>
            <a:srgbClr val="CFCF5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2519362" y="1869284"/>
            <a:ext cx="433388" cy="378619"/>
          </a:xfrm>
          <a:prstGeom prst="rect">
            <a:avLst/>
          </a:prstGeom>
          <a:solidFill>
            <a:srgbClr val="CFCF5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2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76"/>
          <p:cNvGrpSpPr/>
          <p:nvPr/>
        </p:nvGrpSpPr>
        <p:grpSpPr bwMode="auto">
          <a:xfrm>
            <a:off x="2555086" y="1781573"/>
            <a:ext cx="4123135" cy="2538413"/>
            <a:chOff x="0" y="0"/>
            <a:chExt cx="3554" cy="2103"/>
          </a:xfrm>
        </p:grpSpPr>
        <p:sp>
          <p:nvSpPr>
            <p:cNvPr id="25" name="Line 77"/>
            <p:cNvSpPr>
              <a:spLocks noChangeShapeType="1"/>
            </p:cNvSpPr>
            <p:nvPr/>
          </p:nvSpPr>
          <p:spPr bwMode="auto">
            <a:xfrm>
              <a:off x="0" y="8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6" name="Line 78"/>
            <p:cNvSpPr>
              <a:spLocks noChangeShapeType="1"/>
            </p:cNvSpPr>
            <p:nvPr/>
          </p:nvSpPr>
          <p:spPr bwMode="auto">
            <a:xfrm>
              <a:off x="8" y="8"/>
              <a:ext cx="0" cy="2095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7" name="Line 79"/>
            <p:cNvSpPr>
              <a:spLocks noChangeShapeType="1"/>
            </p:cNvSpPr>
            <p:nvPr/>
          </p:nvSpPr>
          <p:spPr bwMode="auto">
            <a:xfrm>
              <a:off x="597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8" name="Line 80"/>
            <p:cNvSpPr>
              <a:spLocks noChangeShapeType="1"/>
            </p:cNvSpPr>
            <p:nvPr/>
          </p:nvSpPr>
          <p:spPr bwMode="auto">
            <a:xfrm>
              <a:off x="1187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9" name="Line 81"/>
            <p:cNvSpPr>
              <a:spLocks noChangeShapeType="1"/>
            </p:cNvSpPr>
            <p:nvPr/>
          </p:nvSpPr>
          <p:spPr bwMode="auto">
            <a:xfrm>
              <a:off x="1773" y="8"/>
              <a:ext cx="4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0" name="Line 82"/>
            <p:cNvSpPr>
              <a:spLocks noChangeShapeType="1"/>
            </p:cNvSpPr>
            <p:nvPr/>
          </p:nvSpPr>
          <p:spPr bwMode="auto">
            <a:xfrm>
              <a:off x="2366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1" name="Line 83"/>
            <p:cNvSpPr>
              <a:spLocks noChangeShapeType="1"/>
            </p:cNvSpPr>
            <p:nvPr/>
          </p:nvSpPr>
          <p:spPr bwMode="auto">
            <a:xfrm>
              <a:off x="2956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2" name="Line 84"/>
            <p:cNvSpPr>
              <a:spLocks noChangeShapeType="1"/>
            </p:cNvSpPr>
            <p:nvPr/>
          </p:nvSpPr>
          <p:spPr bwMode="auto">
            <a:xfrm flipH="1">
              <a:off x="3538" y="0"/>
              <a:ext cx="8" cy="2095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3" name="Line 85"/>
            <p:cNvSpPr>
              <a:spLocks noChangeShapeType="1"/>
            </p:cNvSpPr>
            <p:nvPr/>
          </p:nvSpPr>
          <p:spPr bwMode="auto">
            <a:xfrm>
              <a:off x="16" y="416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4" name="Line 86"/>
            <p:cNvSpPr>
              <a:spLocks noChangeShapeType="1"/>
            </p:cNvSpPr>
            <p:nvPr/>
          </p:nvSpPr>
          <p:spPr bwMode="auto">
            <a:xfrm>
              <a:off x="13" y="825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5" name="Line 87"/>
            <p:cNvSpPr>
              <a:spLocks noChangeShapeType="1"/>
            </p:cNvSpPr>
            <p:nvPr/>
          </p:nvSpPr>
          <p:spPr bwMode="auto">
            <a:xfrm>
              <a:off x="8" y="1254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6" name="Line 88"/>
            <p:cNvSpPr>
              <a:spLocks noChangeShapeType="1"/>
            </p:cNvSpPr>
            <p:nvPr/>
          </p:nvSpPr>
          <p:spPr bwMode="auto">
            <a:xfrm>
              <a:off x="8" y="1686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7" name="Line 89"/>
            <p:cNvSpPr>
              <a:spLocks noChangeShapeType="1"/>
            </p:cNvSpPr>
            <p:nvPr/>
          </p:nvSpPr>
          <p:spPr bwMode="auto">
            <a:xfrm>
              <a:off x="8" y="2095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38" name="Rectangle 91"/>
          <p:cNvSpPr>
            <a:spLocks noChangeArrowheads="1"/>
          </p:cNvSpPr>
          <p:nvPr/>
        </p:nvSpPr>
        <p:spPr bwMode="auto">
          <a:xfrm>
            <a:off x="2218135" y="1674415"/>
            <a:ext cx="377428" cy="259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92"/>
          <p:cNvSpPr>
            <a:spLocks noChangeArrowheads="1"/>
          </p:cNvSpPr>
          <p:nvPr/>
        </p:nvSpPr>
        <p:spPr bwMode="auto">
          <a:xfrm>
            <a:off x="2469361" y="4246167"/>
            <a:ext cx="4732735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en-US" altLang="zh-CN" sz="15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     1      2      3      4       5      6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952684" y="411512"/>
            <a:ext cx="84438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小强的位置用数对表示是（</a:t>
            </a:r>
            <a:r>
              <a:rPr lang="en-US" altLang="zh-CN" sz="2400" b="1" dirty="0">
                <a:ea typeface="楷体" panose="02010609060101010101" pitchFamily="49" charset="-122"/>
              </a:rPr>
              <a:t>3,2</a:t>
            </a:r>
            <a:r>
              <a:rPr lang="zh-CN" altLang="en-US" sz="2400" b="1" dirty="0">
                <a:ea typeface="楷体" panose="02010609060101010101" pitchFamily="49" charset="-122"/>
              </a:rPr>
              <a:t>），你能在图上标出他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的位置吗？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43" name="Text Box 100"/>
          <p:cNvSpPr txBox="1">
            <a:spLocks noChangeArrowheads="1"/>
          </p:cNvSpPr>
          <p:nvPr/>
        </p:nvSpPr>
        <p:spPr bwMode="auto">
          <a:xfrm>
            <a:off x="3922890" y="2985745"/>
            <a:ext cx="16936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小强（</a:t>
            </a:r>
            <a:r>
              <a:rPr lang="en-US" altLang="zh-CN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103"/>
          <p:cNvSpPr>
            <a:spLocks noChangeShapeType="1"/>
          </p:cNvSpPr>
          <p:nvPr/>
        </p:nvSpPr>
        <p:spPr bwMode="auto">
          <a:xfrm>
            <a:off x="4616058" y="1419624"/>
            <a:ext cx="9525" cy="2955131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5" name="Line 104"/>
          <p:cNvSpPr>
            <a:spLocks noChangeShapeType="1"/>
          </p:cNvSpPr>
          <p:nvPr/>
        </p:nvSpPr>
        <p:spPr bwMode="auto">
          <a:xfrm flipH="1" flipV="1">
            <a:off x="2520558" y="3293665"/>
            <a:ext cx="4266009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6" name="Rectangle 102"/>
          <p:cNvSpPr>
            <a:spLocks noChangeArrowheads="1"/>
          </p:cNvSpPr>
          <p:nvPr/>
        </p:nvSpPr>
        <p:spPr bwMode="auto">
          <a:xfrm>
            <a:off x="4385293" y="3085305"/>
            <a:ext cx="4555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100" b="1">
              <a:solidFill>
                <a:srgbClr val="CC0000"/>
              </a:solidFill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83568" y="618703"/>
            <a:ext cx="296864" cy="29686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utoUpdateAnimBg="0"/>
      <p:bldP spid="46" grpId="0" autoUpdateAnimBg="0"/>
      <p:bldP spid="46" grpId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/>
          <p:nvPr/>
        </p:nvGrpSpPr>
        <p:grpSpPr bwMode="auto">
          <a:xfrm>
            <a:off x="2555086" y="1941067"/>
            <a:ext cx="4123135" cy="2538413"/>
            <a:chOff x="0" y="0"/>
            <a:chExt cx="3554" cy="2103"/>
          </a:xfrm>
        </p:grpSpPr>
        <p:sp>
          <p:nvSpPr>
            <p:cNvPr id="7" name="Line 3"/>
            <p:cNvSpPr>
              <a:spLocks noChangeShapeType="1"/>
            </p:cNvSpPr>
            <p:nvPr/>
          </p:nvSpPr>
          <p:spPr bwMode="auto">
            <a:xfrm>
              <a:off x="0" y="8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8" y="8"/>
              <a:ext cx="0" cy="2095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597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187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1773" y="8"/>
              <a:ext cx="4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2366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2956" y="8"/>
              <a:ext cx="0" cy="20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H="1">
              <a:off x="3538" y="0"/>
              <a:ext cx="8" cy="2095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16" y="416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>
              <a:off x="13" y="825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>
              <a:off x="8" y="1254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>
              <a:off x="8" y="1686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22" name="Line 15"/>
            <p:cNvSpPr>
              <a:spLocks noChangeShapeType="1"/>
            </p:cNvSpPr>
            <p:nvPr/>
          </p:nvSpPr>
          <p:spPr bwMode="auto">
            <a:xfrm>
              <a:off x="8" y="2095"/>
              <a:ext cx="353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2218135" y="1833911"/>
            <a:ext cx="377428" cy="2591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15000"/>
              </a:lnSpc>
              <a:buFont typeface="Arial" panose="020B0604020202020204" pitchFamily="34" charset="0"/>
              <a:buNone/>
            </a:pP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2406849" y="4502609"/>
            <a:ext cx="3450000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1     2      3     4      5      6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2486901" y="3740360"/>
            <a:ext cx="19216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小军（</a:t>
            </a:r>
            <a:r>
              <a:rPr lang="en-US" altLang="zh-CN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>
            <a:off x="3240885" y="1563640"/>
            <a:ext cx="9525" cy="2955131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28" name="Line 32"/>
          <p:cNvSpPr>
            <a:spLocks noChangeShapeType="1"/>
          </p:cNvSpPr>
          <p:nvPr/>
        </p:nvSpPr>
        <p:spPr bwMode="auto">
          <a:xfrm flipH="1" flipV="1">
            <a:off x="2513414" y="3974653"/>
            <a:ext cx="4266009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2987314" y="3723880"/>
            <a:ext cx="4940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400" b="1" dirty="0">
              <a:solidFill>
                <a:srgbClr val="CC0000"/>
              </a:solidFill>
              <a:ea typeface="楷体" panose="02010609060101010101" pitchFamily="49" charset="-122"/>
            </a:endParaRPr>
          </a:p>
        </p:txBody>
      </p:sp>
      <p:sp>
        <p:nvSpPr>
          <p:cNvPr id="30" name="Line 34"/>
          <p:cNvSpPr>
            <a:spLocks noChangeShapeType="1"/>
          </p:cNvSpPr>
          <p:nvPr/>
        </p:nvSpPr>
        <p:spPr bwMode="auto">
          <a:xfrm>
            <a:off x="5985275" y="1598168"/>
            <a:ext cx="9525" cy="2955131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31" name="Line 35"/>
          <p:cNvSpPr>
            <a:spLocks noChangeShapeType="1"/>
          </p:cNvSpPr>
          <p:nvPr/>
        </p:nvSpPr>
        <p:spPr bwMode="auto">
          <a:xfrm flipH="1" flipV="1">
            <a:off x="2509838" y="2437556"/>
            <a:ext cx="426601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5741229" y="2192548"/>
            <a:ext cx="4940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400" b="1" dirty="0">
              <a:solidFill>
                <a:srgbClr val="CC0000"/>
              </a:solidFill>
              <a:ea typeface="楷体" panose="02010609060101010101" pitchFamily="49" charset="-122"/>
            </a:endParaRPr>
          </a:p>
        </p:txBody>
      </p:sp>
      <p:sp>
        <p:nvSpPr>
          <p:cNvPr id="33" name="Text Box 37"/>
          <p:cNvSpPr txBox="1">
            <a:spLocks noChangeArrowheads="1"/>
          </p:cNvSpPr>
          <p:nvPr/>
        </p:nvSpPr>
        <p:spPr bwMode="auto">
          <a:xfrm>
            <a:off x="5211047" y="2192548"/>
            <a:ext cx="19432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小力（</a:t>
            </a:r>
            <a:r>
              <a:rPr lang="en-US" altLang="zh-CN" sz="2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745411" y="457183"/>
            <a:ext cx="91091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小军和小力的位置用数对表示分别是（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）和（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你能在图上标出他们的位置吗？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9" grpId="0" autoUpdateAnimBg="0"/>
      <p:bldP spid="29" grpId="1" autoUpdateAnimBg="0"/>
      <p:bldP spid="32" grpId="0" autoUpdateAnimBg="0"/>
      <p:bldP spid="32" grpId="1" autoUpdateAnimBg="0"/>
      <p:bldP spid="33" grpId="0" autoUpdateAnimBg="0"/>
      <p:bldP spid="34" grpId="0" autoUpdateAnimBg="0"/>
    </p:bldLst>
  </p:timing>
</p:sld>
</file>

<file path=ppt/tags/tag1.xml><?xml version="1.0" encoding="utf-8"?>
<p:tagLst xmlns:p="http://schemas.openxmlformats.org/presentationml/2006/main">
  <p:tag name="KSO_WPP_MARK_KEY" val="437da11e-d037-45a9-840f-04802a59c17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1153</Words>
  <Application>WPS 演示</Application>
  <PresentationFormat>全屏显示(16:9)</PresentationFormat>
  <Paragraphs>250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楷体</vt:lpstr>
      <vt:lpstr>等线</vt:lpstr>
      <vt:lpstr>Arial</vt:lpstr>
      <vt:lpstr>Calibri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45</cp:revision>
  <dcterms:created xsi:type="dcterms:W3CDTF">2018-09-11T05:46:00Z</dcterms:created>
  <dcterms:modified xsi:type="dcterms:W3CDTF">2023-02-08T07:25:55Z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A1C4EA6C9AEC489F9C8BB0E30C85A92F</vt:lpwstr>
  </property>
</Properties>
</file>