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emf" ContentType="image/x-em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1"/>
  </p:notesMasterIdLst>
  <p:sldIdLst>
    <p:sldId id="256" r:id="rId4"/>
    <p:sldId id="257" r:id="rId5"/>
    <p:sldId id="259" r:id="rId6"/>
    <p:sldId id="303" r:id="rId7"/>
    <p:sldId id="304" r:id="rId8"/>
    <p:sldId id="305" r:id="rId9"/>
    <p:sldId id="306" r:id="rId10"/>
    <p:sldId id="281" r:id="rId11"/>
    <p:sldId id="307" r:id="rId12"/>
    <p:sldId id="310" r:id="rId13"/>
    <p:sldId id="309" r:id="rId14"/>
    <p:sldId id="311" r:id="rId15"/>
    <p:sldId id="312" r:id="rId16"/>
    <p:sldId id="320" r:id="rId17"/>
    <p:sldId id="330" r:id="rId18"/>
    <p:sldId id="327" r:id="rId19"/>
    <p:sldId id="329" r:id="rId20"/>
    <p:sldId id="333" r:id="rId21"/>
    <p:sldId id="334" r:id="rId22"/>
    <p:sldId id="314" r:id="rId23"/>
    <p:sldId id="265" r:id="rId24"/>
    <p:sldId id="270" r:id="rId25"/>
    <p:sldId id="315" r:id="rId26"/>
    <p:sldId id="360" r:id="rId27"/>
    <p:sldId id="362" r:id="rId28"/>
    <p:sldId id="364" r:id="rId29"/>
    <p:sldId id="272" r:id="rId30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0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462" y="-96"/>
      </p:cViewPr>
      <p:guideLst>
        <p:guide orient="horz" pos="160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21.xml"/><Relationship Id="rId5" Type="http://schemas.openxmlformats.org/officeDocument/2006/relationships/slide" Target="slide27.xml"/><Relationship Id="rId4" Type="http://schemas.openxmlformats.org/officeDocument/2006/relationships/slide" Target="slide8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NULL" TargetMode="External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oleObject" Target="../embeddings/oleObject6.bin"/><Relationship Id="rId7" Type="http://schemas.openxmlformats.org/officeDocument/2006/relationships/oleObject" Target="../embeddings/oleObject5.bin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1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.xml"/><Relationship Id="rId10" Type="http://schemas.openxmlformats.org/officeDocument/2006/relationships/oleObject" Target="../embeddings/oleObject8.bin"/><Relationship Id="rId1" Type="http://schemas.openxmlformats.org/officeDocument/2006/relationships/oleObject" Target="../embeddings/oleObject1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80076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</a:t>
                </a:r>
                <a:r>
                  <a:rPr kumimoji="1" lang="zh-CN" altLang="en-US" sz="120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六年制  五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9744" y="1419625"/>
            <a:ext cx="9145054" cy="143885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包装</a:t>
            </a: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盒</a:t>
            </a:r>
            <a:endParaRPr lang="en-US" altLang="zh-CN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情境导入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探究新知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课堂小结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课后作业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9101" y="587365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长方体和正方体</a:t>
            </a:r>
            <a:endParaRPr lang="zh-CN" altLang="en-US" sz="32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课堂练习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Line 2"/>
          <p:cNvSpPr>
            <a:spLocks noChangeShapeType="1"/>
          </p:cNvSpPr>
          <p:nvPr/>
        </p:nvSpPr>
        <p:spPr bwMode="auto">
          <a:xfrm flipH="1">
            <a:off x="3383756" y="3271838"/>
            <a:ext cx="29718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14342" name="Line 3"/>
          <p:cNvSpPr>
            <a:spLocks noChangeShapeType="1"/>
          </p:cNvSpPr>
          <p:nvPr/>
        </p:nvSpPr>
        <p:spPr bwMode="auto">
          <a:xfrm flipV="1">
            <a:off x="2789635" y="3271838"/>
            <a:ext cx="594122" cy="5715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14343" name="Line 4"/>
          <p:cNvSpPr>
            <a:spLocks noChangeShapeType="1"/>
          </p:cNvSpPr>
          <p:nvPr/>
        </p:nvSpPr>
        <p:spPr bwMode="auto">
          <a:xfrm flipV="1">
            <a:off x="3386138" y="1558529"/>
            <a:ext cx="0" cy="17145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14344" name="AutoShape 6"/>
          <p:cNvSpPr>
            <a:spLocks noChangeArrowheads="1"/>
          </p:cNvSpPr>
          <p:nvPr/>
        </p:nvSpPr>
        <p:spPr bwMode="auto">
          <a:xfrm>
            <a:off x="2800350" y="1543050"/>
            <a:ext cx="3554016" cy="2315766"/>
          </a:xfrm>
          <a:prstGeom prst="cube">
            <a:avLst>
              <a:gd name="adj" fmla="val 25000"/>
            </a:avLst>
          </a:prstGeom>
          <a:noFill/>
          <a:ln w="381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45" name="Line 8"/>
          <p:cNvSpPr>
            <a:spLocks noChangeShapeType="1"/>
          </p:cNvSpPr>
          <p:nvPr/>
        </p:nvSpPr>
        <p:spPr bwMode="auto">
          <a:xfrm flipV="1">
            <a:off x="5768579" y="2139554"/>
            <a:ext cx="0" cy="17145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 flipV="1">
            <a:off x="2797969" y="2131219"/>
            <a:ext cx="0" cy="172878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 flipV="1">
            <a:off x="3383756" y="1545433"/>
            <a:ext cx="0" cy="172878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14348" name="Line 8"/>
          <p:cNvSpPr>
            <a:spLocks noChangeShapeType="1"/>
          </p:cNvSpPr>
          <p:nvPr/>
        </p:nvSpPr>
        <p:spPr bwMode="auto">
          <a:xfrm flipV="1">
            <a:off x="6354366" y="1545431"/>
            <a:ext cx="0" cy="17145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14349" name="Line 26"/>
          <p:cNvSpPr>
            <a:spLocks noChangeShapeType="1"/>
          </p:cNvSpPr>
          <p:nvPr/>
        </p:nvSpPr>
        <p:spPr bwMode="auto">
          <a:xfrm>
            <a:off x="2797969" y="2122885"/>
            <a:ext cx="297061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4350" name="Line 27"/>
          <p:cNvSpPr>
            <a:spLocks noChangeShapeType="1"/>
          </p:cNvSpPr>
          <p:nvPr/>
        </p:nvSpPr>
        <p:spPr bwMode="auto">
          <a:xfrm>
            <a:off x="2797969" y="3851672"/>
            <a:ext cx="297061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4351" name="Line 29"/>
          <p:cNvSpPr>
            <a:spLocks noChangeShapeType="1"/>
          </p:cNvSpPr>
          <p:nvPr/>
        </p:nvSpPr>
        <p:spPr bwMode="auto">
          <a:xfrm>
            <a:off x="3378994" y="3257550"/>
            <a:ext cx="297061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4352" name="Line 30"/>
          <p:cNvSpPr>
            <a:spLocks noChangeShapeType="1"/>
          </p:cNvSpPr>
          <p:nvPr/>
        </p:nvSpPr>
        <p:spPr bwMode="auto">
          <a:xfrm>
            <a:off x="3383757" y="1537097"/>
            <a:ext cx="297061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4353" name="Line 31"/>
          <p:cNvSpPr>
            <a:spLocks noChangeShapeType="1"/>
          </p:cNvSpPr>
          <p:nvPr/>
        </p:nvSpPr>
        <p:spPr bwMode="auto">
          <a:xfrm flipH="1">
            <a:off x="2797969" y="1528765"/>
            <a:ext cx="594122" cy="59412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4354" name="Line 32"/>
          <p:cNvSpPr>
            <a:spLocks noChangeShapeType="1"/>
          </p:cNvSpPr>
          <p:nvPr/>
        </p:nvSpPr>
        <p:spPr bwMode="auto">
          <a:xfrm flipH="1">
            <a:off x="5760244" y="1545433"/>
            <a:ext cx="594122" cy="59412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4355" name="Line 33"/>
          <p:cNvSpPr>
            <a:spLocks noChangeShapeType="1"/>
          </p:cNvSpPr>
          <p:nvPr/>
        </p:nvSpPr>
        <p:spPr bwMode="auto">
          <a:xfrm flipH="1">
            <a:off x="2789635" y="3249217"/>
            <a:ext cx="594122" cy="59412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4356" name="Line 36"/>
          <p:cNvSpPr>
            <a:spLocks noChangeShapeType="1"/>
          </p:cNvSpPr>
          <p:nvPr/>
        </p:nvSpPr>
        <p:spPr bwMode="auto">
          <a:xfrm flipH="1">
            <a:off x="5768578" y="3274219"/>
            <a:ext cx="594122" cy="59412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4357" name="Text Box 37"/>
          <p:cNvSpPr txBox="1">
            <a:spLocks noChangeArrowheads="1"/>
          </p:cNvSpPr>
          <p:nvPr/>
        </p:nvSpPr>
        <p:spPr bwMode="auto">
          <a:xfrm>
            <a:off x="692602" y="4007899"/>
            <a:ext cx="7758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可以分成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组，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条棱的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长度相等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AutoShape 75"/>
          <p:cNvSpPr>
            <a:spLocks noChangeArrowheads="1"/>
          </p:cNvSpPr>
          <p:nvPr/>
        </p:nvSpPr>
        <p:spPr bwMode="auto">
          <a:xfrm>
            <a:off x="1057978" y="760812"/>
            <a:ext cx="3240881" cy="378619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棱的特点：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5" name="Group 3"/>
          <p:cNvGrpSpPr/>
          <p:nvPr/>
        </p:nvGrpSpPr>
        <p:grpSpPr bwMode="auto">
          <a:xfrm>
            <a:off x="3028950" y="1549004"/>
            <a:ext cx="3371850" cy="2286000"/>
            <a:chOff x="0" y="0"/>
            <a:chExt cx="2832" cy="1920"/>
          </a:xfrm>
        </p:grpSpPr>
        <p:sp>
          <p:nvSpPr>
            <p:cNvPr id="2" name="Line 4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15389" name="Line 5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15390" name="Line 6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34925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15391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15370" name="Oval 8"/>
          <p:cNvSpPr>
            <a:spLocks noChangeArrowheads="1"/>
          </p:cNvSpPr>
          <p:nvPr/>
        </p:nvSpPr>
        <p:spPr bwMode="auto">
          <a:xfrm>
            <a:off x="2971800" y="2063354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71" name="Oval 9"/>
          <p:cNvSpPr>
            <a:spLocks noChangeArrowheads="1"/>
          </p:cNvSpPr>
          <p:nvPr/>
        </p:nvSpPr>
        <p:spPr bwMode="auto">
          <a:xfrm>
            <a:off x="3543300" y="3206354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72" name="Oval 10"/>
          <p:cNvSpPr>
            <a:spLocks noChangeArrowheads="1"/>
          </p:cNvSpPr>
          <p:nvPr/>
        </p:nvSpPr>
        <p:spPr bwMode="auto">
          <a:xfrm>
            <a:off x="5772150" y="2063354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73" name="Oval 11"/>
          <p:cNvSpPr>
            <a:spLocks noChangeArrowheads="1"/>
          </p:cNvSpPr>
          <p:nvPr/>
        </p:nvSpPr>
        <p:spPr bwMode="auto">
          <a:xfrm>
            <a:off x="6343650" y="1491854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74" name="Oval 12"/>
          <p:cNvSpPr>
            <a:spLocks noChangeArrowheads="1"/>
          </p:cNvSpPr>
          <p:nvPr/>
        </p:nvSpPr>
        <p:spPr bwMode="auto">
          <a:xfrm>
            <a:off x="3543300" y="1491854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75" name="Oval 13"/>
          <p:cNvSpPr>
            <a:spLocks noChangeArrowheads="1"/>
          </p:cNvSpPr>
          <p:nvPr/>
        </p:nvSpPr>
        <p:spPr bwMode="auto">
          <a:xfrm>
            <a:off x="2971800" y="3777854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76" name="Oval 14"/>
          <p:cNvSpPr>
            <a:spLocks noChangeArrowheads="1"/>
          </p:cNvSpPr>
          <p:nvPr/>
        </p:nvSpPr>
        <p:spPr bwMode="auto">
          <a:xfrm>
            <a:off x="5772150" y="3777854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77" name="Oval 15"/>
          <p:cNvSpPr>
            <a:spLocks noChangeArrowheads="1"/>
          </p:cNvSpPr>
          <p:nvPr/>
        </p:nvSpPr>
        <p:spPr bwMode="auto">
          <a:xfrm>
            <a:off x="6343650" y="3206354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" name="Group 16"/>
          <p:cNvGrpSpPr/>
          <p:nvPr/>
        </p:nvGrpSpPr>
        <p:grpSpPr bwMode="auto">
          <a:xfrm>
            <a:off x="2971800" y="1491854"/>
            <a:ext cx="3486150" cy="2400300"/>
            <a:chOff x="0" y="0"/>
            <a:chExt cx="2928" cy="2016"/>
          </a:xfrm>
        </p:grpSpPr>
        <p:sp>
          <p:nvSpPr>
            <p:cNvPr id="15380" name="Oval 17"/>
            <p:cNvSpPr>
              <a:spLocks noChangeArrowheads="1"/>
            </p:cNvSpPr>
            <p:nvPr/>
          </p:nvSpPr>
          <p:spPr bwMode="auto">
            <a:xfrm>
              <a:off x="0" y="48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 b="1">
                <a:solidFill>
                  <a:srgbClr val="FF505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381" name="Oval 18"/>
            <p:cNvSpPr>
              <a:spLocks noChangeArrowheads="1"/>
            </p:cNvSpPr>
            <p:nvPr/>
          </p:nvSpPr>
          <p:spPr bwMode="auto">
            <a:xfrm>
              <a:off x="480" y="144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 b="1">
                <a:solidFill>
                  <a:srgbClr val="FF505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382" name="Oval 19"/>
            <p:cNvSpPr>
              <a:spLocks noChangeArrowheads="1"/>
            </p:cNvSpPr>
            <p:nvPr/>
          </p:nvSpPr>
          <p:spPr bwMode="auto">
            <a:xfrm>
              <a:off x="2352" y="48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 b="1">
                <a:solidFill>
                  <a:srgbClr val="FF505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383" name="Oval 20"/>
            <p:cNvSpPr>
              <a:spLocks noChangeArrowheads="1"/>
            </p:cNvSpPr>
            <p:nvPr/>
          </p:nvSpPr>
          <p:spPr bwMode="auto">
            <a:xfrm>
              <a:off x="2832" y="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 b="1">
                <a:solidFill>
                  <a:srgbClr val="FF505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384" name="Oval 21"/>
            <p:cNvSpPr>
              <a:spLocks noChangeArrowheads="1"/>
            </p:cNvSpPr>
            <p:nvPr/>
          </p:nvSpPr>
          <p:spPr bwMode="auto">
            <a:xfrm>
              <a:off x="480" y="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 b="1">
                <a:solidFill>
                  <a:srgbClr val="FF505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385" name="Oval 22"/>
            <p:cNvSpPr>
              <a:spLocks noChangeArrowheads="1"/>
            </p:cNvSpPr>
            <p:nvPr/>
          </p:nvSpPr>
          <p:spPr bwMode="auto">
            <a:xfrm>
              <a:off x="0" y="192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 b="1">
                <a:solidFill>
                  <a:srgbClr val="FF505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386" name="Oval 23"/>
            <p:cNvSpPr>
              <a:spLocks noChangeArrowheads="1"/>
            </p:cNvSpPr>
            <p:nvPr/>
          </p:nvSpPr>
          <p:spPr bwMode="auto">
            <a:xfrm>
              <a:off x="2352" y="192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 b="1">
                <a:solidFill>
                  <a:srgbClr val="FF505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" name="Oval 24"/>
            <p:cNvSpPr>
              <a:spLocks noChangeArrowheads="1"/>
            </p:cNvSpPr>
            <p:nvPr/>
          </p:nvSpPr>
          <p:spPr bwMode="auto">
            <a:xfrm>
              <a:off x="2832" y="144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 b="1">
                <a:solidFill>
                  <a:srgbClr val="FF505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5387" name="Text Box 35"/>
          <p:cNvSpPr txBox="1">
            <a:spLocks noChangeArrowheads="1"/>
          </p:cNvSpPr>
          <p:nvPr/>
        </p:nvSpPr>
        <p:spPr bwMode="auto">
          <a:xfrm>
            <a:off x="3046763" y="4096106"/>
            <a:ext cx="3741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长方体共有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个顶点。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AutoShape 75"/>
          <p:cNvSpPr>
            <a:spLocks noChangeArrowheads="1"/>
          </p:cNvSpPr>
          <p:nvPr/>
        </p:nvSpPr>
        <p:spPr bwMode="auto">
          <a:xfrm>
            <a:off x="1115620" y="790577"/>
            <a:ext cx="3240881" cy="378619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顶点的特点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3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1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9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animBg="1" autoUpdateAnimBg="0"/>
      <p:bldP spid="15371" grpId="0" animBg="1" autoUpdateAnimBg="0"/>
      <p:bldP spid="15372" grpId="0" animBg="1" autoUpdateAnimBg="0"/>
      <p:bldP spid="15373" grpId="0" animBg="1" autoUpdateAnimBg="0"/>
      <p:bldP spid="15374" grpId="0" animBg="1" autoUpdateAnimBg="0"/>
      <p:bldP spid="15375" grpId="0" animBg="1" autoUpdateAnimBg="0"/>
      <p:bldP spid="15376" grpId="0" animBg="1" autoUpdateAnimBg="0"/>
      <p:bldP spid="15377" grpId="0" animBg="1" autoUpdateAnimBg="0"/>
      <p:bldP spid="1538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Text Box 28"/>
          <p:cNvSpPr txBox="1">
            <a:spLocks noChangeArrowheads="1"/>
          </p:cNvSpPr>
          <p:nvPr/>
        </p:nvSpPr>
        <p:spPr bwMode="auto">
          <a:xfrm>
            <a:off x="981664" y="922103"/>
            <a:ext cx="75975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从一个方向观察一个长方体，最多能同时看到几个面？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Freeform 3"/>
          <p:cNvSpPr/>
          <p:nvPr/>
        </p:nvSpPr>
        <p:spPr bwMode="auto">
          <a:xfrm>
            <a:off x="3353027" y="2067719"/>
            <a:ext cx="2299097" cy="409575"/>
          </a:xfrm>
          <a:custGeom>
            <a:avLst/>
            <a:gdLst>
              <a:gd name="T0" fmla="*/ 2147483647 w 2832"/>
              <a:gd name="T1" fmla="*/ 0 h 480"/>
              <a:gd name="T2" fmla="*/ 0 w 2832"/>
              <a:gd name="T3" fmla="*/ 2147483647 h 480"/>
              <a:gd name="T4" fmla="*/ 2147483647 w 2832"/>
              <a:gd name="T5" fmla="*/ 2147483647 h 480"/>
              <a:gd name="T6" fmla="*/ 2147483647 w 2832"/>
              <a:gd name="T7" fmla="*/ 0 h 480"/>
              <a:gd name="T8" fmla="*/ 2147483647 w 2832"/>
              <a:gd name="T9" fmla="*/ 0 h 4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32"/>
              <a:gd name="T16" fmla="*/ 0 h 480"/>
              <a:gd name="T17" fmla="*/ 2832 w 2832"/>
              <a:gd name="T18" fmla="*/ 480 h 4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32" h="480">
                <a:moveTo>
                  <a:pt x="480" y="0"/>
                </a:moveTo>
                <a:lnTo>
                  <a:pt x="0" y="480"/>
                </a:lnTo>
                <a:lnTo>
                  <a:pt x="2352" y="480"/>
                </a:lnTo>
                <a:lnTo>
                  <a:pt x="2832" y="0"/>
                </a:lnTo>
                <a:lnTo>
                  <a:pt x="480" y="0"/>
                </a:lnTo>
                <a:close/>
              </a:path>
            </a:pathLst>
          </a:custGeom>
          <a:solidFill>
            <a:srgbClr val="FF00FF">
              <a:alpha val="5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3348265" y="2079625"/>
            <a:ext cx="2299097" cy="1638300"/>
          </a:xfrm>
          <a:prstGeom prst="cube">
            <a:avLst>
              <a:gd name="adj" fmla="val 25000"/>
            </a:avLst>
          </a:prstGeom>
          <a:solidFill>
            <a:srgbClr val="FF6600">
              <a:alpha val="27058"/>
            </a:srgbClr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6393" name="Freeform 8"/>
          <p:cNvSpPr/>
          <p:nvPr/>
        </p:nvSpPr>
        <p:spPr bwMode="auto">
          <a:xfrm>
            <a:off x="5238977" y="2079625"/>
            <a:ext cx="413147" cy="1620440"/>
          </a:xfrm>
          <a:custGeom>
            <a:avLst/>
            <a:gdLst>
              <a:gd name="T0" fmla="*/ 2147483647 w 480"/>
              <a:gd name="T1" fmla="*/ 0 h 1920"/>
              <a:gd name="T2" fmla="*/ 0 w 480"/>
              <a:gd name="T3" fmla="*/ 2147483647 h 1920"/>
              <a:gd name="T4" fmla="*/ 0 w 480"/>
              <a:gd name="T5" fmla="*/ 2147483647 h 1920"/>
              <a:gd name="T6" fmla="*/ 2147483647 w 480"/>
              <a:gd name="T7" fmla="*/ 2147483647 h 1920"/>
              <a:gd name="T8" fmla="*/ 2147483647 w 480"/>
              <a:gd name="T9" fmla="*/ 0 h 19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0"/>
              <a:gd name="T16" fmla="*/ 0 h 1920"/>
              <a:gd name="T17" fmla="*/ 480 w 480"/>
              <a:gd name="T18" fmla="*/ 1920 h 19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0" h="1920">
                <a:moveTo>
                  <a:pt x="480" y="0"/>
                </a:moveTo>
                <a:lnTo>
                  <a:pt x="0" y="480"/>
                </a:lnTo>
                <a:lnTo>
                  <a:pt x="0" y="1920"/>
                </a:lnTo>
                <a:lnTo>
                  <a:pt x="480" y="1440"/>
                </a:lnTo>
                <a:lnTo>
                  <a:pt x="480" y="0"/>
                </a:lnTo>
                <a:close/>
              </a:path>
            </a:pathLst>
          </a:custGeom>
          <a:solidFill>
            <a:srgbClr val="00FF00">
              <a:alpha val="2784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6394" name="Rectangle 3"/>
          <p:cNvSpPr>
            <a:spLocks noChangeArrowheads="1"/>
          </p:cNvSpPr>
          <p:nvPr/>
        </p:nvSpPr>
        <p:spPr bwMode="auto">
          <a:xfrm>
            <a:off x="3348264" y="2482057"/>
            <a:ext cx="1890713" cy="1241822"/>
          </a:xfrm>
          <a:prstGeom prst="rect">
            <a:avLst/>
          </a:prstGeom>
          <a:solidFill>
            <a:srgbClr val="0000CC">
              <a:alpha val="5294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 animBg="1" autoUpdateAnimBg="0"/>
      <p:bldP spid="16394" grpId="1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3" name="Group 12"/>
          <p:cNvGrpSpPr/>
          <p:nvPr/>
        </p:nvGrpSpPr>
        <p:grpSpPr bwMode="auto">
          <a:xfrm>
            <a:off x="3113485" y="1707357"/>
            <a:ext cx="2942034" cy="1512094"/>
            <a:chOff x="0" y="0"/>
            <a:chExt cx="1476" cy="743"/>
          </a:xfrm>
        </p:grpSpPr>
        <p:sp>
          <p:nvSpPr>
            <p:cNvPr id="2" name="AutoShape 13"/>
            <p:cNvSpPr>
              <a:spLocks noChangeArrowheads="1"/>
            </p:cNvSpPr>
            <p:nvPr/>
          </p:nvSpPr>
          <p:spPr bwMode="auto">
            <a:xfrm>
              <a:off x="25" y="24"/>
              <a:ext cx="1435" cy="695"/>
            </a:xfrm>
            <a:prstGeom prst="cube">
              <a:avLst>
                <a:gd name="adj" fmla="val 25000"/>
              </a:avLst>
            </a:prstGeom>
            <a:noFill/>
            <a:ln w="444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b="1">
                <a:ea typeface="楷体" panose="02010609060101010101" pitchFamily="49" charset="-122"/>
              </a:endParaRPr>
            </a:p>
          </p:txBody>
        </p:sp>
        <p:sp>
          <p:nvSpPr>
            <p:cNvPr id="4" name="Oval 14"/>
            <p:cNvSpPr>
              <a:spLocks noChangeArrowheads="1"/>
            </p:cNvSpPr>
            <p:nvPr/>
          </p:nvSpPr>
          <p:spPr bwMode="auto">
            <a:xfrm>
              <a:off x="1263" y="697"/>
              <a:ext cx="45" cy="45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b="1">
                <a:ea typeface="楷体" panose="02010609060101010101" pitchFamily="49" charset="-122"/>
              </a:endParaRPr>
            </a:p>
          </p:txBody>
        </p:sp>
        <p:sp>
          <p:nvSpPr>
            <p:cNvPr id="5" name="Oval 15"/>
            <p:cNvSpPr>
              <a:spLocks noChangeArrowheads="1"/>
            </p:cNvSpPr>
            <p:nvPr/>
          </p:nvSpPr>
          <p:spPr bwMode="auto">
            <a:xfrm>
              <a:off x="0" y="698"/>
              <a:ext cx="45" cy="45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b="1">
                <a:ea typeface="楷体" panose="02010609060101010101" pitchFamily="49" charset="-122"/>
              </a:endParaRPr>
            </a:p>
          </p:txBody>
        </p:sp>
        <p:sp>
          <p:nvSpPr>
            <p:cNvPr id="6" name="Oval 16"/>
            <p:cNvSpPr>
              <a:spLocks noChangeArrowheads="1"/>
            </p:cNvSpPr>
            <p:nvPr/>
          </p:nvSpPr>
          <p:spPr bwMode="auto">
            <a:xfrm>
              <a:off x="4" y="174"/>
              <a:ext cx="45" cy="45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b="1">
                <a:ea typeface="楷体" panose="02010609060101010101" pitchFamily="49" charset="-122"/>
              </a:endParaRPr>
            </a:p>
          </p:txBody>
        </p:sp>
        <p:sp>
          <p:nvSpPr>
            <p:cNvPr id="7" name="Oval 17"/>
            <p:cNvSpPr>
              <a:spLocks noChangeArrowheads="1"/>
            </p:cNvSpPr>
            <p:nvPr/>
          </p:nvSpPr>
          <p:spPr bwMode="auto">
            <a:xfrm>
              <a:off x="185" y="523"/>
              <a:ext cx="45" cy="45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b="1">
                <a:ea typeface="楷体" panose="02010609060101010101" pitchFamily="49" charset="-122"/>
              </a:endParaRPr>
            </a:p>
          </p:txBody>
        </p:sp>
        <p:sp>
          <p:nvSpPr>
            <p:cNvPr id="8" name="Oval 18"/>
            <p:cNvSpPr>
              <a:spLocks noChangeArrowheads="1"/>
            </p:cNvSpPr>
            <p:nvPr/>
          </p:nvSpPr>
          <p:spPr bwMode="auto">
            <a:xfrm>
              <a:off x="182" y="0"/>
              <a:ext cx="45" cy="45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b="1">
                <a:ea typeface="楷体" panose="02010609060101010101" pitchFamily="49" charset="-122"/>
              </a:endParaRPr>
            </a:p>
          </p:txBody>
        </p:sp>
        <p:sp>
          <p:nvSpPr>
            <p:cNvPr id="9" name="Oval 19"/>
            <p:cNvSpPr>
              <a:spLocks noChangeArrowheads="1"/>
            </p:cNvSpPr>
            <p:nvPr/>
          </p:nvSpPr>
          <p:spPr bwMode="auto">
            <a:xfrm>
              <a:off x="1431" y="523"/>
              <a:ext cx="45" cy="45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b="1">
                <a:ea typeface="楷体" panose="02010609060101010101" pitchFamily="49" charset="-122"/>
              </a:endParaRPr>
            </a:p>
          </p:txBody>
        </p:sp>
        <p:sp>
          <p:nvSpPr>
            <p:cNvPr id="10" name="Oval 20"/>
            <p:cNvSpPr>
              <a:spLocks noChangeArrowheads="1"/>
            </p:cNvSpPr>
            <p:nvPr/>
          </p:nvSpPr>
          <p:spPr bwMode="auto">
            <a:xfrm>
              <a:off x="1267" y="171"/>
              <a:ext cx="45" cy="45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b="1">
                <a:ea typeface="楷体" panose="02010609060101010101" pitchFamily="49" charset="-122"/>
              </a:endParaRPr>
            </a:p>
          </p:txBody>
        </p:sp>
        <p:sp>
          <p:nvSpPr>
            <p:cNvPr id="17434" name="Oval 21"/>
            <p:cNvSpPr>
              <a:spLocks noChangeArrowheads="1"/>
            </p:cNvSpPr>
            <p:nvPr/>
          </p:nvSpPr>
          <p:spPr bwMode="auto">
            <a:xfrm>
              <a:off x="1431" y="0"/>
              <a:ext cx="45" cy="45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b="1">
                <a:ea typeface="楷体" panose="02010609060101010101" pitchFamily="49" charset="-122"/>
              </a:endParaRPr>
            </a:p>
          </p:txBody>
        </p:sp>
        <p:sp>
          <p:nvSpPr>
            <p:cNvPr id="17435" name="Line 22"/>
            <p:cNvSpPr>
              <a:spLocks noChangeShapeType="1"/>
            </p:cNvSpPr>
            <p:nvPr/>
          </p:nvSpPr>
          <p:spPr bwMode="auto">
            <a:xfrm>
              <a:off x="206" y="24"/>
              <a:ext cx="0" cy="5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436" name="Line 23"/>
            <p:cNvSpPr>
              <a:spLocks noChangeShapeType="1"/>
            </p:cNvSpPr>
            <p:nvPr/>
          </p:nvSpPr>
          <p:spPr bwMode="auto">
            <a:xfrm flipV="1">
              <a:off x="32" y="530"/>
              <a:ext cx="181" cy="1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437" name="Line 24"/>
            <p:cNvSpPr>
              <a:spLocks noChangeShapeType="1"/>
            </p:cNvSpPr>
            <p:nvPr/>
          </p:nvSpPr>
          <p:spPr bwMode="auto">
            <a:xfrm flipH="1">
              <a:off x="199" y="544"/>
              <a:ext cx="127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</p:grpSp>
      <p:sp>
        <p:nvSpPr>
          <p:cNvPr id="17426" name="Line 25"/>
          <p:cNvSpPr>
            <a:spLocks noChangeShapeType="1"/>
          </p:cNvSpPr>
          <p:nvPr/>
        </p:nvSpPr>
        <p:spPr bwMode="auto">
          <a:xfrm>
            <a:off x="3221831" y="3173016"/>
            <a:ext cx="2430066" cy="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17427" name="Line 26"/>
          <p:cNvSpPr>
            <a:spLocks noChangeShapeType="1"/>
          </p:cNvSpPr>
          <p:nvPr/>
        </p:nvSpPr>
        <p:spPr bwMode="auto">
          <a:xfrm>
            <a:off x="5668566" y="2138365"/>
            <a:ext cx="0" cy="1026319"/>
          </a:xfrm>
          <a:prstGeom prst="line">
            <a:avLst/>
          </a:prstGeom>
          <a:noFill/>
          <a:ln w="476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17428" name="Line 27"/>
          <p:cNvSpPr>
            <a:spLocks noChangeShapeType="1"/>
          </p:cNvSpPr>
          <p:nvPr/>
        </p:nvSpPr>
        <p:spPr bwMode="auto">
          <a:xfrm flipH="1">
            <a:off x="5689997" y="2828927"/>
            <a:ext cx="323850" cy="325041"/>
          </a:xfrm>
          <a:prstGeom prst="line">
            <a:avLst/>
          </a:prstGeom>
          <a:noFill/>
          <a:ln w="4762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17429" name="Oval 43"/>
          <p:cNvSpPr>
            <a:spLocks noChangeArrowheads="1"/>
          </p:cNvSpPr>
          <p:nvPr/>
        </p:nvSpPr>
        <p:spPr bwMode="auto">
          <a:xfrm>
            <a:off x="5623322" y="3127773"/>
            <a:ext cx="90488" cy="91678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b="1">
              <a:ea typeface="楷体" panose="02010609060101010101" pitchFamily="49" charset="-122"/>
            </a:endParaRPr>
          </a:p>
        </p:txBody>
      </p:sp>
      <p:sp>
        <p:nvSpPr>
          <p:cNvPr id="17430" name="Rectangle 57"/>
          <p:cNvSpPr>
            <a:spLocks noChangeArrowheads="1"/>
          </p:cNvSpPr>
          <p:nvPr/>
        </p:nvSpPr>
        <p:spPr bwMode="auto">
          <a:xfrm>
            <a:off x="4257675" y="3164683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长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7431" name="Rectangle 58"/>
          <p:cNvSpPr>
            <a:spLocks noChangeArrowheads="1"/>
          </p:cNvSpPr>
          <p:nvPr/>
        </p:nvSpPr>
        <p:spPr bwMode="auto">
          <a:xfrm>
            <a:off x="5868591" y="2895602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宽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7432" name="Rectangle 59"/>
          <p:cNvSpPr>
            <a:spLocks noChangeArrowheads="1"/>
          </p:cNvSpPr>
          <p:nvPr/>
        </p:nvSpPr>
        <p:spPr bwMode="auto">
          <a:xfrm>
            <a:off x="5274469" y="246340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高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7423" name="Rectangle 40"/>
          <p:cNvSpPr>
            <a:spLocks noChangeArrowheads="1"/>
          </p:cNvSpPr>
          <p:nvPr/>
        </p:nvSpPr>
        <p:spPr bwMode="auto">
          <a:xfrm>
            <a:off x="801291" y="3487072"/>
            <a:ext cx="9363465" cy="11695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 dirty="0">
                <a:ea typeface="楷体" panose="02010609060101010101" pitchFamily="49" charset="-122"/>
              </a:rPr>
              <a:t>       相交于一个顶点的三条棱的长度分别叫作长方</a:t>
            </a:r>
            <a:endParaRPr lang="en-US" altLang="zh-CN" sz="2800" b="1" dirty="0"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ea typeface="楷体" panose="02010609060101010101" pitchFamily="49" charset="-122"/>
              </a:rPr>
              <a:t>体的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长</a:t>
            </a:r>
            <a:r>
              <a:rPr lang="zh-CN" altLang="en-US" sz="2800" b="1" dirty="0"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宽</a:t>
            </a:r>
            <a:r>
              <a:rPr lang="zh-CN" altLang="en-US" sz="2800" b="1" dirty="0"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高</a:t>
            </a:r>
            <a:r>
              <a:rPr lang="zh-CN" altLang="en-US" sz="2800" b="1" dirty="0">
                <a:ea typeface="楷体" panose="02010609060101010101" pitchFamily="49" charset="-122"/>
              </a:rPr>
              <a:t>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5580" y="734569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长方体的长、宽、高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7F762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0" grpId="0" autoUpdateAnimBg="0"/>
      <p:bldP spid="17431" grpId="0" autoUpdateAnimBg="0"/>
      <p:bldP spid="17432" grpId="0" autoUpdateAnimBg="0"/>
      <p:bldP spid="174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1925241" y="1870473"/>
            <a:ext cx="2000250" cy="1835944"/>
            <a:chOff x="0" y="0"/>
            <a:chExt cx="1680" cy="1633"/>
          </a:xfrm>
        </p:grpSpPr>
        <p:sp>
          <p:nvSpPr>
            <p:cNvPr id="18446" name="Line 9"/>
            <p:cNvSpPr>
              <a:spLocks noChangeShapeType="1"/>
            </p:cNvSpPr>
            <p:nvPr/>
          </p:nvSpPr>
          <p:spPr bwMode="auto">
            <a:xfrm>
              <a:off x="408" y="0"/>
              <a:ext cx="0" cy="12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18447" name="Line 10"/>
            <p:cNvSpPr>
              <a:spLocks noChangeShapeType="1"/>
            </p:cNvSpPr>
            <p:nvPr/>
          </p:nvSpPr>
          <p:spPr bwMode="auto">
            <a:xfrm flipV="1">
              <a:off x="0" y="1225"/>
              <a:ext cx="408" cy="40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18448" name="Line 11"/>
            <p:cNvSpPr>
              <a:spLocks noChangeShapeType="1"/>
            </p:cNvSpPr>
            <p:nvPr/>
          </p:nvSpPr>
          <p:spPr bwMode="auto">
            <a:xfrm>
              <a:off x="408" y="1225"/>
              <a:ext cx="125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3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680" cy="1633"/>
            </a:xfrm>
            <a:prstGeom prst="cube">
              <a:avLst>
                <a:gd name="adj" fmla="val 2500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18435" name="AutoShape 58"/>
          <p:cNvSpPr>
            <a:spLocks noChangeArrowheads="1"/>
          </p:cNvSpPr>
          <p:nvPr/>
        </p:nvSpPr>
        <p:spPr bwMode="auto">
          <a:xfrm>
            <a:off x="1939528" y="1857375"/>
            <a:ext cx="1984772" cy="1847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8440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9" name="Text Box 29"/>
          <p:cNvSpPr txBox="1">
            <a:spLocks noChangeArrowheads="1"/>
          </p:cNvSpPr>
          <p:nvPr/>
        </p:nvSpPr>
        <p:spPr bwMode="auto">
          <a:xfrm>
            <a:off x="1410132" y="4031207"/>
            <a:ext cx="5606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正方体共有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个面，都是正方形。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98747" y="842965"/>
            <a:ext cx="3239957" cy="378619"/>
            <a:chOff x="1380263" y="990601"/>
            <a:chExt cx="3239957" cy="378619"/>
          </a:xfrm>
        </p:grpSpPr>
        <p:sp>
          <p:nvSpPr>
            <p:cNvPr id="18441" name="AutoShape 92"/>
            <p:cNvSpPr>
              <a:spLocks noChangeArrowheads="1"/>
            </p:cNvSpPr>
            <p:nvPr/>
          </p:nvSpPr>
          <p:spPr bwMode="auto">
            <a:xfrm>
              <a:off x="2190155" y="990601"/>
              <a:ext cx="2430065" cy="378619"/>
            </a:xfrm>
            <a:prstGeom prst="roundRect">
              <a:avLst>
                <a:gd name="adj" fmla="val 3207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ea typeface="楷体" panose="02010609060101010101" pitchFamily="49" charset="-122"/>
                </a:rPr>
                <a:t>正方体有哪些特点？</a:t>
              </a:r>
              <a:endParaRPr lang="zh-CN" altLang="en-US" sz="2800" b="1" dirty="0">
                <a:ea typeface="楷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380263" y="1064152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0.37395 -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60" name="Group 4"/>
          <p:cNvGrpSpPr/>
          <p:nvPr/>
        </p:nvGrpSpPr>
        <p:grpSpPr bwMode="auto">
          <a:xfrm>
            <a:off x="3221831" y="1869281"/>
            <a:ext cx="2000250" cy="1944291"/>
            <a:chOff x="0" y="0"/>
            <a:chExt cx="1680" cy="1633"/>
          </a:xfrm>
        </p:grpSpPr>
        <p:sp>
          <p:nvSpPr>
            <p:cNvPr id="19466" name="Line 9"/>
            <p:cNvSpPr>
              <a:spLocks noChangeShapeType="1"/>
            </p:cNvSpPr>
            <p:nvPr/>
          </p:nvSpPr>
          <p:spPr bwMode="auto">
            <a:xfrm>
              <a:off x="408" y="0"/>
              <a:ext cx="0" cy="12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2" name="Line 10"/>
            <p:cNvSpPr>
              <a:spLocks noChangeShapeType="1"/>
            </p:cNvSpPr>
            <p:nvPr/>
          </p:nvSpPr>
          <p:spPr bwMode="auto">
            <a:xfrm flipV="1">
              <a:off x="0" y="1225"/>
              <a:ext cx="408" cy="40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3" name="Line 11"/>
            <p:cNvSpPr>
              <a:spLocks noChangeShapeType="1"/>
            </p:cNvSpPr>
            <p:nvPr/>
          </p:nvSpPr>
          <p:spPr bwMode="auto">
            <a:xfrm>
              <a:off x="408" y="1225"/>
              <a:ext cx="125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4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680" cy="1633"/>
            </a:xfrm>
            <a:prstGeom prst="cube">
              <a:avLst>
                <a:gd name="adj" fmla="val 2500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3221836" y="1869281"/>
            <a:ext cx="1997869" cy="486966"/>
          </a:xfrm>
          <a:prstGeom prst="parallelogram">
            <a:avLst>
              <a:gd name="adj" fmla="val 102567"/>
            </a:avLst>
          </a:prstGeom>
          <a:solidFill>
            <a:srgbClr val="FF0000">
              <a:alpha val="2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9468" name="AutoShape 12"/>
          <p:cNvSpPr>
            <a:spLocks noChangeArrowheads="1"/>
          </p:cNvSpPr>
          <p:nvPr/>
        </p:nvSpPr>
        <p:spPr bwMode="auto">
          <a:xfrm>
            <a:off x="3215883" y="3327800"/>
            <a:ext cx="1997869" cy="486965"/>
          </a:xfrm>
          <a:prstGeom prst="parallelogram">
            <a:avLst>
              <a:gd name="adj" fmla="val 102567"/>
            </a:avLst>
          </a:prstGeom>
          <a:solidFill>
            <a:srgbClr val="FF0000">
              <a:alpha val="23921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2987824" y="4068514"/>
            <a:ext cx="34443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" panose="02010609060101010101" pitchFamily="49" charset="-122"/>
              </a:rPr>
              <a:t>上下两个面相同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17" name="AutoShape 75"/>
          <p:cNvSpPr>
            <a:spLocks noChangeArrowheads="1"/>
          </p:cNvSpPr>
          <p:nvPr/>
        </p:nvSpPr>
        <p:spPr bwMode="auto">
          <a:xfrm>
            <a:off x="611564" y="761406"/>
            <a:ext cx="3240881" cy="378619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正方体面的特点：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8 0.00463 L -0.00052 0.282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0301 L -0.00139 -0.280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 animBg="1" autoUpdateAnimBg="0"/>
      <p:bldP spid="19468" grpId="0" animBg="1" autoUpdateAnimBg="0"/>
      <p:bldP spid="1946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4" name="Group 4"/>
          <p:cNvGrpSpPr/>
          <p:nvPr/>
        </p:nvGrpSpPr>
        <p:grpSpPr bwMode="auto">
          <a:xfrm>
            <a:off x="3221831" y="1869281"/>
            <a:ext cx="2000250" cy="1944291"/>
            <a:chOff x="0" y="0"/>
            <a:chExt cx="1680" cy="1633"/>
          </a:xfrm>
        </p:grpSpPr>
        <p:sp>
          <p:nvSpPr>
            <p:cNvPr id="2" name="Line 9"/>
            <p:cNvSpPr>
              <a:spLocks noChangeShapeType="1"/>
            </p:cNvSpPr>
            <p:nvPr/>
          </p:nvSpPr>
          <p:spPr bwMode="auto">
            <a:xfrm>
              <a:off x="408" y="0"/>
              <a:ext cx="0" cy="12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3" name="Line 10"/>
            <p:cNvSpPr>
              <a:spLocks noChangeShapeType="1"/>
            </p:cNvSpPr>
            <p:nvPr/>
          </p:nvSpPr>
          <p:spPr bwMode="auto">
            <a:xfrm flipV="1">
              <a:off x="0" y="1225"/>
              <a:ext cx="408" cy="40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20493" name="Line 11"/>
            <p:cNvSpPr>
              <a:spLocks noChangeShapeType="1"/>
            </p:cNvSpPr>
            <p:nvPr/>
          </p:nvSpPr>
          <p:spPr bwMode="auto">
            <a:xfrm>
              <a:off x="408" y="1225"/>
              <a:ext cx="125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4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680" cy="1633"/>
            </a:xfrm>
            <a:prstGeom prst="cube">
              <a:avLst>
                <a:gd name="adj" fmla="val 2500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20491" name="AutoShape 13"/>
          <p:cNvSpPr>
            <a:spLocks noChangeArrowheads="1"/>
          </p:cNvSpPr>
          <p:nvPr/>
        </p:nvSpPr>
        <p:spPr bwMode="auto">
          <a:xfrm rot="5373655" flipV="1">
            <a:off x="4005265" y="2597944"/>
            <a:ext cx="1944291" cy="486966"/>
          </a:xfrm>
          <a:prstGeom prst="parallelogram">
            <a:avLst>
              <a:gd name="adj" fmla="val 99817"/>
            </a:avLst>
          </a:prstGeom>
          <a:solidFill>
            <a:srgbClr val="99CC00">
              <a:alpha val="5607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0492" name="AutoShape 14"/>
          <p:cNvSpPr>
            <a:spLocks noChangeArrowheads="1"/>
          </p:cNvSpPr>
          <p:nvPr/>
        </p:nvSpPr>
        <p:spPr bwMode="auto">
          <a:xfrm rot="5373655" flipV="1">
            <a:off x="2493171" y="2597944"/>
            <a:ext cx="1944291" cy="486966"/>
          </a:xfrm>
          <a:prstGeom prst="parallelogram">
            <a:avLst>
              <a:gd name="adj" fmla="val 99817"/>
            </a:avLst>
          </a:prstGeom>
          <a:solidFill>
            <a:srgbClr val="99CC00">
              <a:alpha val="5607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0494" name="Text Box 18"/>
          <p:cNvSpPr txBox="1">
            <a:spLocks noChangeArrowheads="1"/>
          </p:cNvSpPr>
          <p:nvPr/>
        </p:nvSpPr>
        <p:spPr bwMode="auto">
          <a:xfrm>
            <a:off x="2836667" y="4067198"/>
            <a:ext cx="29159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" panose="02010609060101010101" pitchFamily="49" charset="-122"/>
              </a:rPr>
              <a:t>左右两个面相同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19" name="AutoShape 75"/>
          <p:cNvSpPr>
            <a:spLocks noChangeArrowheads="1"/>
          </p:cNvSpPr>
          <p:nvPr/>
        </p:nvSpPr>
        <p:spPr bwMode="auto">
          <a:xfrm>
            <a:off x="611564" y="761406"/>
            <a:ext cx="3240881" cy="378619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正方体面的特点：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8.64198E-7 L 0.16441 0.000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9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64198E-7 L -0.16233 8.64198E-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1" grpId="0" animBg="1" autoUpdateAnimBg="0"/>
      <p:bldP spid="20492" grpId="0" animBg="1" autoUpdateAnimBg="0"/>
      <p:bldP spid="2049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8" name="Group 4"/>
          <p:cNvGrpSpPr/>
          <p:nvPr/>
        </p:nvGrpSpPr>
        <p:grpSpPr bwMode="auto">
          <a:xfrm>
            <a:off x="3221831" y="1869281"/>
            <a:ext cx="2000250" cy="1944291"/>
            <a:chOff x="0" y="0"/>
            <a:chExt cx="1680" cy="1633"/>
          </a:xfrm>
        </p:grpSpPr>
        <p:sp>
          <p:nvSpPr>
            <p:cNvPr id="2" name="Line 9"/>
            <p:cNvSpPr>
              <a:spLocks noChangeShapeType="1"/>
            </p:cNvSpPr>
            <p:nvPr/>
          </p:nvSpPr>
          <p:spPr bwMode="auto">
            <a:xfrm>
              <a:off x="408" y="0"/>
              <a:ext cx="0" cy="12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21519" name="Line 10"/>
            <p:cNvSpPr>
              <a:spLocks noChangeShapeType="1"/>
            </p:cNvSpPr>
            <p:nvPr/>
          </p:nvSpPr>
          <p:spPr bwMode="auto">
            <a:xfrm flipV="1">
              <a:off x="0" y="1225"/>
              <a:ext cx="408" cy="40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21520" name="Line 11"/>
            <p:cNvSpPr>
              <a:spLocks noChangeShapeType="1"/>
            </p:cNvSpPr>
            <p:nvPr/>
          </p:nvSpPr>
          <p:spPr bwMode="auto">
            <a:xfrm>
              <a:off x="408" y="1225"/>
              <a:ext cx="125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21521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680" cy="1633"/>
            </a:xfrm>
            <a:prstGeom prst="cube">
              <a:avLst>
                <a:gd name="adj" fmla="val 2500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21511" name="Rectangle 12"/>
          <p:cNvSpPr>
            <a:spLocks noChangeArrowheads="1"/>
          </p:cNvSpPr>
          <p:nvPr/>
        </p:nvSpPr>
        <p:spPr bwMode="auto">
          <a:xfrm>
            <a:off x="3694510" y="1869878"/>
            <a:ext cx="1512094" cy="1457325"/>
          </a:xfrm>
          <a:prstGeom prst="rect">
            <a:avLst/>
          </a:prstGeom>
          <a:solidFill>
            <a:schemeClr val="hlink">
              <a:alpha val="41176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1516" name="Rectangle 3"/>
          <p:cNvSpPr>
            <a:spLocks noChangeArrowheads="1"/>
          </p:cNvSpPr>
          <p:nvPr/>
        </p:nvSpPr>
        <p:spPr bwMode="auto">
          <a:xfrm>
            <a:off x="3221832" y="2356247"/>
            <a:ext cx="1512094" cy="1457325"/>
          </a:xfrm>
          <a:prstGeom prst="rect">
            <a:avLst/>
          </a:prstGeom>
          <a:solidFill>
            <a:srgbClr val="0000CC">
              <a:alpha val="52156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63641" y="1869283"/>
            <a:ext cx="3413088" cy="2117191"/>
            <a:chOff x="5463641" y="1869281"/>
            <a:chExt cx="3413088" cy="2117191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463641" y="1869281"/>
              <a:ext cx="3413088" cy="2117191"/>
            </a:xfrm>
            <a:prstGeom prst="rect">
              <a:avLst/>
            </a:prstGeom>
          </p:spPr>
        </p:pic>
        <p:sp>
          <p:nvSpPr>
            <p:cNvPr id="21517" name="Text Box 29"/>
            <p:cNvSpPr txBox="1">
              <a:spLocks noChangeArrowheads="1"/>
            </p:cNvSpPr>
            <p:nvPr/>
          </p:nvSpPr>
          <p:spPr bwMode="auto">
            <a:xfrm rot="378000">
              <a:off x="6160645" y="2298399"/>
              <a:ext cx="240005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个面是完全相同的正方形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18" name="Text Box 21"/>
          <p:cNvSpPr txBox="1">
            <a:spLocks noChangeArrowheads="1"/>
          </p:cNvSpPr>
          <p:nvPr/>
        </p:nvSpPr>
        <p:spPr bwMode="auto">
          <a:xfrm>
            <a:off x="3083968" y="3971592"/>
            <a:ext cx="275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" panose="02010609060101010101" pitchFamily="49" charset="-122"/>
              </a:rPr>
              <a:t>前后两个面相同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21" name="AutoShape 75"/>
          <p:cNvSpPr>
            <a:spLocks noChangeArrowheads="1"/>
          </p:cNvSpPr>
          <p:nvPr/>
        </p:nvSpPr>
        <p:spPr bwMode="auto">
          <a:xfrm>
            <a:off x="611564" y="761406"/>
            <a:ext cx="3240881" cy="378619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正方体面的特点：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7"/>
          <p:cNvGrpSpPr/>
          <p:nvPr/>
        </p:nvGrpSpPr>
        <p:grpSpPr bwMode="auto">
          <a:xfrm>
            <a:off x="2549500" y="1869281"/>
            <a:ext cx="2000250" cy="1944291"/>
            <a:chOff x="0" y="0"/>
            <a:chExt cx="1680" cy="1633"/>
          </a:xfrm>
        </p:grpSpPr>
        <p:sp>
          <p:nvSpPr>
            <p:cNvPr id="2" name="Line 9"/>
            <p:cNvSpPr>
              <a:spLocks noChangeShapeType="1"/>
            </p:cNvSpPr>
            <p:nvPr/>
          </p:nvSpPr>
          <p:spPr bwMode="auto">
            <a:xfrm>
              <a:off x="408" y="0"/>
              <a:ext cx="0" cy="12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4" name="Line 10"/>
            <p:cNvSpPr>
              <a:spLocks noChangeShapeType="1"/>
            </p:cNvSpPr>
            <p:nvPr/>
          </p:nvSpPr>
          <p:spPr bwMode="auto">
            <a:xfrm flipV="1">
              <a:off x="0" y="1225"/>
              <a:ext cx="408" cy="40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5" name="Line 11"/>
            <p:cNvSpPr>
              <a:spLocks noChangeShapeType="1"/>
            </p:cNvSpPr>
            <p:nvPr/>
          </p:nvSpPr>
          <p:spPr bwMode="auto">
            <a:xfrm>
              <a:off x="408" y="1225"/>
              <a:ext cx="125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6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680" cy="1633"/>
            </a:xfrm>
            <a:prstGeom prst="cube">
              <a:avLst>
                <a:gd name="adj" fmla="val 2500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22535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 flipV="1">
            <a:off x="2549502" y="2349105"/>
            <a:ext cx="11906" cy="1464469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 flipV="1">
            <a:off x="3035275" y="1876426"/>
            <a:ext cx="0" cy="145137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22540" name="Line 8"/>
          <p:cNvSpPr>
            <a:spLocks noChangeShapeType="1"/>
          </p:cNvSpPr>
          <p:nvPr/>
        </p:nvSpPr>
        <p:spPr bwMode="auto">
          <a:xfrm flipV="1">
            <a:off x="4547369" y="1869281"/>
            <a:ext cx="0" cy="1458516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22541" name="Line 26"/>
          <p:cNvSpPr>
            <a:spLocks noChangeShapeType="1"/>
          </p:cNvSpPr>
          <p:nvPr/>
        </p:nvSpPr>
        <p:spPr bwMode="auto">
          <a:xfrm>
            <a:off x="2549501" y="2344342"/>
            <a:ext cx="1512094" cy="1190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542" name="Line 27"/>
          <p:cNvSpPr>
            <a:spLocks noChangeShapeType="1"/>
          </p:cNvSpPr>
          <p:nvPr/>
        </p:nvSpPr>
        <p:spPr bwMode="auto">
          <a:xfrm>
            <a:off x="2549501" y="3825479"/>
            <a:ext cx="1512094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543" name="Line 29"/>
          <p:cNvSpPr>
            <a:spLocks noChangeShapeType="1"/>
          </p:cNvSpPr>
          <p:nvPr/>
        </p:nvSpPr>
        <p:spPr bwMode="auto">
          <a:xfrm>
            <a:off x="3054325" y="3327797"/>
            <a:ext cx="1512094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544" name="Line 30"/>
          <p:cNvSpPr>
            <a:spLocks noChangeShapeType="1"/>
          </p:cNvSpPr>
          <p:nvPr/>
        </p:nvSpPr>
        <p:spPr bwMode="auto">
          <a:xfrm>
            <a:off x="3054325" y="1869281"/>
            <a:ext cx="148113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545" name="Line 31"/>
          <p:cNvSpPr>
            <a:spLocks noChangeShapeType="1"/>
          </p:cNvSpPr>
          <p:nvPr/>
        </p:nvSpPr>
        <p:spPr bwMode="auto">
          <a:xfrm flipH="1">
            <a:off x="2535415" y="1835551"/>
            <a:ext cx="509588" cy="486966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546" name="Line 33"/>
          <p:cNvSpPr>
            <a:spLocks noChangeShapeType="1"/>
          </p:cNvSpPr>
          <p:nvPr/>
        </p:nvSpPr>
        <p:spPr bwMode="auto">
          <a:xfrm flipH="1">
            <a:off x="2567365" y="3315894"/>
            <a:ext cx="486965" cy="497681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547" name="Line 36"/>
          <p:cNvSpPr>
            <a:spLocks noChangeShapeType="1"/>
          </p:cNvSpPr>
          <p:nvPr/>
        </p:nvSpPr>
        <p:spPr bwMode="auto">
          <a:xfrm flipH="1">
            <a:off x="4061598" y="3327797"/>
            <a:ext cx="485775" cy="48577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548" name="Text Box 37"/>
          <p:cNvSpPr txBox="1">
            <a:spLocks noChangeArrowheads="1"/>
          </p:cNvSpPr>
          <p:nvPr/>
        </p:nvSpPr>
        <p:spPr bwMode="auto">
          <a:xfrm>
            <a:off x="1895036" y="4030266"/>
            <a:ext cx="6360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正方体有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所有的棱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长度相等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75"/>
          <p:cNvSpPr>
            <a:spLocks noChangeArrowheads="1"/>
          </p:cNvSpPr>
          <p:nvPr/>
        </p:nvSpPr>
        <p:spPr bwMode="auto">
          <a:xfrm>
            <a:off x="815582" y="781125"/>
            <a:ext cx="3240881" cy="378619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棱的特点：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2554" name="Line 8"/>
          <p:cNvSpPr>
            <a:spLocks noChangeShapeType="1"/>
          </p:cNvSpPr>
          <p:nvPr/>
        </p:nvSpPr>
        <p:spPr bwMode="auto">
          <a:xfrm flipH="1" flipV="1">
            <a:off x="4049688" y="2356247"/>
            <a:ext cx="11906" cy="145732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22555" name="Line 32"/>
          <p:cNvSpPr>
            <a:spLocks noChangeShapeType="1"/>
          </p:cNvSpPr>
          <p:nvPr/>
        </p:nvSpPr>
        <p:spPr bwMode="auto">
          <a:xfrm flipH="1">
            <a:off x="4061598" y="1869281"/>
            <a:ext cx="485775" cy="486966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556" name="Line 10"/>
          <p:cNvSpPr>
            <a:spLocks noChangeShapeType="1"/>
          </p:cNvSpPr>
          <p:nvPr/>
        </p:nvSpPr>
        <p:spPr bwMode="auto">
          <a:xfrm rot="16200000" flipV="1">
            <a:off x="6138047" y="1629968"/>
            <a:ext cx="11906" cy="1464469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22557" name="Line 30"/>
          <p:cNvSpPr>
            <a:spLocks noChangeShapeType="1"/>
          </p:cNvSpPr>
          <p:nvPr/>
        </p:nvSpPr>
        <p:spPr bwMode="auto">
          <a:xfrm>
            <a:off x="5411763" y="2625329"/>
            <a:ext cx="148113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558" name="Line 32"/>
          <p:cNvSpPr>
            <a:spLocks noChangeShapeType="1"/>
          </p:cNvSpPr>
          <p:nvPr/>
        </p:nvSpPr>
        <p:spPr bwMode="auto">
          <a:xfrm flipH="1">
            <a:off x="5411763" y="2895600"/>
            <a:ext cx="1458516" cy="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559" name="Line 37"/>
          <p:cNvSpPr>
            <a:spLocks noChangeShapeType="1"/>
          </p:cNvSpPr>
          <p:nvPr/>
        </p:nvSpPr>
        <p:spPr bwMode="auto">
          <a:xfrm>
            <a:off x="5411763" y="1924050"/>
            <a:ext cx="0" cy="161925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560" name="Line 38"/>
          <p:cNvSpPr>
            <a:spLocks noChangeShapeType="1"/>
          </p:cNvSpPr>
          <p:nvPr/>
        </p:nvSpPr>
        <p:spPr bwMode="auto">
          <a:xfrm>
            <a:off x="6870279" y="1869281"/>
            <a:ext cx="0" cy="161925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57" name="Group 34"/>
          <p:cNvGrpSpPr/>
          <p:nvPr/>
        </p:nvGrpSpPr>
        <p:grpSpPr bwMode="auto">
          <a:xfrm>
            <a:off x="3582536" y="1530596"/>
            <a:ext cx="2010965" cy="1944291"/>
            <a:chOff x="0" y="0"/>
            <a:chExt cx="2032" cy="1932"/>
          </a:xfrm>
        </p:grpSpPr>
        <p:grpSp>
          <p:nvGrpSpPr>
            <p:cNvPr id="23572" name="Group 33"/>
            <p:cNvGrpSpPr/>
            <p:nvPr/>
          </p:nvGrpSpPr>
          <p:grpSpPr bwMode="auto">
            <a:xfrm>
              <a:off x="0" y="0"/>
              <a:ext cx="2032" cy="1932"/>
              <a:chOff x="0" y="0"/>
              <a:chExt cx="2032" cy="1932"/>
            </a:xfrm>
          </p:grpSpPr>
          <p:sp>
            <p:nvSpPr>
              <p:cNvPr id="2" name="Line 4"/>
              <p:cNvSpPr>
                <a:spLocks noChangeShapeType="1"/>
              </p:cNvSpPr>
              <p:nvPr/>
            </p:nvSpPr>
            <p:spPr bwMode="auto">
              <a:xfrm>
                <a:off x="499" y="0"/>
                <a:ext cx="0" cy="1440"/>
              </a:xfrm>
              <a:prstGeom prst="line">
                <a:avLst/>
              </a:prstGeom>
              <a:noFill/>
              <a:ln w="34925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350"/>
              </a:p>
            </p:txBody>
          </p:sp>
          <p:sp>
            <p:nvSpPr>
              <p:cNvPr id="3" name="Line 5"/>
              <p:cNvSpPr>
                <a:spLocks noChangeShapeType="1"/>
              </p:cNvSpPr>
              <p:nvPr/>
            </p:nvSpPr>
            <p:spPr bwMode="auto">
              <a:xfrm flipV="1">
                <a:off x="0" y="1432"/>
                <a:ext cx="509" cy="500"/>
              </a:xfrm>
              <a:prstGeom prst="line">
                <a:avLst/>
              </a:prstGeom>
              <a:noFill/>
              <a:ln w="34925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350"/>
              </a:p>
            </p:txBody>
          </p:sp>
          <p:sp>
            <p:nvSpPr>
              <p:cNvPr id="4" name="Line 6"/>
              <p:cNvSpPr>
                <a:spLocks noChangeShapeType="1"/>
              </p:cNvSpPr>
              <p:nvPr/>
            </p:nvSpPr>
            <p:spPr bwMode="auto">
              <a:xfrm flipV="1">
                <a:off x="509" y="1440"/>
                <a:ext cx="1523" cy="12"/>
              </a:xfrm>
              <a:prstGeom prst="line">
                <a:avLst/>
              </a:prstGeom>
              <a:noFill/>
              <a:ln w="34925" cap="rnd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350"/>
              </a:p>
            </p:txBody>
          </p:sp>
        </p:grpSp>
        <p:sp>
          <p:nvSpPr>
            <p:cNvPr id="23573" name="AutoShape 7"/>
            <p:cNvSpPr>
              <a:spLocks noChangeArrowheads="1"/>
            </p:cNvSpPr>
            <p:nvPr/>
          </p:nvSpPr>
          <p:spPr bwMode="auto">
            <a:xfrm>
              <a:off x="10" y="0"/>
              <a:ext cx="2022" cy="1920"/>
            </a:xfrm>
            <a:prstGeom prst="cube">
              <a:avLst>
                <a:gd name="adj" fmla="val 25000"/>
              </a:avLst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23563" name="Oval 9"/>
          <p:cNvSpPr>
            <a:spLocks noChangeArrowheads="1"/>
          </p:cNvSpPr>
          <p:nvPr/>
        </p:nvSpPr>
        <p:spPr bwMode="auto">
          <a:xfrm>
            <a:off x="4026634" y="2904575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64" name="Oval 20"/>
          <p:cNvSpPr>
            <a:spLocks noChangeArrowheads="1"/>
          </p:cNvSpPr>
          <p:nvPr/>
        </p:nvSpPr>
        <p:spPr bwMode="auto">
          <a:xfrm>
            <a:off x="4026634" y="1463919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65" name="Oval 22"/>
          <p:cNvSpPr>
            <a:spLocks noChangeArrowheads="1"/>
          </p:cNvSpPr>
          <p:nvPr/>
        </p:nvSpPr>
        <p:spPr bwMode="auto">
          <a:xfrm>
            <a:off x="3540859" y="3366538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66" name="Oval 23"/>
          <p:cNvSpPr>
            <a:spLocks noChangeArrowheads="1"/>
          </p:cNvSpPr>
          <p:nvPr/>
        </p:nvSpPr>
        <p:spPr bwMode="auto">
          <a:xfrm>
            <a:off x="5064859" y="3378444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67" name="Oval 24"/>
          <p:cNvSpPr>
            <a:spLocks noChangeArrowheads="1"/>
          </p:cNvSpPr>
          <p:nvPr/>
        </p:nvSpPr>
        <p:spPr bwMode="auto">
          <a:xfrm>
            <a:off x="5508963" y="1463919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68" name="Text Box 35"/>
          <p:cNvSpPr txBox="1">
            <a:spLocks noChangeArrowheads="1"/>
          </p:cNvSpPr>
          <p:nvPr/>
        </p:nvSpPr>
        <p:spPr bwMode="auto">
          <a:xfrm>
            <a:off x="2887767" y="3816058"/>
            <a:ext cx="43422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长方体共有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个顶点。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75"/>
          <p:cNvSpPr>
            <a:spLocks noChangeArrowheads="1"/>
          </p:cNvSpPr>
          <p:nvPr/>
        </p:nvSpPr>
        <p:spPr bwMode="auto">
          <a:xfrm>
            <a:off x="956125" y="732557"/>
            <a:ext cx="3240881" cy="378619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顶点的特点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3574" name="Oval 23"/>
          <p:cNvSpPr>
            <a:spLocks noChangeArrowheads="1"/>
          </p:cNvSpPr>
          <p:nvPr/>
        </p:nvSpPr>
        <p:spPr bwMode="auto">
          <a:xfrm>
            <a:off x="5532775" y="2922435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75" name="Oval 24"/>
          <p:cNvSpPr>
            <a:spLocks noChangeArrowheads="1"/>
          </p:cNvSpPr>
          <p:nvPr/>
        </p:nvSpPr>
        <p:spPr bwMode="auto">
          <a:xfrm>
            <a:off x="3540859" y="1931835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76" name="Oval 24"/>
          <p:cNvSpPr>
            <a:spLocks noChangeArrowheads="1"/>
          </p:cNvSpPr>
          <p:nvPr/>
        </p:nvSpPr>
        <p:spPr bwMode="auto">
          <a:xfrm>
            <a:off x="5058907" y="1949694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 b="1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animBg="1" autoUpdateAnimBg="0"/>
      <p:bldP spid="23564" grpId="0" animBg="1" autoUpdateAnimBg="0"/>
      <p:bldP spid="23565" grpId="0" animBg="1" autoUpdateAnimBg="0"/>
      <p:bldP spid="23566" grpId="0" animBg="1" autoUpdateAnimBg="0"/>
      <p:bldP spid="23567" grpId="0" animBg="1" autoUpdateAnimBg="0"/>
      <p:bldP spid="23568" grpId="0" autoUpdateAnimBg="0"/>
      <p:bldP spid="23574" grpId="0" animBg="1" autoUpdateAnimBg="0"/>
      <p:bldP spid="23575" grpId="0" animBg="1" autoUpdateAnimBg="0"/>
      <p:bldP spid="23576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6378" y="3191539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5785063" y="1051509"/>
            <a:ext cx="311692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这些图形都是立体图形。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ymm31.jpg" descr="id:2147506566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341183" y="996837"/>
            <a:ext cx="4302846" cy="241495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 flipH="1">
            <a:off x="1636423" y="3441319"/>
            <a:ext cx="2861458" cy="1118204"/>
            <a:chOff x="5118677" y="3217856"/>
            <a:chExt cx="2861458" cy="1118204"/>
          </a:xfrm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5218995" y="3232193"/>
              <a:ext cx="1918709" cy="10895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从图中，你知道了哪些数学信息？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57090" y="3199130"/>
            <a:ext cx="2861310" cy="1208496"/>
            <a:chOff x="5118677" y="3217856"/>
            <a:chExt cx="2861458" cy="1118204"/>
          </a:xfrm>
        </p:grpSpPr>
        <p:sp>
          <p:nvSpPr>
            <p:cNvPr id="26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5341579" y="3306378"/>
              <a:ext cx="2273301" cy="10081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5818550" y="2065625"/>
            <a:ext cx="30742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长方体有哪些特点？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5859212" y="2547779"/>
            <a:ext cx="28815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正方体有哪些特点？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31" grpId="0" autoUpdateAnimBg="0"/>
      <p:bldP spid="32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0" name="AutoShape 92"/>
          <p:cNvSpPr>
            <a:spLocks noChangeArrowheads="1"/>
          </p:cNvSpPr>
          <p:nvPr/>
        </p:nvSpPr>
        <p:spPr bwMode="auto">
          <a:xfrm>
            <a:off x="1094477" y="484368"/>
            <a:ext cx="3671888" cy="323850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长方体和正方体有着怎样的关系？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aphicFrame>
        <p:nvGraphicFramePr>
          <p:cNvPr id="20" name="Group 4"/>
          <p:cNvGraphicFramePr>
            <a:graphicFrameLocks noGrp="1"/>
          </p:cNvGraphicFramePr>
          <p:nvPr/>
        </p:nvGraphicFramePr>
        <p:xfrm>
          <a:off x="752670" y="915566"/>
          <a:ext cx="7740352" cy="337413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881190"/>
                <a:gridCol w="1398088"/>
                <a:gridCol w="3912020"/>
                <a:gridCol w="1549054"/>
              </a:tblGrid>
              <a:tr h="34290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长方体</a:t>
                      </a:r>
                      <a:endParaRPr kumimoji="0" 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正方体</a:t>
                      </a:r>
                      <a:endParaRPr kumimoji="0" 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342900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个数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330452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形状</a:t>
                      </a:r>
                      <a:endParaRPr kumimoji="0" lang="zh-CN" sz="18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342900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棱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条数</a:t>
                      </a:r>
                      <a:endParaRPr kumimoji="0" 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672084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长度</a:t>
                      </a:r>
                      <a:endParaRPr kumimoji="0" 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顶点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个数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</a:tbl>
          </a:graphicData>
        </a:graphic>
      </p:graphicFrame>
      <p:sp>
        <p:nvSpPr>
          <p:cNvPr id="21" name="Text Box 39"/>
          <p:cNvSpPr txBox="1">
            <a:spLocks noChangeArrowheads="1"/>
          </p:cNvSpPr>
          <p:nvPr/>
        </p:nvSpPr>
        <p:spPr bwMode="auto">
          <a:xfrm>
            <a:off x="4728955" y="1218751"/>
            <a:ext cx="8474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40"/>
          <p:cNvSpPr txBox="1">
            <a:spLocks noChangeArrowheads="1"/>
          </p:cNvSpPr>
          <p:nvPr/>
        </p:nvSpPr>
        <p:spPr bwMode="auto">
          <a:xfrm>
            <a:off x="3100220" y="1712159"/>
            <a:ext cx="39685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个面都是长方形（可能有两个相对的面是正方形），相对的面完全相同。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1"/>
          <p:cNvSpPr txBox="1">
            <a:spLocks noChangeArrowheads="1"/>
          </p:cNvSpPr>
          <p:nvPr/>
        </p:nvSpPr>
        <p:spPr bwMode="auto">
          <a:xfrm>
            <a:off x="4644388" y="2894723"/>
            <a:ext cx="10165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42"/>
          <p:cNvSpPr txBox="1">
            <a:spLocks noChangeArrowheads="1"/>
          </p:cNvSpPr>
          <p:nvPr/>
        </p:nvSpPr>
        <p:spPr bwMode="auto">
          <a:xfrm>
            <a:off x="3100220" y="3255618"/>
            <a:ext cx="374200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条棱长度相等（可能有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条棱长度相等）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43"/>
          <p:cNvSpPr txBox="1">
            <a:spLocks noChangeArrowheads="1"/>
          </p:cNvSpPr>
          <p:nvPr/>
        </p:nvSpPr>
        <p:spPr bwMode="auto">
          <a:xfrm>
            <a:off x="5450492" y="3878199"/>
            <a:ext cx="11598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44"/>
          <p:cNvSpPr txBox="1">
            <a:spLocks noChangeArrowheads="1"/>
          </p:cNvSpPr>
          <p:nvPr/>
        </p:nvSpPr>
        <p:spPr bwMode="auto">
          <a:xfrm>
            <a:off x="7516504" y="1207012"/>
            <a:ext cx="9026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45"/>
          <p:cNvSpPr txBox="1">
            <a:spLocks noChangeArrowheads="1"/>
          </p:cNvSpPr>
          <p:nvPr/>
        </p:nvSpPr>
        <p:spPr bwMode="auto">
          <a:xfrm>
            <a:off x="7021157" y="1619971"/>
            <a:ext cx="23475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个面都是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个面完全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46"/>
          <p:cNvSpPr txBox="1">
            <a:spLocks noChangeArrowheads="1"/>
          </p:cNvSpPr>
          <p:nvPr/>
        </p:nvSpPr>
        <p:spPr bwMode="auto">
          <a:xfrm>
            <a:off x="7412329" y="2919882"/>
            <a:ext cx="1033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47"/>
          <p:cNvSpPr txBox="1">
            <a:spLocks noChangeArrowheads="1"/>
          </p:cNvSpPr>
          <p:nvPr/>
        </p:nvSpPr>
        <p:spPr bwMode="auto">
          <a:xfrm>
            <a:off x="6869857" y="3260541"/>
            <a:ext cx="16641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条棱长度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48"/>
          <p:cNvSpPr txBox="1">
            <a:spLocks noChangeArrowheads="1"/>
          </p:cNvSpPr>
          <p:nvPr/>
        </p:nvSpPr>
        <p:spPr bwMode="auto">
          <a:xfrm>
            <a:off x="7449551" y="3878199"/>
            <a:ext cx="11736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2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01659" y="4384489"/>
            <a:ext cx="2814561" cy="27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algn="ctr"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正方体是特殊的长方体</a:t>
            </a:r>
            <a:endParaRPr lang="zh-CN" alt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Picture 97" descr="D:\我的文档\桌面\Application Data\Tencent\Users\270801478\QQ\WinTemp\RichOle\OHSJB{3}RE)TJEV4@UP}UKL.jpg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6698902" y="973204"/>
            <a:ext cx="1833538" cy="2593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99"/>
          <p:cNvSpPr>
            <a:spLocks noChangeArrowheads="1"/>
          </p:cNvSpPr>
          <p:nvPr/>
        </p:nvSpPr>
        <p:spPr bwMode="auto">
          <a:xfrm>
            <a:off x="632094" y="686620"/>
            <a:ext cx="5756704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）墨盒的上面是什么形状？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与它相对的是哪个面？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）前面的长和宽各是多少？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哪个面与它相同？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）哪个面的长是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01"/>
          <p:cNvSpPr txBox="1">
            <a:spLocks noChangeArrowheads="1"/>
          </p:cNvSpPr>
          <p:nvPr/>
        </p:nvSpPr>
        <p:spPr bwMode="auto">
          <a:xfrm>
            <a:off x="4571040" y="1698913"/>
            <a:ext cx="1302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下面</a:t>
            </a:r>
            <a:r>
              <a:rPr lang="zh-CN" altLang="en-US" sz="2400" b="1" dirty="0">
                <a:ea typeface="楷体" panose="02010609060101010101" pitchFamily="49" charset="-122"/>
              </a:rPr>
              <a:t>　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3" name="Text Box 102"/>
          <p:cNvSpPr txBox="1">
            <a:spLocks noChangeArrowheads="1"/>
          </p:cNvSpPr>
          <p:nvPr/>
        </p:nvSpPr>
        <p:spPr bwMode="auto">
          <a:xfrm>
            <a:off x="3834066" y="3208578"/>
            <a:ext cx="14739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后面</a:t>
            </a:r>
            <a:r>
              <a:rPr lang="zh-CN" altLang="en-US" sz="2400" b="1" dirty="0">
                <a:ea typeface="楷体" panose="02010609060101010101" pitchFamily="49" charset="-122"/>
              </a:rPr>
              <a:t>　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4" name="Text Box 103"/>
          <p:cNvSpPr txBox="1">
            <a:spLocks noChangeArrowheads="1"/>
          </p:cNvSpPr>
          <p:nvPr/>
        </p:nvSpPr>
        <p:spPr bwMode="auto">
          <a:xfrm>
            <a:off x="2104660" y="4359261"/>
            <a:ext cx="2244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左面或右面</a:t>
            </a:r>
            <a:r>
              <a:rPr lang="zh-CN" altLang="en-US" sz="2400" b="1" dirty="0">
                <a:ea typeface="楷体" panose="02010609060101010101" pitchFamily="49" charset="-122"/>
              </a:rPr>
              <a:t>　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6" name="Text Box 101"/>
          <p:cNvSpPr txBox="1">
            <a:spLocks noChangeArrowheads="1"/>
          </p:cNvSpPr>
          <p:nvPr/>
        </p:nvSpPr>
        <p:spPr bwMode="auto">
          <a:xfrm>
            <a:off x="5155210" y="1001589"/>
            <a:ext cx="14043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长方形</a:t>
            </a:r>
            <a:r>
              <a:rPr lang="zh-CN" altLang="en-US" sz="2400" b="1" dirty="0">
                <a:ea typeface="楷体" panose="02010609060101010101" pitchFamily="49" charset="-122"/>
              </a:rPr>
              <a:t>　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7" name="Text Box 102"/>
          <p:cNvSpPr txBox="1">
            <a:spLocks noChangeArrowheads="1"/>
          </p:cNvSpPr>
          <p:nvPr/>
        </p:nvSpPr>
        <p:spPr bwMode="auto">
          <a:xfrm>
            <a:off x="4768956" y="2472915"/>
            <a:ext cx="28303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12cm,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5cm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ea typeface="楷体" panose="02010609060101010101" pitchFamily="49" charset="-122"/>
              </a:rPr>
              <a:t>　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6991042" y="1131591"/>
            <a:ext cx="1037342" cy="144016"/>
          </a:xfrm>
          <a:prstGeom prst="parallelogram">
            <a:avLst>
              <a:gd name="adj" fmla="val 213107"/>
            </a:avLst>
          </a:prstGeom>
          <a:solidFill>
            <a:srgbClr val="FF0000">
              <a:alpha val="23921"/>
            </a:srgbClr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4" name="AutoShape 11"/>
          <p:cNvSpPr>
            <a:spLocks noChangeArrowheads="1"/>
          </p:cNvSpPr>
          <p:nvPr/>
        </p:nvSpPr>
        <p:spPr bwMode="auto">
          <a:xfrm>
            <a:off x="6991042" y="2846808"/>
            <a:ext cx="1037342" cy="144016"/>
          </a:xfrm>
          <a:prstGeom prst="parallelogram">
            <a:avLst>
              <a:gd name="adj" fmla="val 213107"/>
            </a:avLst>
          </a:prstGeom>
          <a:solidFill>
            <a:srgbClr val="FF0000">
              <a:alpha val="23921"/>
            </a:srgbClr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5" name="AutoShape 11"/>
          <p:cNvSpPr>
            <a:spLocks noChangeArrowheads="1"/>
          </p:cNvSpPr>
          <p:nvPr/>
        </p:nvSpPr>
        <p:spPr bwMode="auto">
          <a:xfrm>
            <a:off x="7018777" y="1275608"/>
            <a:ext cx="721579" cy="1715217"/>
          </a:xfrm>
          <a:prstGeom prst="parallelogram">
            <a:avLst>
              <a:gd name="adj" fmla="val 0"/>
            </a:avLst>
          </a:prstGeom>
          <a:solidFill>
            <a:srgbClr val="FF0000">
              <a:alpha val="23921"/>
            </a:srgbClr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1042" y="2990823"/>
            <a:ext cx="74931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7740352" y="1275608"/>
            <a:ext cx="0" cy="1715217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7773816" y="1138031"/>
            <a:ext cx="235518" cy="1848567"/>
          </a:xfrm>
          <a:custGeom>
            <a:avLst/>
            <a:gdLst>
              <a:gd name="connsiteX0" fmla="*/ 0 w 254568"/>
              <a:gd name="connsiteY0" fmla="*/ 1715217 h 1715217"/>
              <a:gd name="connsiteX1" fmla="*/ 0 w 254568"/>
              <a:gd name="connsiteY1" fmla="*/ 0 h 1715217"/>
              <a:gd name="connsiteX2" fmla="*/ 254568 w 254568"/>
              <a:gd name="connsiteY2" fmla="*/ 0 h 1715217"/>
              <a:gd name="connsiteX3" fmla="*/ 254568 w 254568"/>
              <a:gd name="connsiteY3" fmla="*/ 1715217 h 1715217"/>
              <a:gd name="connsiteX4" fmla="*/ 0 w 254568"/>
              <a:gd name="connsiteY4" fmla="*/ 1715217 h 1715217"/>
              <a:gd name="connsiteX0-1" fmla="*/ 0 w 254568"/>
              <a:gd name="connsiteY0-2" fmla="*/ 1715217 h 1715217"/>
              <a:gd name="connsiteX1-3" fmla="*/ 0 w 254568"/>
              <a:gd name="connsiteY1-4" fmla="*/ 0 h 1715217"/>
              <a:gd name="connsiteX2-5" fmla="*/ 254568 w 254568"/>
              <a:gd name="connsiteY2-6" fmla="*/ 0 h 1715217"/>
              <a:gd name="connsiteX3-7" fmla="*/ 254568 w 254568"/>
              <a:gd name="connsiteY3-8" fmla="*/ 1715217 h 1715217"/>
              <a:gd name="connsiteX4-9" fmla="*/ 0 w 254568"/>
              <a:gd name="connsiteY4-10" fmla="*/ 1715217 h 1715217"/>
              <a:gd name="connsiteX0-11" fmla="*/ 0 w 254568"/>
              <a:gd name="connsiteY0-12" fmla="*/ 1848567 h 1848567"/>
              <a:gd name="connsiteX1-13" fmla="*/ 0 w 254568"/>
              <a:gd name="connsiteY1-14" fmla="*/ 133350 h 1848567"/>
              <a:gd name="connsiteX2-15" fmla="*/ 235518 w 254568"/>
              <a:gd name="connsiteY2-16" fmla="*/ 0 h 1848567"/>
              <a:gd name="connsiteX3-17" fmla="*/ 254568 w 254568"/>
              <a:gd name="connsiteY3-18" fmla="*/ 1848567 h 1848567"/>
              <a:gd name="connsiteX4-19" fmla="*/ 0 w 254568"/>
              <a:gd name="connsiteY4-20" fmla="*/ 1848567 h 1848567"/>
              <a:gd name="connsiteX0-21" fmla="*/ 0 w 235518"/>
              <a:gd name="connsiteY0-22" fmla="*/ 1848567 h 1848567"/>
              <a:gd name="connsiteX1-23" fmla="*/ 0 w 235518"/>
              <a:gd name="connsiteY1-24" fmla="*/ 133350 h 1848567"/>
              <a:gd name="connsiteX2-25" fmla="*/ 235518 w 235518"/>
              <a:gd name="connsiteY2-26" fmla="*/ 0 h 1848567"/>
              <a:gd name="connsiteX3-27" fmla="*/ 235518 w 235518"/>
              <a:gd name="connsiteY3-28" fmla="*/ 1708867 h 1848567"/>
              <a:gd name="connsiteX4-29" fmla="*/ 0 w 235518"/>
              <a:gd name="connsiteY4-30" fmla="*/ 1848567 h 18485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5518" h="1848567">
                <a:moveTo>
                  <a:pt x="0" y="1848567"/>
                </a:moveTo>
                <a:lnTo>
                  <a:pt x="0" y="133350"/>
                </a:lnTo>
                <a:lnTo>
                  <a:pt x="235518" y="0"/>
                </a:lnTo>
                <a:lnTo>
                  <a:pt x="235518" y="1708867"/>
                </a:lnTo>
                <a:lnTo>
                  <a:pt x="0" y="1848567"/>
                </a:lnTo>
                <a:close/>
              </a:path>
            </a:pathLst>
          </a:custGeom>
          <a:solidFill>
            <a:srgbClr val="FF0000">
              <a:alpha val="23921"/>
            </a:srgbClr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  <p:bldP spid="14" grpId="0" autoUpdateAnimBg="0"/>
      <p:bldP spid="16" grpId="0" autoUpdateAnimBg="0"/>
      <p:bldP spid="17" grpId="0" autoUpdateAnimBg="0"/>
      <p:bldP spid="18" grpId="0" animBg="1"/>
      <p:bldP spid="18" grpId="1" animBg="1"/>
      <p:bldP spid="18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7" grpId="0" animBg="1"/>
      <p:bldP spid="2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1"/>
          <p:cNvSpPr txBox="1">
            <a:spLocks noChangeArrowheads="1"/>
          </p:cNvSpPr>
          <p:nvPr/>
        </p:nvSpPr>
        <p:spPr bwMode="auto">
          <a:xfrm>
            <a:off x="926903" y="633908"/>
            <a:ext cx="62114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说出每个长方体的长、宽、高各是多少？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8" descr="2V(L]BJ_IF2GGQOKF5_L6I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16377" y="1360619"/>
            <a:ext cx="6839618" cy="199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763692" y="3355183"/>
            <a:ext cx="14037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7cm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5cm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ea typeface="楷体" panose="02010609060101010101" pitchFamily="49" charset="-122"/>
              </a:rPr>
              <a:t>　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032648" y="3355183"/>
            <a:ext cx="10251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3dm 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2dm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4dm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a typeface="楷体" panose="02010609060101010101" pitchFamily="49" charset="-122"/>
              </a:rPr>
              <a:t>　</a:t>
            </a:r>
            <a:endParaRPr lang="zh-CN" altLang="en-US" sz="2400" b="1">
              <a:ea typeface="楷体" panose="02010609060101010101" pitchFamily="49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137671" y="3309267"/>
            <a:ext cx="151209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2m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0.5m</a:t>
            </a:r>
            <a:r>
              <a:rPr lang="zh-CN" altLang="en-US" sz="2400" b="1" dirty="0">
                <a:ea typeface="楷体" panose="02010609060101010101" pitchFamily="49" charset="-122"/>
              </a:rPr>
              <a:t>　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4"/>
          <p:cNvSpPr txBox="1">
            <a:spLocks noChangeArrowheads="1"/>
          </p:cNvSpPr>
          <p:nvPr/>
        </p:nvSpPr>
        <p:spPr bwMode="auto">
          <a:xfrm>
            <a:off x="904073" y="537121"/>
            <a:ext cx="770037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一个长方体广告灯箱的长是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米。灯箱的框架用铝条镶嵌。至少需要多少米铝条？它前面、右面、下面的面积各是多少平方米？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4" name="Picture 13" descr="7TQHM41)`VS`2NN9KPU4TPJ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08760" y="2223249"/>
            <a:ext cx="2356735" cy="1643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Text Box 15"/>
          <p:cNvSpPr txBox="1">
            <a:spLocks noChangeArrowheads="1"/>
          </p:cNvSpPr>
          <p:nvPr/>
        </p:nvSpPr>
        <p:spPr bwMode="auto">
          <a:xfrm>
            <a:off x="1956881" y="2337872"/>
            <a:ext cx="235673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5+0.5+3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8.5 ×4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7" name="Text Box 15"/>
          <p:cNvSpPr txBox="1">
            <a:spLocks noChangeArrowheads="1"/>
          </p:cNvSpPr>
          <p:nvPr/>
        </p:nvSpPr>
        <p:spPr bwMode="auto">
          <a:xfrm>
            <a:off x="1475656" y="3921013"/>
            <a:ext cx="358944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米铝条。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6228184" y="3462387"/>
            <a:ext cx="1776996" cy="0"/>
          </a:xfrm>
          <a:prstGeom prst="line">
            <a:avLst/>
          </a:prstGeom>
          <a:noFill/>
          <a:ln w="4762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4" name="Line 26"/>
          <p:cNvSpPr>
            <a:spLocks noChangeShapeType="1"/>
          </p:cNvSpPr>
          <p:nvPr/>
        </p:nvSpPr>
        <p:spPr bwMode="auto">
          <a:xfrm>
            <a:off x="8021849" y="2427734"/>
            <a:ext cx="0" cy="1026319"/>
          </a:xfrm>
          <a:prstGeom prst="line">
            <a:avLst/>
          </a:prstGeom>
          <a:noFill/>
          <a:ln w="4762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 flipH="1">
            <a:off x="8043280" y="3416178"/>
            <a:ext cx="91342" cy="91678"/>
          </a:xfrm>
          <a:prstGeom prst="line">
            <a:avLst/>
          </a:prstGeom>
          <a:noFill/>
          <a:ln w="4762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6" name="Oval 43"/>
          <p:cNvSpPr>
            <a:spLocks noChangeArrowheads="1"/>
          </p:cNvSpPr>
          <p:nvPr/>
        </p:nvSpPr>
        <p:spPr bwMode="auto">
          <a:xfrm>
            <a:off x="7976605" y="3417144"/>
            <a:ext cx="90488" cy="91678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6610958" y="3454052"/>
            <a:ext cx="5453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米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8" name="Rectangle 58"/>
          <p:cNvSpPr>
            <a:spLocks noChangeArrowheads="1"/>
          </p:cNvSpPr>
          <p:nvPr/>
        </p:nvSpPr>
        <p:spPr bwMode="auto">
          <a:xfrm>
            <a:off x="8221874" y="3184971"/>
            <a:ext cx="737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0.5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米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9" name="Rectangle 59"/>
          <p:cNvSpPr>
            <a:spLocks noChangeArrowheads="1"/>
          </p:cNvSpPr>
          <p:nvPr/>
        </p:nvSpPr>
        <p:spPr bwMode="auto">
          <a:xfrm>
            <a:off x="7465792" y="2779753"/>
            <a:ext cx="5453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米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7F762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utoUpdateAnimBg="0"/>
      <p:bldP spid="27657" grpId="0" autoUpdateAnimBg="0"/>
      <p:bldP spid="17" grpId="0" autoUpdateAnimBg="0"/>
      <p:bldP spid="18" grpId="0" autoUpdateAnimBg="0"/>
      <p:bldP spid="19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7TQHM41)`VS`2NN9KPU4TPJ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08760" y="2223249"/>
            <a:ext cx="2356735" cy="1643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6228184" y="3462387"/>
            <a:ext cx="1776996" cy="0"/>
          </a:xfrm>
          <a:prstGeom prst="line">
            <a:avLst/>
          </a:prstGeom>
          <a:noFill/>
          <a:ln w="4762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8" name="Line 26"/>
          <p:cNvSpPr>
            <a:spLocks noChangeShapeType="1"/>
          </p:cNvSpPr>
          <p:nvPr/>
        </p:nvSpPr>
        <p:spPr bwMode="auto">
          <a:xfrm>
            <a:off x="8021849" y="2427734"/>
            <a:ext cx="0" cy="1026319"/>
          </a:xfrm>
          <a:prstGeom prst="line">
            <a:avLst/>
          </a:prstGeom>
          <a:noFill/>
          <a:ln w="4762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9" name="Line 27"/>
          <p:cNvSpPr>
            <a:spLocks noChangeShapeType="1"/>
          </p:cNvSpPr>
          <p:nvPr/>
        </p:nvSpPr>
        <p:spPr bwMode="auto">
          <a:xfrm flipH="1">
            <a:off x="8043280" y="3416178"/>
            <a:ext cx="91342" cy="91678"/>
          </a:xfrm>
          <a:prstGeom prst="line">
            <a:avLst/>
          </a:prstGeom>
          <a:noFill/>
          <a:ln w="4762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0" name="Oval 43"/>
          <p:cNvSpPr>
            <a:spLocks noChangeArrowheads="1"/>
          </p:cNvSpPr>
          <p:nvPr/>
        </p:nvSpPr>
        <p:spPr bwMode="auto">
          <a:xfrm>
            <a:off x="7976605" y="3417144"/>
            <a:ext cx="90488" cy="91678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1" name="Rectangle 57"/>
          <p:cNvSpPr>
            <a:spLocks noChangeArrowheads="1"/>
          </p:cNvSpPr>
          <p:nvPr/>
        </p:nvSpPr>
        <p:spPr bwMode="auto">
          <a:xfrm>
            <a:off x="6610958" y="3454052"/>
            <a:ext cx="5453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米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2" name="Rectangle 58"/>
          <p:cNvSpPr>
            <a:spLocks noChangeArrowheads="1"/>
          </p:cNvSpPr>
          <p:nvPr/>
        </p:nvSpPr>
        <p:spPr bwMode="auto">
          <a:xfrm>
            <a:off x="8221874" y="3184971"/>
            <a:ext cx="737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0.5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米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3" name="Rectangle 59"/>
          <p:cNvSpPr>
            <a:spLocks noChangeArrowheads="1"/>
          </p:cNvSpPr>
          <p:nvPr/>
        </p:nvSpPr>
        <p:spPr bwMode="auto">
          <a:xfrm>
            <a:off x="7465792" y="2779753"/>
            <a:ext cx="5453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米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7656" name="Text Box 16"/>
          <p:cNvSpPr txBox="1">
            <a:spLocks noChangeArrowheads="1"/>
          </p:cNvSpPr>
          <p:nvPr/>
        </p:nvSpPr>
        <p:spPr bwMode="auto">
          <a:xfrm>
            <a:off x="1194017" y="2278547"/>
            <a:ext cx="413146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右面：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3×0.5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5×0.5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8" name="Text Box 16"/>
          <p:cNvSpPr txBox="1">
            <a:spLocks noChangeArrowheads="1"/>
          </p:cNvSpPr>
          <p:nvPr/>
        </p:nvSpPr>
        <p:spPr bwMode="auto">
          <a:xfrm>
            <a:off x="434979" y="3924301"/>
            <a:ext cx="85248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答：前面是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平方米、右面是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平方米、下面是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904073" y="537121"/>
            <a:ext cx="770037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一个长方体广告灯箱的长是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米。灯箱的框架用铝条镶嵌。至少需要多少米铝条？它前面、右面、下面的面积各是多少平方米？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6273817" y="2307375"/>
            <a:ext cx="1846967" cy="67816"/>
          </a:xfrm>
          <a:custGeom>
            <a:avLst/>
            <a:gdLst>
              <a:gd name="connsiteX0" fmla="*/ 0 w 1037342"/>
              <a:gd name="connsiteY0" fmla="*/ 144016 h 144016"/>
              <a:gd name="connsiteX1" fmla="*/ 306908 w 1037342"/>
              <a:gd name="connsiteY1" fmla="*/ 0 h 144016"/>
              <a:gd name="connsiteX2" fmla="*/ 1037342 w 1037342"/>
              <a:gd name="connsiteY2" fmla="*/ 0 h 144016"/>
              <a:gd name="connsiteX3" fmla="*/ 730434 w 1037342"/>
              <a:gd name="connsiteY3" fmla="*/ 144016 h 144016"/>
              <a:gd name="connsiteX4" fmla="*/ 0 w 1037342"/>
              <a:gd name="connsiteY4" fmla="*/ 144016 h 144016"/>
              <a:gd name="connsiteX0-1" fmla="*/ 0 w 1037342"/>
              <a:gd name="connsiteY0-2" fmla="*/ 144016 h 144016"/>
              <a:gd name="connsiteX1-3" fmla="*/ 113233 w 1037342"/>
              <a:gd name="connsiteY1-4" fmla="*/ 92075 h 144016"/>
              <a:gd name="connsiteX2-5" fmla="*/ 1037342 w 1037342"/>
              <a:gd name="connsiteY2-6" fmla="*/ 0 h 144016"/>
              <a:gd name="connsiteX3-7" fmla="*/ 730434 w 1037342"/>
              <a:gd name="connsiteY3-8" fmla="*/ 144016 h 144016"/>
              <a:gd name="connsiteX4-9" fmla="*/ 0 w 1037342"/>
              <a:gd name="connsiteY4-10" fmla="*/ 144016 h 144016"/>
              <a:gd name="connsiteX0-11" fmla="*/ 0 w 1762309"/>
              <a:gd name="connsiteY0-12" fmla="*/ 144016 h 156716"/>
              <a:gd name="connsiteX1-13" fmla="*/ 113233 w 1762309"/>
              <a:gd name="connsiteY1-14" fmla="*/ 92075 h 156716"/>
              <a:gd name="connsiteX2-15" fmla="*/ 1037342 w 1762309"/>
              <a:gd name="connsiteY2-16" fmla="*/ 0 h 156716"/>
              <a:gd name="connsiteX3-17" fmla="*/ 1762309 w 1762309"/>
              <a:gd name="connsiteY3-18" fmla="*/ 156716 h 156716"/>
              <a:gd name="connsiteX4-19" fmla="*/ 0 w 1762309"/>
              <a:gd name="connsiteY4-20" fmla="*/ 144016 h 156716"/>
              <a:gd name="connsiteX0-21" fmla="*/ 0 w 1846967"/>
              <a:gd name="connsiteY0-22" fmla="*/ 55116 h 67816"/>
              <a:gd name="connsiteX1-23" fmla="*/ 113233 w 1846967"/>
              <a:gd name="connsiteY1-24" fmla="*/ 3175 h 67816"/>
              <a:gd name="connsiteX2-25" fmla="*/ 1846967 w 1846967"/>
              <a:gd name="connsiteY2-26" fmla="*/ 0 h 67816"/>
              <a:gd name="connsiteX3-27" fmla="*/ 1762309 w 1846967"/>
              <a:gd name="connsiteY3-28" fmla="*/ 67816 h 67816"/>
              <a:gd name="connsiteX4-29" fmla="*/ 0 w 1846967"/>
              <a:gd name="connsiteY4-30" fmla="*/ 55116 h 678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46967" h="67816">
                <a:moveTo>
                  <a:pt x="0" y="55116"/>
                </a:moveTo>
                <a:lnTo>
                  <a:pt x="113233" y="3175"/>
                </a:lnTo>
                <a:lnTo>
                  <a:pt x="1846967" y="0"/>
                </a:lnTo>
                <a:lnTo>
                  <a:pt x="1762309" y="67816"/>
                </a:lnTo>
                <a:lnTo>
                  <a:pt x="0" y="55116"/>
                </a:lnTo>
                <a:close/>
              </a:path>
            </a:pathLst>
          </a:custGeom>
          <a:solidFill>
            <a:srgbClr val="FF0000">
              <a:alpha val="23921"/>
            </a:srgbClr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6244460" y="2391567"/>
            <a:ext cx="1783924" cy="1074241"/>
          </a:xfrm>
          <a:prstGeom prst="parallelogram">
            <a:avLst>
              <a:gd name="adj" fmla="val 0"/>
            </a:avLst>
          </a:prstGeom>
          <a:solidFill>
            <a:srgbClr val="FF0000">
              <a:alpha val="23921"/>
            </a:srgbClr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 dirty="0">
              <a:ea typeface="楷体" panose="02010609060101010101" pitchFamily="49" charset="-122"/>
            </a:endParaRPr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8029163" y="2283720"/>
            <a:ext cx="112491" cy="1182088"/>
          </a:xfrm>
          <a:custGeom>
            <a:avLst/>
            <a:gdLst>
              <a:gd name="connsiteX0" fmla="*/ 0 w 254568"/>
              <a:gd name="connsiteY0" fmla="*/ 1715217 h 1715217"/>
              <a:gd name="connsiteX1" fmla="*/ 0 w 254568"/>
              <a:gd name="connsiteY1" fmla="*/ 0 h 1715217"/>
              <a:gd name="connsiteX2" fmla="*/ 254568 w 254568"/>
              <a:gd name="connsiteY2" fmla="*/ 0 h 1715217"/>
              <a:gd name="connsiteX3" fmla="*/ 254568 w 254568"/>
              <a:gd name="connsiteY3" fmla="*/ 1715217 h 1715217"/>
              <a:gd name="connsiteX4" fmla="*/ 0 w 254568"/>
              <a:gd name="connsiteY4" fmla="*/ 1715217 h 1715217"/>
              <a:gd name="connsiteX0-1" fmla="*/ 0 w 254568"/>
              <a:gd name="connsiteY0-2" fmla="*/ 1715217 h 1715217"/>
              <a:gd name="connsiteX1-3" fmla="*/ 0 w 254568"/>
              <a:gd name="connsiteY1-4" fmla="*/ 0 h 1715217"/>
              <a:gd name="connsiteX2-5" fmla="*/ 254568 w 254568"/>
              <a:gd name="connsiteY2-6" fmla="*/ 0 h 1715217"/>
              <a:gd name="connsiteX3-7" fmla="*/ 254568 w 254568"/>
              <a:gd name="connsiteY3-8" fmla="*/ 1715217 h 1715217"/>
              <a:gd name="connsiteX4-9" fmla="*/ 0 w 254568"/>
              <a:gd name="connsiteY4-10" fmla="*/ 1715217 h 1715217"/>
              <a:gd name="connsiteX0-11" fmla="*/ 0 w 254568"/>
              <a:gd name="connsiteY0-12" fmla="*/ 1848567 h 1848567"/>
              <a:gd name="connsiteX1-13" fmla="*/ 0 w 254568"/>
              <a:gd name="connsiteY1-14" fmla="*/ 133350 h 1848567"/>
              <a:gd name="connsiteX2-15" fmla="*/ 235518 w 254568"/>
              <a:gd name="connsiteY2-16" fmla="*/ 0 h 1848567"/>
              <a:gd name="connsiteX3-17" fmla="*/ 254568 w 254568"/>
              <a:gd name="connsiteY3-18" fmla="*/ 1848567 h 1848567"/>
              <a:gd name="connsiteX4-19" fmla="*/ 0 w 254568"/>
              <a:gd name="connsiteY4-20" fmla="*/ 1848567 h 1848567"/>
              <a:gd name="connsiteX0-21" fmla="*/ 0 w 235518"/>
              <a:gd name="connsiteY0-22" fmla="*/ 1848567 h 1848567"/>
              <a:gd name="connsiteX1-23" fmla="*/ 0 w 235518"/>
              <a:gd name="connsiteY1-24" fmla="*/ 133350 h 1848567"/>
              <a:gd name="connsiteX2-25" fmla="*/ 235518 w 235518"/>
              <a:gd name="connsiteY2-26" fmla="*/ 0 h 1848567"/>
              <a:gd name="connsiteX3-27" fmla="*/ 235518 w 235518"/>
              <a:gd name="connsiteY3-28" fmla="*/ 1708867 h 1848567"/>
              <a:gd name="connsiteX4-29" fmla="*/ 0 w 235518"/>
              <a:gd name="connsiteY4-30" fmla="*/ 1848567 h 18485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5518" h="1848567">
                <a:moveTo>
                  <a:pt x="0" y="1848567"/>
                </a:moveTo>
                <a:lnTo>
                  <a:pt x="0" y="133350"/>
                </a:lnTo>
                <a:lnTo>
                  <a:pt x="235518" y="0"/>
                </a:lnTo>
                <a:lnTo>
                  <a:pt x="235518" y="1708867"/>
                </a:lnTo>
                <a:lnTo>
                  <a:pt x="0" y="1848567"/>
                </a:lnTo>
                <a:close/>
              </a:path>
            </a:pathLst>
          </a:custGeom>
          <a:solidFill>
            <a:srgbClr val="FF0000">
              <a:alpha val="23921"/>
            </a:srgbClr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7F762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7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2" grpId="0" autoUpdateAnimBg="0"/>
      <p:bldP spid="23" grpId="0" autoUpdateAnimBg="0"/>
      <p:bldP spid="13" grpId="0" animBg="1"/>
      <p:bldP spid="13" grpId="1" animBg="1"/>
      <p:bldP spid="13" grpId="2" animBg="1"/>
      <p:bldP spid="14" grpId="0" animBg="1"/>
      <p:bldP spid="14" grpId="1" animBg="1"/>
      <p:bldP spid="15" grpId="0" animBg="1"/>
      <p:bldP spid="1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平行四边形 108"/>
          <p:cNvSpPr>
            <a:spLocks noChangeArrowheads="1"/>
          </p:cNvSpPr>
          <p:nvPr/>
        </p:nvSpPr>
        <p:spPr bwMode="auto">
          <a:xfrm>
            <a:off x="990446" y="2423294"/>
            <a:ext cx="2643188" cy="928687"/>
          </a:xfrm>
          <a:prstGeom prst="parallelogram">
            <a:avLst>
              <a:gd name="adj" fmla="val 0"/>
            </a:avLst>
          </a:prstGeom>
          <a:solidFill>
            <a:srgbClr val="92D050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平行四边形 109"/>
          <p:cNvSpPr>
            <a:spLocks noChangeArrowheads="1"/>
          </p:cNvSpPr>
          <p:nvPr/>
        </p:nvSpPr>
        <p:spPr bwMode="auto">
          <a:xfrm rot="8190364">
            <a:off x="523084" y="2360527"/>
            <a:ext cx="1373401" cy="684212"/>
          </a:xfrm>
          <a:prstGeom prst="parallelogram">
            <a:avLst>
              <a:gd name="adj" fmla="val 96247"/>
            </a:avLst>
          </a:prstGeom>
          <a:solidFill>
            <a:srgbClr val="FFFF99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平行四边形 110"/>
          <p:cNvSpPr>
            <a:spLocks noChangeArrowheads="1"/>
          </p:cNvSpPr>
          <p:nvPr/>
        </p:nvSpPr>
        <p:spPr bwMode="auto">
          <a:xfrm>
            <a:off x="963273" y="2865087"/>
            <a:ext cx="3143250" cy="500062"/>
          </a:xfrm>
          <a:prstGeom prst="parallelogram">
            <a:avLst>
              <a:gd name="adj" fmla="val 103773"/>
            </a:avLst>
          </a:prstGeom>
          <a:solidFill>
            <a:srgbClr val="FFCCFF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1"/>
          <p:cNvGrpSpPr/>
          <p:nvPr/>
        </p:nvGrpSpPr>
        <p:grpSpPr bwMode="auto">
          <a:xfrm>
            <a:off x="963273" y="1956186"/>
            <a:ext cx="3143250" cy="1428750"/>
            <a:chOff x="0" y="0"/>
            <a:chExt cx="3143272" cy="1428760"/>
          </a:xfrm>
        </p:grpSpPr>
        <p:sp>
          <p:nvSpPr>
            <p:cNvPr id="22" name="立方体 112"/>
            <p:cNvSpPr>
              <a:spLocks noChangeArrowheads="1"/>
            </p:cNvSpPr>
            <p:nvPr/>
          </p:nvSpPr>
          <p:spPr bwMode="auto">
            <a:xfrm>
              <a:off x="0" y="0"/>
              <a:ext cx="3143272" cy="1428760"/>
            </a:xfrm>
            <a:prstGeom prst="cube">
              <a:avLst>
                <a:gd name="adj" fmla="val 35806"/>
              </a:avLst>
            </a:prstGeom>
            <a:noFill/>
            <a:ln w="25400" cmpd="sng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113"/>
            <p:cNvCxnSpPr>
              <a:cxnSpLocks noChangeShapeType="1"/>
            </p:cNvCxnSpPr>
            <p:nvPr/>
          </p:nvCxnSpPr>
          <p:spPr bwMode="auto">
            <a:xfrm rot="5400000">
              <a:off x="36511" y="463553"/>
              <a:ext cx="928695" cy="1588"/>
            </a:xfrm>
            <a:prstGeom prst="line">
              <a:avLst/>
            </a:prstGeom>
            <a:noFill/>
            <a:ln w="25400" cmpd="sng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直接连接符 114"/>
            <p:cNvCxnSpPr>
              <a:cxnSpLocks noChangeShapeType="1"/>
            </p:cNvCxnSpPr>
            <p:nvPr/>
          </p:nvCxnSpPr>
          <p:spPr bwMode="auto">
            <a:xfrm rot="10800000">
              <a:off x="500065" y="927106"/>
              <a:ext cx="2643207" cy="1588"/>
            </a:xfrm>
            <a:prstGeom prst="line">
              <a:avLst/>
            </a:prstGeom>
            <a:noFill/>
            <a:ln w="25400" cmpd="sng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直接连接符 115"/>
            <p:cNvCxnSpPr>
              <a:cxnSpLocks noChangeShapeType="1"/>
            </p:cNvCxnSpPr>
            <p:nvPr/>
          </p:nvCxnSpPr>
          <p:spPr bwMode="auto">
            <a:xfrm flipV="1">
              <a:off x="0" y="928695"/>
              <a:ext cx="509591" cy="500065"/>
            </a:xfrm>
            <a:prstGeom prst="line">
              <a:avLst/>
            </a:prstGeom>
            <a:noFill/>
            <a:ln w="25400" cmpd="sng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2331425" y="1441301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平行四边形 117"/>
          <p:cNvSpPr>
            <a:spLocks noChangeArrowheads="1"/>
          </p:cNvSpPr>
          <p:nvPr/>
        </p:nvSpPr>
        <p:spPr bwMode="auto">
          <a:xfrm rot="8215182">
            <a:off x="3212018" y="2347521"/>
            <a:ext cx="1285770" cy="641460"/>
          </a:xfrm>
          <a:prstGeom prst="parallelogram">
            <a:avLst>
              <a:gd name="adj" fmla="val 96247"/>
            </a:avLst>
          </a:prstGeom>
          <a:solidFill>
            <a:srgbClr val="FFFF99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平行四边形 118"/>
          <p:cNvSpPr>
            <a:spLocks noChangeArrowheads="1"/>
          </p:cNvSpPr>
          <p:nvPr/>
        </p:nvSpPr>
        <p:spPr bwMode="auto">
          <a:xfrm>
            <a:off x="942936" y="2459450"/>
            <a:ext cx="2643188" cy="928687"/>
          </a:xfrm>
          <a:prstGeom prst="parallelogram">
            <a:avLst>
              <a:gd name="adj" fmla="val 0"/>
            </a:avLst>
          </a:prstGeom>
          <a:solidFill>
            <a:srgbClr val="92D050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平行四边形 119"/>
          <p:cNvSpPr>
            <a:spLocks noChangeArrowheads="1"/>
          </p:cNvSpPr>
          <p:nvPr/>
        </p:nvSpPr>
        <p:spPr bwMode="auto">
          <a:xfrm>
            <a:off x="956581" y="1978614"/>
            <a:ext cx="3143250" cy="500063"/>
          </a:xfrm>
          <a:prstGeom prst="parallelogram">
            <a:avLst>
              <a:gd name="adj" fmla="val 103772"/>
            </a:avLst>
          </a:prstGeom>
          <a:solidFill>
            <a:srgbClr val="FFCCFF"/>
          </a:solidFill>
          <a:ln w="25400" cmpd="sng">
            <a:solidFill>
              <a:srgbClr val="000000"/>
            </a:solidFill>
            <a:miter lim="800000"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箭头连接符 128"/>
          <p:cNvCxnSpPr>
            <a:cxnSpLocks noChangeShapeType="1"/>
          </p:cNvCxnSpPr>
          <p:nvPr/>
        </p:nvCxnSpPr>
        <p:spPr bwMode="auto">
          <a:xfrm rot="5400000">
            <a:off x="2357100" y="2026268"/>
            <a:ext cx="357188" cy="1588"/>
          </a:xfrm>
          <a:prstGeom prst="straightConnector1">
            <a:avLst/>
          </a:prstGeom>
          <a:noFill/>
          <a:ln w="25400" cmpd="sng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矩形 30"/>
          <p:cNvSpPr/>
          <p:nvPr/>
        </p:nvSpPr>
        <p:spPr>
          <a:xfrm>
            <a:off x="951267" y="3675679"/>
            <a:ext cx="26423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个面，相对的面完全相同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54"/>
          <p:cNvCxnSpPr>
            <a:cxnSpLocks noChangeShapeType="1"/>
          </p:cNvCxnSpPr>
          <p:nvPr/>
        </p:nvCxnSpPr>
        <p:spPr bwMode="auto">
          <a:xfrm rot="10800000">
            <a:off x="4955432" y="3340953"/>
            <a:ext cx="2643187" cy="1588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3" name="组合 21"/>
          <p:cNvGrpSpPr/>
          <p:nvPr/>
        </p:nvGrpSpPr>
        <p:grpSpPr bwMode="auto">
          <a:xfrm>
            <a:off x="4984018" y="1894230"/>
            <a:ext cx="3143250" cy="1428750"/>
            <a:chOff x="0" y="0"/>
            <a:chExt cx="3143272" cy="1428760"/>
          </a:xfrm>
        </p:grpSpPr>
        <p:sp>
          <p:nvSpPr>
            <p:cNvPr id="34" name="立方体 56"/>
            <p:cNvSpPr>
              <a:spLocks noChangeArrowheads="1"/>
            </p:cNvSpPr>
            <p:nvPr/>
          </p:nvSpPr>
          <p:spPr bwMode="auto">
            <a:xfrm>
              <a:off x="0" y="0"/>
              <a:ext cx="3143272" cy="1428760"/>
            </a:xfrm>
            <a:prstGeom prst="cube">
              <a:avLst>
                <a:gd name="adj" fmla="val 35806"/>
              </a:avLst>
            </a:prstGeom>
            <a:noFill/>
            <a:ln w="25400" cmpd="sng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5" name="直接连接符 57"/>
            <p:cNvCxnSpPr>
              <a:cxnSpLocks noChangeShapeType="1"/>
            </p:cNvCxnSpPr>
            <p:nvPr/>
          </p:nvCxnSpPr>
          <p:spPr bwMode="auto">
            <a:xfrm rot="5400000">
              <a:off x="36511" y="463553"/>
              <a:ext cx="928693" cy="1588"/>
            </a:xfrm>
            <a:prstGeom prst="line">
              <a:avLst/>
            </a:prstGeom>
            <a:noFill/>
            <a:ln w="25400" cmpd="sng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直接连接符 58"/>
            <p:cNvCxnSpPr>
              <a:cxnSpLocks noChangeShapeType="1"/>
            </p:cNvCxnSpPr>
            <p:nvPr/>
          </p:nvCxnSpPr>
          <p:spPr bwMode="auto">
            <a:xfrm rot="10800000">
              <a:off x="500065" y="927106"/>
              <a:ext cx="2643207" cy="1587"/>
            </a:xfrm>
            <a:prstGeom prst="line">
              <a:avLst/>
            </a:prstGeom>
            <a:noFill/>
            <a:ln w="25400" cmpd="sng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直接连接符 59"/>
            <p:cNvCxnSpPr>
              <a:cxnSpLocks noChangeShapeType="1"/>
            </p:cNvCxnSpPr>
            <p:nvPr/>
          </p:nvCxnSpPr>
          <p:spPr bwMode="auto">
            <a:xfrm flipV="1">
              <a:off x="0" y="928693"/>
              <a:ext cx="509591" cy="500067"/>
            </a:xfrm>
            <a:prstGeom prst="line">
              <a:avLst/>
            </a:prstGeom>
            <a:noFill/>
            <a:ln w="25400" cmpd="sng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8" name="直接连接符 61"/>
          <p:cNvCxnSpPr>
            <a:cxnSpLocks noChangeShapeType="1"/>
          </p:cNvCxnSpPr>
          <p:nvPr/>
        </p:nvCxnSpPr>
        <p:spPr bwMode="auto">
          <a:xfrm rot="10800000">
            <a:off x="4955432" y="2412266"/>
            <a:ext cx="2643187" cy="1587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62"/>
          <p:cNvCxnSpPr>
            <a:cxnSpLocks noChangeShapeType="1"/>
          </p:cNvCxnSpPr>
          <p:nvPr/>
        </p:nvCxnSpPr>
        <p:spPr bwMode="auto">
          <a:xfrm rot="10800000">
            <a:off x="5455488" y="1891281"/>
            <a:ext cx="2643188" cy="1588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63"/>
          <p:cNvCxnSpPr>
            <a:cxnSpLocks noChangeShapeType="1"/>
          </p:cNvCxnSpPr>
          <p:nvPr/>
        </p:nvCxnSpPr>
        <p:spPr bwMode="auto">
          <a:xfrm rot="10800000">
            <a:off x="5455490" y="2808233"/>
            <a:ext cx="2643188" cy="1587"/>
          </a:xfrm>
          <a:prstGeom prst="line">
            <a:avLst/>
          </a:prstGeom>
          <a:noFill/>
          <a:ln w="38100" cmpd="sng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直接连接符 64"/>
          <p:cNvCxnSpPr>
            <a:cxnSpLocks noChangeShapeType="1"/>
          </p:cNvCxnSpPr>
          <p:nvPr/>
        </p:nvCxnSpPr>
        <p:spPr bwMode="auto">
          <a:xfrm rot="16200000" flipH="1">
            <a:off x="4515014" y="2877404"/>
            <a:ext cx="936625" cy="9525"/>
          </a:xfrm>
          <a:prstGeom prst="line">
            <a:avLst/>
          </a:prstGeom>
          <a:noFill/>
          <a:ln w="38100" cmpd="sng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直接连接符 66"/>
          <p:cNvCxnSpPr>
            <a:cxnSpLocks noChangeShapeType="1"/>
          </p:cNvCxnSpPr>
          <p:nvPr/>
        </p:nvCxnSpPr>
        <p:spPr bwMode="auto">
          <a:xfrm rot="16200000" flipH="1">
            <a:off x="7125544" y="2877404"/>
            <a:ext cx="936625" cy="9525"/>
          </a:xfrm>
          <a:prstGeom prst="line">
            <a:avLst/>
          </a:prstGeom>
          <a:noFill/>
          <a:ln w="38100" cmpd="sng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直接连接符 68"/>
          <p:cNvCxnSpPr>
            <a:cxnSpLocks noChangeShapeType="1"/>
          </p:cNvCxnSpPr>
          <p:nvPr/>
        </p:nvCxnSpPr>
        <p:spPr bwMode="auto">
          <a:xfrm rot="16200000" flipH="1">
            <a:off x="7635132" y="2377342"/>
            <a:ext cx="936625" cy="9525"/>
          </a:xfrm>
          <a:prstGeom prst="line">
            <a:avLst/>
          </a:prstGeom>
          <a:noFill/>
          <a:ln w="38100" cmpd="sng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直接连接符 69"/>
          <p:cNvCxnSpPr>
            <a:cxnSpLocks noChangeShapeType="1"/>
          </p:cNvCxnSpPr>
          <p:nvPr/>
        </p:nvCxnSpPr>
        <p:spPr bwMode="auto">
          <a:xfrm rot="16200000" flipH="1">
            <a:off x="5013203" y="2392012"/>
            <a:ext cx="936625" cy="9525"/>
          </a:xfrm>
          <a:prstGeom prst="line">
            <a:avLst/>
          </a:prstGeom>
          <a:noFill/>
          <a:ln w="38100" cmpd="sng">
            <a:solidFill>
              <a:srgbClr val="00B05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直接连接符 71"/>
          <p:cNvCxnSpPr>
            <a:cxnSpLocks noChangeShapeType="1"/>
          </p:cNvCxnSpPr>
          <p:nvPr/>
        </p:nvCxnSpPr>
        <p:spPr bwMode="auto">
          <a:xfrm rot="5400000">
            <a:off x="4955430" y="1913790"/>
            <a:ext cx="500062" cy="500062"/>
          </a:xfrm>
          <a:prstGeom prst="line">
            <a:avLst/>
          </a:prstGeom>
          <a:noFill/>
          <a:ln w="38100" cmpd="sng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直接连接符 72"/>
          <p:cNvCxnSpPr>
            <a:cxnSpLocks noChangeShapeType="1"/>
          </p:cNvCxnSpPr>
          <p:nvPr/>
        </p:nvCxnSpPr>
        <p:spPr bwMode="auto">
          <a:xfrm rot="5400000">
            <a:off x="7598618" y="1913791"/>
            <a:ext cx="500062" cy="500063"/>
          </a:xfrm>
          <a:prstGeom prst="line">
            <a:avLst/>
          </a:prstGeom>
          <a:noFill/>
          <a:ln w="38100" cmpd="sng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直接连接符 73"/>
          <p:cNvCxnSpPr>
            <a:cxnSpLocks noChangeShapeType="1"/>
          </p:cNvCxnSpPr>
          <p:nvPr/>
        </p:nvCxnSpPr>
        <p:spPr bwMode="auto">
          <a:xfrm rot="5400000">
            <a:off x="7598619" y="2842479"/>
            <a:ext cx="500063" cy="500063"/>
          </a:xfrm>
          <a:prstGeom prst="line">
            <a:avLst/>
          </a:prstGeom>
          <a:noFill/>
          <a:ln w="38100" cmpd="sng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直接连接符 74"/>
          <p:cNvCxnSpPr>
            <a:cxnSpLocks noChangeShapeType="1"/>
          </p:cNvCxnSpPr>
          <p:nvPr/>
        </p:nvCxnSpPr>
        <p:spPr bwMode="auto">
          <a:xfrm rot="5400000">
            <a:off x="4955431" y="2842478"/>
            <a:ext cx="500063" cy="500062"/>
          </a:xfrm>
          <a:prstGeom prst="line">
            <a:avLst/>
          </a:prstGeom>
          <a:noFill/>
          <a:ln w="38100" cmpd="sng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直接连接符 70"/>
          <p:cNvCxnSpPr>
            <a:cxnSpLocks noChangeShapeType="1"/>
          </p:cNvCxnSpPr>
          <p:nvPr/>
        </p:nvCxnSpPr>
        <p:spPr bwMode="auto">
          <a:xfrm>
            <a:off x="3584171" y="2479359"/>
            <a:ext cx="12003" cy="891275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直接箭头连接符 22"/>
          <p:cNvCxnSpPr>
            <a:cxnSpLocks noChangeShapeType="1"/>
          </p:cNvCxnSpPr>
          <p:nvPr/>
        </p:nvCxnSpPr>
        <p:spPr bwMode="auto">
          <a:xfrm flipH="1" flipV="1">
            <a:off x="3612670" y="2942595"/>
            <a:ext cx="589148" cy="305926"/>
          </a:xfrm>
          <a:prstGeom prst="straightConnector1">
            <a:avLst/>
          </a:prstGeom>
          <a:noFill/>
          <a:ln w="38100" cmpd="sng">
            <a:solidFill>
              <a:srgbClr val="EA101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" name="TextBox 21"/>
          <p:cNvSpPr txBox="1">
            <a:spLocks noChangeArrowheads="1"/>
          </p:cNvSpPr>
          <p:nvPr/>
        </p:nvSpPr>
        <p:spPr bwMode="auto">
          <a:xfrm>
            <a:off x="4155939" y="3092510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EA10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</a:t>
            </a:r>
            <a:endParaRPr lang="zh-CN" altLang="en-US" b="1" dirty="0">
              <a:solidFill>
                <a:srgbClr val="EA101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872110" y="3241145"/>
            <a:ext cx="201268" cy="11645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904921" y="2335298"/>
            <a:ext cx="201268" cy="11645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391654" y="2751313"/>
            <a:ext cx="201268" cy="11645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372604" y="1839719"/>
            <a:ext cx="201268" cy="11645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499306" y="2329458"/>
            <a:ext cx="201268" cy="11645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972380" y="1814971"/>
            <a:ext cx="201268" cy="11645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7990807" y="2745272"/>
            <a:ext cx="201268" cy="11645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7495429" y="3242209"/>
            <a:ext cx="201268" cy="11645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3"/>
          <p:cNvSpPr txBox="1">
            <a:spLocks noChangeArrowheads="1"/>
          </p:cNvSpPr>
          <p:nvPr/>
        </p:nvSpPr>
        <p:spPr bwMode="auto">
          <a:xfrm>
            <a:off x="6555646" y="3675679"/>
            <a:ext cx="16499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长方体有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个顶点。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815788" y="3675679"/>
            <a:ext cx="24844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条棱，相对的棱的长度相等。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25"/>
          <p:cNvSpPr txBox="1">
            <a:spLocks noChangeArrowheads="1"/>
          </p:cNvSpPr>
          <p:nvPr/>
        </p:nvSpPr>
        <p:spPr bwMode="auto">
          <a:xfrm>
            <a:off x="6173973" y="3340950"/>
            <a:ext cx="7121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kumimoji="1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26"/>
          <p:cNvSpPr txBox="1">
            <a:spLocks noChangeArrowheads="1"/>
          </p:cNvSpPr>
          <p:nvPr/>
        </p:nvSpPr>
        <p:spPr bwMode="auto">
          <a:xfrm>
            <a:off x="7890863" y="3008488"/>
            <a:ext cx="7715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kumimoji="1"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27"/>
          <p:cNvSpPr txBox="1">
            <a:spLocks noChangeArrowheads="1"/>
          </p:cNvSpPr>
          <p:nvPr/>
        </p:nvSpPr>
        <p:spPr bwMode="auto">
          <a:xfrm>
            <a:off x="7164376" y="2671774"/>
            <a:ext cx="6528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1"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 animBg="1" autoUpdateAnimBg="0"/>
      <p:bldP spid="19" grpId="0" animBg="1" autoUpdateAnimBg="0"/>
      <p:bldP spid="20" grpId="0" animBg="1" autoUpdateAnimBg="0"/>
      <p:bldP spid="26" grpId="0" autoUpdateAnimBg="0"/>
      <p:bldP spid="27" grpId="0" animBg="1" autoUpdateAnimBg="0"/>
      <p:bldP spid="28" grpId="0" animBg="1" autoUpdateAnimBg="0"/>
      <p:bldP spid="29" grpId="0" animBg="1" autoUpdateAnimBg="0"/>
      <p:bldP spid="31" grpId="0"/>
      <p:bldP spid="51" grpId="0" autoUpdateAnimBg="0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/>
      <p:bldP spid="61" grpId="0"/>
      <p:bldP spid="62" grpId="0"/>
      <p:bldP spid="63" grpId="0"/>
      <p:bldP spid="6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5" name="圆角矩形 42"/>
          <p:cNvSpPr/>
          <p:nvPr/>
        </p:nvSpPr>
        <p:spPr bwMode="auto">
          <a:xfrm>
            <a:off x="3865903" y="2285397"/>
            <a:ext cx="5026581" cy="2086555"/>
          </a:xfrm>
          <a:prstGeom prst="roundRect">
            <a:avLst/>
          </a:prstGeom>
          <a:solidFill>
            <a:srgbClr val="AEE3F0"/>
          </a:solidFill>
          <a:ln w="76200">
            <a:solidFill>
              <a:srgbClr val="61C9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圆角矩形 43"/>
          <p:cNvSpPr/>
          <p:nvPr/>
        </p:nvSpPr>
        <p:spPr bwMode="auto">
          <a:xfrm>
            <a:off x="4014124" y="2521516"/>
            <a:ext cx="4629674" cy="4377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61C9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个面都是完全相同的正方形。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圆角矩形 44"/>
          <p:cNvSpPr/>
          <p:nvPr/>
        </p:nvSpPr>
        <p:spPr bwMode="auto">
          <a:xfrm>
            <a:off x="3995940" y="3158079"/>
            <a:ext cx="4680519" cy="3667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61C9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 12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条棱的长度都相等。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圆角矩形 45"/>
          <p:cNvSpPr/>
          <p:nvPr/>
        </p:nvSpPr>
        <p:spPr bwMode="auto">
          <a:xfrm>
            <a:off x="4065468" y="3802954"/>
            <a:ext cx="4610988" cy="3651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61C9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个顶点。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圆角矩形 46"/>
          <p:cNvSpPr/>
          <p:nvPr/>
        </p:nvSpPr>
        <p:spPr bwMode="auto">
          <a:xfrm>
            <a:off x="5093696" y="1864704"/>
            <a:ext cx="2462517" cy="366712"/>
          </a:xfrm>
          <a:prstGeom prst="roundRect">
            <a:avLst>
              <a:gd name="adj" fmla="val 50000"/>
            </a:avLst>
          </a:prstGeom>
          <a:solidFill>
            <a:srgbClr val="AEE3F0"/>
          </a:solidFill>
          <a:ln w="76200">
            <a:solidFill>
              <a:srgbClr val="61C9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925289" y="1892426"/>
            <a:ext cx="2275115" cy="2275115"/>
            <a:chOff x="925285" y="1970314"/>
            <a:chExt cx="2275115" cy="2275115"/>
          </a:xfrm>
        </p:grpSpPr>
        <p:sp>
          <p:nvSpPr>
            <p:cNvPr id="71" name="立方体 70"/>
            <p:cNvSpPr/>
            <p:nvPr/>
          </p:nvSpPr>
          <p:spPr>
            <a:xfrm>
              <a:off x="925285" y="1970314"/>
              <a:ext cx="2275115" cy="2275115"/>
            </a:xfrm>
            <a:prstGeom prst="cub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1502228" y="1981199"/>
              <a:ext cx="0" cy="1692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1491343" y="3668484"/>
              <a:ext cx="1692000" cy="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933084" y="3676284"/>
              <a:ext cx="558259" cy="558259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75" name="直接连接符 74"/>
          <p:cNvCxnSpPr/>
          <p:nvPr/>
        </p:nvCxnSpPr>
        <p:spPr>
          <a:xfrm>
            <a:off x="2624818" y="2458481"/>
            <a:ext cx="0" cy="1692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3200400" y="1903310"/>
            <a:ext cx="0" cy="1692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925287" y="2458481"/>
            <a:ext cx="0" cy="1692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1502229" y="1900369"/>
            <a:ext cx="0" cy="169200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rot="5400000">
            <a:off x="2345671" y="1025339"/>
            <a:ext cx="0" cy="1728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rot="5400000">
            <a:off x="1787559" y="1591689"/>
            <a:ext cx="0" cy="1728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rot="5400000">
            <a:off x="1781379" y="3303102"/>
            <a:ext cx="0" cy="1728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rot="5400000">
            <a:off x="2350550" y="2735453"/>
            <a:ext cx="0" cy="171000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2625814" y="1893947"/>
            <a:ext cx="571991" cy="57199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930880" y="1879530"/>
            <a:ext cx="571991" cy="57199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2642289" y="3590942"/>
            <a:ext cx="571991" cy="57199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919292" y="3588883"/>
            <a:ext cx="571991" cy="571991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7" name="对象 86"/>
          <p:cNvGraphicFramePr>
            <a:graphicFrameLocks noChangeAspect="1"/>
          </p:cNvGraphicFramePr>
          <p:nvPr/>
        </p:nvGraphicFramePr>
        <p:xfrm>
          <a:off x="3683000" y="2070224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name="Equation" r:id="rId1" imgW="434975" imgH="676910" progId="Equation.DSMT4">
                  <p:embed/>
                </p:oleObj>
              </mc:Choice>
              <mc:Fallback>
                <p:oleObj name="Equation" r:id="rId1" imgW="434975" imgH="676910" progId="Equation.DSMT4">
                  <p:embed/>
                  <p:pic>
                    <p:nvPicPr>
                      <p:cNvPr id="0" name="对象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0" y="2070224"/>
                        <a:ext cx="914400" cy="19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6"/>
          <p:cNvGraphicFramePr>
            <a:graphicFrameLocks noChangeAspect="1"/>
          </p:cNvGraphicFramePr>
          <p:nvPr/>
        </p:nvGraphicFramePr>
        <p:xfrm>
          <a:off x="1400175" y="1752725"/>
          <a:ext cx="25558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name="Equation" r:id="rId3" imgW="114300" imgH="127000" progId="Equation.DSMT4">
                  <p:embed/>
                </p:oleObj>
              </mc:Choice>
              <mc:Fallback>
                <p:oleObj name="Equation" r:id="rId3" imgW="114300" imgH="127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0175" y="1752725"/>
                        <a:ext cx="255588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7"/>
          <p:cNvGraphicFramePr>
            <a:graphicFrameLocks noChangeAspect="1"/>
          </p:cNvGraphicFramePr>
          <p:nvPr/>
        </p:nvGraphicFramePr>
        <p:xfrm>
          <a:off x="841375" y="2317874"/>
          <a:ext cx="25558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Equation" r:id="rId5" imgW="114300" imgH="127000" progId="Equation.DSMT4">
                  <p:embed/>
                </p:oleObj>
              </mc:Choice>
              <mc:Fallback>
                <p:oleObj name="Equation" r:id="rId5" imgW="114300" imgH="127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2317874"/>
                        <a:ext cx="255588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"/>
          <p:cNvGraphicFramePr>
            <a:graphicFrameLocks noChangeAspect="1"/>
          </p:cNvGraphicFramePr>
          <p:nvPr/>
        </p:nvGraphicFramePr>
        <p:xfrm>
          <a:off x="2530475" y="2340101"/>
          <a:ext cx="25558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Equation" r:id="rId6" imgW="114300" imgH="127000" progId="Equation.DSMT4">
                  <p:embed/>
                </p:oleObj>
              </mc:Choice>
              <mc:Fallback>
                <p:oleObj name="Equation" r:id="rId6" imgW="114300" imgH="127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0475" y="2340101"/>
                        <a:ext cx="255588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"/>
          <p:cNvGraphicFramePr>
            <a:graphicFrameLocks noChangeAspect="1"/>
          </p:cNvGraphicFramePr>
          <p:nvPr/>
        </p:nvGraphicFramePr>
        <p:xfrm>
          <a:off x="1387475" y="3464051"/>
          <a:ext cx="25558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6" name="Equation" r:id="rId7" imgW="114300" imgH="127000" progId="Equation.DSMT4">
                  <p:embed/>
                </p:oleObj>
              </mc:Choice>
              <mc:Fallback>
                <p:oleObj name="Equation" r:id="rId7" imgW="114300" imgH="127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7475" y="3464051"/>
                        <a:ext cx="255588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10"/>
          <p:cNvGraphicFramePr>
            <a:graphicFrameLocks noChangeAspect="1"/>
          </p:cNvGraphicFramePr>
          <p:nvPr/>
        </p:nvGraphicFramePr>
        <p:xfrm>
          <a:off x="825500" y="4006976"/>
          <a:ext cx="25558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7" name="Equation" r:id="rId8" imgW="114300" imgH="127000" progId="Equation.DSMT4">
                  <p:embed/>
                </p:oleObj>
              </mc:Choice>
              <mc:Fallback>
                <p:oleObj name="Equation" r:id="rId8" imgW="114300" imgH="1270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0" y="4006976"/>
                        <a:ext cx="255588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11"/>
          <p:cNvGraphicFramePr>
            <a:graphicFrameLocks noChangeAspect="1"/>
          </p:cNvGraphicFramePr>
          <p:nvPr/>
        </p:nvGraphicFramePr>
        <p:xfrm>
          <a:off x="3082925" y="3454526"/>
          <a:ext cx="25558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Equation" r:id="rId9" imgW="114300" imgH="127000" progId="Equation.DSMT4">
                  <p:embed/>
                </p:oleObj>
              </mc:Choice>
              <mc:Fallback>
                <p:oleObj name="Equation" r:id="rId9" imgW="114300" imgH="127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2925" y="3454526"/>
                        <a:ext cx="255588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12"/>
          <p:cNvGraphicFramePr>
            <a:graphicFrameLocks noChangeAspect="1"/>
          </p:cNvGraphicFramePr>
          <p:nvPr/>
        </p:nvGraphicFramePr>
        <p:xfrm>
          <a:off x="2530475" y="4026026"/>
          <a:ext cx="25558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Equation" r:id="rId10" imgW="114300" imgH="127000" progId="Equation.DSMT4">
                  <p:embed/>
                </p:oleObj>
              </mc:Choice>
              <mc:Fallback>
                <p:oleObj name="Equation" r:id="rId10" imgW="114300" imgH="1270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0475" y="4026026"/>
                        <a:ext cx="255588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85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Picture 7" descr="JM2T[)K]4`1{FK3N}OZ7`QR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36344" y="1736974"/>
            <a:ext cx="2364581" cy="130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1_NN1)H{(~K`ZM11(EGE42V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8670" y="3044280"/>
            <a:ext cx="1820943" cy="14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8"/>
          <p:cNvGrpSpPr/>
          <p:nvPr/>
        </p:nvGrpSpPr>
        <p:grpSpPr bwMode="auto">
          <a:xfrm>
            <a:off x="5154653" y="1898899"/>
            <a:ext cx="1944291" cy="1322784"/>
            <a:chOff x="998" y="0"/>
            <a:chExt cx="1633" cy="1111"/>
          </a:xfrm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998" y="0"/>
              <a:ext cx="1542" cy="765"/>
            </a:xfrm>
            <a:prstGeom prst="cube">
              <a:avLst>
                <a:gd name="adj" fmla="val 25000"/>
              </a:avLst>
            </a:prstGeom>
            <a:solidFill>
              <a:srgbClr val="00B050">
                <a:alpha val="29803"/>
              </a:srgbClr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1349" y="801"/>
              <a:ext cx="128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>
                  <a:ea typeface="楷体" panose="02010609060101010101" pitchFamily="49" charset="-122"/>
                </a:rPr>
                <a:t>长方体</a:t>
              </a:r>
              <a:endParaRPr lang="zh-CN" altLang="en-US" b="1"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Group 19"/>
          <p:cNvGrpSpPr/>
          <p:nvPr/>
        </p:nvGrpSpPr>
        <p:grpSpPr bwMode="auto">
          <a:xfrm>
            <a:off x="5508124" y="3291505"/>
            <a:ext cx="1526382" cy="1334691"/>
            <a:chOff x="941" y="0"/>
            <a:chExt cx="1282" cy="1121"/>
          </a:xfrm>
        </p:grpSpPr>
        <p:sp>
          <p:nvSpPr>
            <p:cNvPr id="27" name="AutoShape 14"/>
            <p:cNvSpPr>
              <a:spLocks noChangeArrowheads="1"/>
            </p:cNvSpPr>
            <p:nvPr/>
          </p:nvSpPr>
          <p:spPr bwMode="auto">
            <a:xfrm>
              <a:off x="998" y="0"/>
              <a:ext cx="772" cy="765"/>
            </a:xfrm>
            <a:prstGeom prst="cube">
              <a:avLst>
                <a:gd name="adj" fmla="val 25000"/>
              </a:avLst>
            </a:prstGeom>
            <a:solidFill>
              <a:srgbClr val="00B050">
                <a:alpha val="29803"/>
              </a:srgbClr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28" name="Text Box 17"/>
            <p:cNvSpPr txBox="1">
              <a:spLocks noChangeArrowheads="1"/>
            </p:cNvSpPr>
            <p:nvPr/>
          </p:nvSpPr>
          <p:spPr bwMode="auto">
            <a:xfrm>
              <a:off x="941" y="811"/>
              <a:ext cx="128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>
                  <a:ea typeface="楷体" panose="02010609060101010101" pitchFamily="49" charset="-122"/>
                </a:rPr>
                <a:t>正方体</a:t>
              </a:r>
              <a:endParaRPr lang="zh-CN" altLang="en-US" b="1"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58865" y="1118880"/>
            <a:ext cx="3240881" cy="378619"/>
            <a:chOff x="1374517" y="880734"/>
            <a:chExt cx="3240881" cy="378619"/>
          </a:xfrm>
        </p:grpSpPr>
        <p:sp>
          <p:nvSpPr>
            <p:cNvPr id="30" name="AutoShape 75"/>
            <p:cNvSpPr>
              <a:spLocks noChangeArrowheads="1"/>
            </p:cNvSpPr>
            <p:nvPr/>
          </p:nvSpPr>
          <p:spPr bwMode="auto">
            <a:xfrm>
              <a:off x="1374517" y="880734"/>
              <a:ext cx="3240881" cy="378619"/>
            </a:xfrm>
            <a:prstGeom prst="roundRect">
              <a:avLst>
                <a:gd name="adj" fmla="val 3207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长方体有哪些特点？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503494" y="959644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箭头: 右 2"/>
          <p:cNvSpPr/>
          <p:nvPr/>
        </p:nvSpPr>
        <p:spPr>
          <a:xfrm>
            <a:off x="4123530" y="2211711"/>
            <a:ext cx="664494" cy="36004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箭头: 右 31"/>
          <p:cNvSpPr/>
          <p:nvPr/>
        </p:nvSpPr>
        <p:spPr>
          <a:xfrm>
            <a:off x="4067498" y="3664583"/>
            <a:ext cx="664494" cy="36004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AutoShape 2"/>
          <p:cNvSpPr>
            <a:spLocks noChangeArrowheads="1"/>
          </p:cNvSpPr>
          <p:nvPr/>
        </p:nvSpPr>
        <p:spPr bwMode="auto">
          <a:xfrm>
            <a:off x="2465785" y="1999060"/>
            <a:ext cx="3829050" cy="1943100"/>
          </a:xfrm>
          <a:prstGeom prst="cube">
            <a:avLst>
              <a:gd name="adj" fmla="val 25000"/>
            </a:avLst>
          </a:prstGeom>
          <a:solidFill>
            <a:srgbClr val="FFCC00">
              <a:alpha val="20000"/>
            </a:srgbClr>
          </a:solidFill>
          <a:ln w="19050">
            <a:solidFill>
              <a:srgbClr val="C0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400" b="1">
              <a:solidFill>
                <a:srgbClr val="C00000"/>
              </a:solidFill>
              <a:ea typeface="楷体" panose="02010609060101010101" pitchFamily="49" charset="-122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465785" y="2486027"/>
            <a:ext cx="3348038" cy="1457325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400" b="1">
              <a:ea typeface="楷体" panose="02010609060101010101" pitchFamily="49" charset="-122"/>
            </a:endParaRPr>
          </a:p>
        </p:txBody>
      </p:sp>
      <p:sp>
        <p:nvSpPr>
          <p:cNvPr id="7174" name="Freeform 6"/>
          <p:cNvSpPr/>
          <p:nvPr/>
        </p:nvSpPr>
        <p:spPr bwMode="auto">
          <a:xfrm>
            <a:off x="2465789" y="1999062"/>
            <a:ext cx="3835003" cy="486965"/>
          </a:xfrm>
          <a:custGeom>
            <a:avLst/>
            <a:gdLst>
              <a:gd name="T0" fmla="*/ 2147483647 w 3221"/>
              <a:gd name="T1" fmla="*/ 0 h 409"/>
              <a:gd name="T2" fmla="*/ 0 w 3221"/>
              <a:gd name="T3" fmla="*/ 2147483647 h 409"/>
              <a:gd name="T4" fmla="*/ 2147483647 w 3221"/>
              <a:gd name="T5" fmla="*/ 2147483647 h 409"/>
              <a:gd name="T6" fmla="*/ 2147483647 w 3221"/>
              <a:gd name="T7" fmla="*/ 0 h 409"/>
              <a:gd name="T8" fmla="*/ 2147483647 w 3221"/>
              <a:gd name="T9" fmla="*/ 0 h 4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21"/>
              <a:gd name="T16" fmla="*/ 0 h 409"/>
              <a:gd name="T17" fmla="*/ 3221 w 3221"/>
              <a:gd name="T18" fmla="*/ 409 h 4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21" h="409">
                <a:moveTo>
                  <a:pt x="408" y="0"/>
                </a:moveTo>
                <a:lnTo>
                  <a:pt x="0" y="409"/>
                </a:lnTo>
                <a:lnTo>
                  <a:pt x="2812" y="409"/>
                </a:lnTo>
                <a:lnTo>
                  <a:pt x="3221" y="0"/>
                </a:lnTo>
                <a:lnTo>
                  <a:pt x="40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  <a:bevel/>
          </a:ln>
        </p:spPr>
        <p:txBody>
          <a:bodyPr/>
          <a:lstStyle/>
          <a:p>
            <a:endParaRPr lang="zh-CN" altLang="en-US" sz="1400" b="1">
              <a:ea typeface="楷体" panose="02010609060101010101" pitchFamily="49" charset="-122"/>
            </a:endParaRPr>
          </a:p>
        </p:txBody>
      </p:sp>
      <p:sp>
        <p:nvSpPr>
          <p:cNvPr id="7175" name="Freeform 7"/>
          <p:cNvSpPr/>
          <p:nvPr/>
        </p:nvSpPr>
        <p:spPr bwMode="auto">
          <a:xfrm>
            <a:off x="5815017" y="1999060"/>
            <a:ext cx="485775" cy="1944290"/>
          </a:xfrm>
          <a:custGeom>
            <a:avLst/>
            <a:gdLst>
              <a:gd name="T0" fmla="*/ 0 w 408"/>
              <a:gd name="T1" fmla="*/ 2147483647 h 1633"/>
              <a:gd name="T2" fmla="*/ 0 w 408"/>
              <a:gd name="T3" fmla="*/ 2147483647 h 1633"/>
              <a:gd name="T4" fmla="*/ 2147483647 w 408"/>
              <a:gd name="T5" fmla="*/ 2147483647 h 1633"/>
              <a:gd name="T6" fmla="*/ 2147483647 w 408"/>
              <a:gd name="T7" fmla="*/ 0 h 1633"/>
              <a:gd name="T8" fmla="*/ 0 w 408"/>
              <a:gd name="T9" fmla="*/ 2147483647 h 16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8"/>
              <a:gd name="T16" fmla="*/ 0 h 1633"/>
              <a:gd name="T17" fmla="*/ 408 w 408"/>
              <a:gd name="T18" fmla="*/ 1633 h 16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8" h="1633">
                <a:moveTo>
                  <a:pt x="0" y="408"/>
                </a:moveTo>
                <a:lnTo>
                  <a:pt x="0" y="1633"/>
                </a:lnTo>
                <a:lnTo>
                  <a:pt x="408" y="1225"/>
                </a:lnTo>
                <a:lnTo>
                  <a:pt x="408" y="0"/>
                </a:lnTo>
                <a:lnTo>
                  <a:pt x="0" y="408"/>
                </a:lnTo>
                <a:close/>
              </a:path>
            </a:pathLst>
          </a:custGeom>
          <a:solidFill>
            <a:srgbClr val="00FF00"/>
          </a:solidFill>
          <a:ln w="19050">
            <a:solidFill>
              <a:srgbClr val="FF0000"/>
            </a:solidFill>
            <a:bevel/>
          </a:ln>
        </p:spPr>
        <p:txBody>
          <a:bodyPr/>
          <a:lstStyle/>
          <a:p>
            <a:endParaRPr lang="zh-CN" altLang="en-US" sz="1400" b="1">
              <a:ea typeface="楷体" panose="02010609060101010101" pitchFamily="49" charset="-122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870722" y="2917032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ea typeface="楷体" panose="02010609060101010101" pitchFamily="49" charset="-122"/>
              </a:rPr>
              <a:t>面</a:t>
            </a:r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4140994" y="1999060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ea typeface="楷体" panose="02010609060101010101" pitchFamily="49" charset="-122"/>
              </a:rPr>
              <a:t>面</a:t>
            </a:r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5868591" y="2808685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ea typeface="楷体" panose="02010609060101010101" pitchFamily="49" charset="-122"/>
              </a:rPr>
              <a:t>面</a:t>
            </a:r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>
            <a:off x="2465785" y="2484835"/>
            <a:ext cx="3348038" cy="0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 rot="18861892">
            <a:off x="5704884" y="2244926"/>
            <a:ext cx="702469" cy="1191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 rot="5400000">
            <a:off x="5085162" y="3214688"/>
            <a:ext cx="1457325" cy="0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467398" y="4113760"/>
            <a:ext cx="3942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ea typeface="楷体" panose="02010609060101010101" pitchFamily="49" charset="-122"/>
              </a:rPr>
              <a:t>两个面相交的线叫作“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棱</a:t>
            </a:r>
            <a:r>
              <a:rPr lang="zh-CN" altLang="en-US" sz="2400" b="1" dirty="0">
                <a:ea typeface="楷体" panose="02010609060101010101" pitchFamily="49" charset="-122"/>
              </a:rPr>
              <a:t>”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6407948" y="1202531"/>
            <a:ext cx="23217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</a:t>
            </a:r>
            <a:r>
              <a:rPr lang="en-US" altLang="zh-CN" b="1">
                <a:solidFill>
                  <a:srgbClr val="FF0000"/>
                </a:solidFill>
                <a:ea typeface="楷体" panose="02010609060101010101" pitchFamily="49" charset="-122"/>
              </a:rPr>
              <a:t>é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ng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6569869" y="1437085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ea typeface="楷体" panose="02010609060101010101" pitchFamily="49" charset="-122"/>
              </a:rPr>
              <a:t>棱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7185" name="Line 8"/>
          <p:cNvSpPr>
            <a:spLocks noChangeShapeType="1"/>
          </p:cNvSpPr>
          <p:nvPr/>
        </p:nvSpPr>
        <p:spPr bwMode="auto">
          <a:xfrm flipV="1">
            <a:off x="4410079" y="1620441"/>
            <a:ext cx="1997869" cy="864394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7186" name="Line 8"/>
          <p:cNvSpPr>
            <a:spLocks noChangeShapeType="1"/>
          </p:cNvSpPr>
          <p:nvPr/>
        </p:nvSpPr>
        <p:spPr bwMode="auto">
          <a:xfrm flipV="1">
            <a:off x="5813827" y="1999060"/>
            <a:ext cx="810815" cy="1241822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7187" name="Line 8"/>
          <p:cNvSpPr>
            <a:spLocks noChangeShapeType="1"/>
          </p:cNvSpPr>
          <p:nvPr/>
        </p:nvSpPr>
        <p:spPr bwMode="auto">
          <a:xfrm flipV="1">
            <a:off x="6030520" y="1782367"/>
            <a:ext cx="539353" cy="469106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3960790" y="4111331"/>
            <a:ext cx="57506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ea typeface="楷体" panose="02010609060101010101" pitchFamily="49" charset="-122"/>
              </a:rPr>
              <a:t>，三条棱相交的点叫作“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顶点</a:t>
            </a:r>
            <a:r>
              <a:rPr lang="zh-CN" altLang="en-US" sz="2400" b="1" dirty="0">
                <a:ea typeface="楷体" panose="02010609060101010101" pitchFamily="49" charset="-122"/>
              </a:rPr>
              <a:t>”。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7189" name="Oval 21"/>
          <p:cNvSpPr>
            <a:spLocks noChangeArrowheads="1"/>
          </p:cNvSpPr>
          <p:nvPr/>
        </p:nvSpPr>
        <p:spPr bwMode="auto">
          <a:xfrm>
            <a:off x="5698336" y="2401491"/>
            <a:ext cx="198835" cy="18692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400" b="1"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07273" y="762954"/>
            <a:ext cx="3240881" cy="378619"/>
            <a:chOff x="1374517" y="880734"/>
            <a:chExt cx="3240881" cy="378619"/>
          </a:xfrm>
        </p:grpSpPr>
        <p:sp>
          <p:nvSpPr>
            <p:cNvPr id="28" name="AutoShape 75"/>
            <p:cNvSpPr>
              <a:spLocks noChangeArrowheads="1"/>
            </p:cNvSpPr>
            <p:nvPr/>
          </p:nvSpPr>
          <p:spPr bwMode="auto">
            <a:xfrm>
              <a:off x="1374517" y="880734"/>
              <a:ext cx="3240881" cy="378619"/>
            </a:xfrm>
            <a:prstGeom prst="roundRect">
              <a:avLst>
                <a:gd name="adj" fmla="val 32074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长方体有哪些特点？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503494" y="959644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7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500" autoRev="1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0" autoRev="1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0" autoRev="1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0" autoRev="1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27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1000" autoRev="1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8" dur="1000" autoRev="1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9" dur="1000" autoRev="1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1000" autoRev="1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 tmFilter="0, 0; .2, .5; .8, .5; 1, 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000" autoRev="1" fill="hold"/>
                                        <p:tgtEl>
                                          <p:spTgt spid="71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 tmFilter="0, 0; .2, .5; .8, .5; 1, 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1000" autoRev="1" fill="hold"/>
                                        <p:tgtEl>
                                          <p:spTgt spid="71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 tmFilter="0, 0; .2, .5; .8, .5; 1, 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000" autoRev="1" fill="hold"/>
                                        <p:tgtEl>
                                          <p:spTgt spid="71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2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1000" autoRev="1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2" dur="1000" autoRev="1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3" dur="1000" autoRev="1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1000" autoRev="1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" dur="1000" autoRev="1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8" dur="1000" autoRev="1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9" dur="1000" autoRev="1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1000" autoRev="1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 autoUpdateAnimBg="0"/>
      <p:bldP spid="7173" grpId="1" animBg="1" autoUpdateAnimBg="0"/>
      <p:bldP spid="7173" grpId="2" animBg="1" autoUpdateAnimBg="0"/>
      <p:bldP spid="7173" grpId="3" animBg="1" autoUpdateAnimBg="0"/>
      <p:bldP spid="7176" grpId="0" autoUpdateAnimBg="0"/>
      <p:bldP spid="7177" grpId="0" autoUpdateAnimBg="0"/>
      <p:bldP spid="7178" grpId="0" autoUpdateAnimBg="0"/>
      <p:bldP spid="7182" grpId="0" autoUpdateAnimBg="0"/>
      <p:bldP spid="7183" grpId="0" autoUpdateAnimBg="0"/>
      <p:bldP spid="7184" grpId="0" autoUpdateAnimBg="0"/>
      <p:bldP spid="7188" grpId="0" autoUpdateAnimBg="0"/>
      <p:bldP spid="7189" grpId="0" animBg="1" autoUpdateAnimBg="0"/>
      <p:bldP spid="7189" grpId="1" animBg="1" autoUpdateAnimBg="0"/>
      <p:bldP spid="7189" grpId="2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>
            <a:off x="2955131" y="1520429"/>
            <a:ext cx="3371850" cy="2286000"/>
            <a:chOff x="0" y="0"/>
            <a:chExt cx="2832" cy="1920"/>
          </a:xfrm>
        </p:grpSpPr>
        <p:sp>
          <p:nvSpPr>
            <p:cNvPr id="4" name="Freeform 3"/>
            <p:cNvSpPr/>
            <p:nvPr/>
          </p:nvSpPr>
          <p:spPr bwMode="auto">
            <a:xfrm>
              <a:off x="0" y="1440"/>
              <a:ext cx="2832" cy="480"/>
            </a:xfrm>
            <a:custGeom>
              <a:avLst/>
              <a:gdLst>
                <a:gd name="T0" fmla="*/ 480 w 2832"/>
                <a:gd name="T1" fmla="*/ 0 h 480"/>
                <a:gd name="T2" fmla="*/ 0 w 2832"/>
                <a:gd name="T3" fmla="*/ 480 h 480"/>
                <a:gd name="T4" fmla="*/ 2352 w 2832"/>
                <a:gd name="T5" fmla="*/ 480 h 480"/>
                <a:gd name="T6" fmla="*/ 2832 w 2832"/>
                <a:gd name="T7" fmla="*/ 0 h 480"/>
                <a:gd name="T8" fmla="*/ 480 w 2832"/>
                <a:gd name="T9" fmla="*/ 0 h 4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32"/>
                <a:gd name="T16" fmla="*/ 0 h 480"/>
                <a:gd name="T17" fmla="*/ 2832 w 2832"/>
                <a:gd name="T18" fmla="*/ 480 h 4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32" h="480">
                  <a:moveTo>
                    <a:pt x="480" y="0"/>
                  </a:moveTo>
                  <a:lnTo>
                    <a:pt x="0" y="480"/>
                  </a:lnTo>
                  <a:lnTo>
                    <a:pt x="2352" y="480"/>
                  </a:lnTo>
                  <a:lnTo>
                    <a:pt x="2832" y="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chemeClr val="accent1">
                <a:alpha val="63921"/>
              </a:schemeClr>
            </a:solidFill>
            <a:ln w="9525">
              <a:solidFill>
                <a:schemeClr val="tx1"/>
              </a:solidFill>
              <a:bevel/>
            </a:ln>
          </p:spPr>
          <p:txBody>
            <a:bodyPr wrap="none" anchor="ctr"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237" name="Freeform 4"/>
            <p:cNvSpPr/>
            <p:nvPr/>
          </p:nvSpPr>
          <p:spPr bwMode="auto">
            <a:xfrm>
              <a:off x="0" y="0"/>
              <a:ext cx="2832" cy="480"/>
            </a:xfrm>
            <a:custGeom>
              <a:avLst/>
              <a:gdLst>
                <a:gd name="T0" fmla="*/ 480 w 2832"/>
                <a:gd name="T1" fmla="*/ 0 h 480"/>
                <a:gd name="T2" fmla="*/ 0 w 2832"/>
                <a:gd name="T3" fmla="*/ 480 h 480"/>
                <a:gd name="T4" fmla="*/ 2352 w 2832"/>
                <a:gd name="T5" fmla="*/ 480 h 480"/>
                <a:gd name="T6" fmla="*/ 2832 w 2832"/>
                <a:gd name="T7" fmla="*/ 0 h 480"/>
                <a:gd name="T8" fmla="*/ 480 w 2832"/>
                <a:gd name="T9" fmla="*/ 0 h 4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32"/>
                <a:gd name="T16" fmla="*/ 0 h 480"/>
                <a:gd name="T17" fmla="*/ 2832 w 2832"/>
                <a:gd name="T18" fmla="*/ 480 h 4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32" h="480">
                  <a:moveTo>
                    <a:pt x="480" y="0"/>
                  </a:moveTo>
                  <a:lnTo>
                    <a:pt x="0" y="480"/>
                  </a:lnTo>
                  <a:lnTo>
                    <a:pt x="2352" y="480"/>
                  </a:lnTo>
                  <a:lnTo>
                    <a:pt x="2832" y="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FF9933">
                <a:alpha val="63921"/>
              </a:srgbClr>
            </a:solidFill>
            <a:ln w="9525">
              <a:solidFill>
                <a:schemeClr val="tx1"/>
              </a:solidFill>
              <a:bevel/>
            </a:ln>
          </p:spPr>
          <p:txBody>
            <a:bodyPr wrap="none" anchor="ctr"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2932510" y="1535906"/>
            <a:ext cx="3371850" cy="2286000"/>
            <a:chOff x="0" y="0"/>
            <a:chExt cx="2832" cy="1920"/>
          </a:xfrm>
        </p:grpSpPr>
        <p:sp>
          <p:nvSpPr>
            <p:cNvPr id="9234" name="Rectangle 6"/>
            <p:cNvSpPr>
              <a:spLocks noChangeArrowheads="1"/>
            </p:cNvSpPr>
            <p:nvPr/>
          </p:nvSpPr>
          <p:spPr bwMode="auto">
            <a:xfrm>
              <a:off x="480" y="0"/>
              <a:ext cx="2352" cy="1440"/>
            </a:xfrm>
            <a:prstGeom prst="rect">
              <a:avLst/>
            </a:prstGeom>
            <a:solidFill>
              <a:srgbClr val="0066FF">
                <a:alpha val="52156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480"/>
              <a:ext cx="2352" cy="1440"/>
            </a:xfrm>
            <a:prstGeom prst="rect">
              <a:avLst/>
            </a:prstGeom>
            <a:solidFill>
              <a:schemeClr val="hlink">
                <a:alpha val="52156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9222" name="Group 8"/>
          <p:cNvGrpSpPr/>
          <p:nvPr/>
        </p:nvGrpSpPr>
        <p:grpSpPr bwMode="auto">
          <a:xfrm>
            <a:off x="2928938" y="1527572"/>
            <a:ext cx="3371850" cy="2286000"/>
            <a:chOff x="0" y="0"/>
            <a:chExt cx="2832" cy="1920"/>
          </a:xfrm>
        </p:grpSpPr>
        <p:sp>
          <p:nvSpPr>
            <p:cNvPr id="9230" name="Line 9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9231" name="Line 10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9232" name="Line 11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9233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14"/>
          <p:cNvGrpSpPr/>
          <p:nvPr/>
        </p:nvGrpSpPr>
        <p:grpSpPr bwMode="auto">
          <a:xfrm>
            <a:off x="2926556" y="1529954"/>
            <a:ext cx="3371850" cy="2286000"/>
            <a:chOff x="0" y="0"/>
            <a:chExt cx="2832" cy="1920"/>
          </a:xfrm>
        </p:grpSpPr>
        <p:sp>
          <p:nvSpPr>
            <p:cNvPr id="9227" name="Freeform 15"/>
            <p:cNvSpPr/>
            <p:nvPr/>
          </p:nvSpPr>
          <p:spPr bwMode="auto">
            <a:xfrm>
              <a:off x="0" y="0"/>
              <a:ext cx="480" cy="1920"/>
            </a:xfrm>
            <a:custGeom>
              <a:avLst/>
              <a:gdLst>
                <a:gd name="T0" fmla="*/ 480 w 480"/>
                <a:gd name="T1" fmla="*/ 0 h 1920"/>
                <a:gd name="T2" fmla="*/ 0 w 480"/>
                <a:gd name="T3" fmla="*/ 480 h 1920"/>
                <a:gd name="T4" fmla="*/ 0 w 480"/>
                <a:gd name="T5" fmla="*/ 1920 h 1920"/>
                <a:gd name="T6" fmla="*/ 480 w 480"/>
                <a:gd name="T7" fmla="*/ 1440 h 1920"/>
                <a:gd name="T8" fmla="*/ 480 w 480"/>
                <a:gd name="T9" fmla="*/ 0 h 19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920"/>
                <a:gd name="T17" fmla="*/ 480 w 480"/>
                <a:gd name="T18" fmla="*/ 1920 h 19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920">
                  <a:moveTo>
                    <a:pt x="480" y="0"/>
                  </a:moveTo>
                  <a:lnTo>
                    <a:pt x="0" y="480"/>
                  </a:lnTo>
                  <a:lnTo>
                    <a:pt x="0" y="1920"/>
                  </a:lnTo>
                  <a:lnTo>
                    <a:pt x="480" y="1440"/>
                  </a:lnTo>
                  <a:lnTo>
                    <a:pt x="48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228" name="Freeform 16"/>
            <p:cNvSpPr/>
            <p:nvPr/>
          </p:nvSpPr>
          <p:spPr bwMode="auto">
            <a:xfrm>
              <a:off x="2352" y="0"/>
              <a:ext cx="480" cy="1920"/>
            </a:xfrm>
            <a:custGeom>
              <a:avLst/>
              <a:gdLst>
                <a:gd name="T0" fmla="*/ 480 w 480"/>
                <a:gd name="T1" fmla="*/ 0 h 1920"/>
                <a:gd name="T2" fmla="*/ 0 w 480"/>
                <a:gd name="T3" fmla="*/ 480 h 1920"/>
                <a:gd name="T4" fmla="*/ 0 w 480"/>
                <a:gd name="T5" fmla="*/ 1920 h 1920"/>
                <a:gd name="T6" fmla="*/ 480 w 480"/>
                <a:gd name="T7" fmla="*/ 1440 h 1920"/>
                <a:gd name="T8" fmla="*/ 480 w 480"/>
                <a:gd name="T9" fmla="*/ 0 h 19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920"/>
                <a:gd name="T17" fmla="*/ 480 w 480"/>
                <a:gd name="T18" fmla="*/ 1920 h 19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920">
                  <a:moveTo>
                    <a:pt x="480" y="0"/>
                  </a:moveTo>
                  <a:lnTo>
                    <a:pt x="0" y="480"/>
                  </a:lnTo>
                  <a:lnTo>
                    <a:pt x="0" y="1920"/>
                  </a:lnTo>
                  <a:lnTo>
                    <a:pt x="480" y="144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99CC00">
                <a:alpha val="63921"/>
              </a:srgbClr>
            </a:solidFill>
            <a:ln w="9525">
              <a:solidFill>
                <a:schemeClr val="tx1"/>
              </a:solidFill>
              <a:bevel/>
            </a:ln>
          </p:spPr>
          <p:txBody>
            <a:bodyPr wrap="none" anchor="ctr"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229" name="Freeform 17"/>
            <p:cNvSpPr/>
            <p:nvPr/>
          </p:nvSpPr>
          <p:spPr bwMode="auto">
            <a:xfrm>
              <a:off x="0" y="0"/>
              <a:ext cx="480" cy="1920"/>
            </a:xfrm>
            <a:custGeom>
              <a:avLst/>
              <a:gdLst>
                <a:gd name="T0" fmla="*/ 480 w 480"/>
                <a:gd name="T1" fmla="*/ 0 h 1920"/>
                <a:gd name="T2" fmla="*/ 0 w 480"/>
                <a:gd name="T3" fmla="*/ 480 h 1920"/>
                <a:gd name="T4" fmla="*/ 0 w 480"/>
                <a:gd name="T5" fmla="*/ 1920 h 1920"/>
                <a:gd name="T6" fmla="*/ 480 w 480"/>
                <a:gd name="T7" fmla="*/ 1440 h 1920"/>
                <a:gd name="T8" fmla="*/ 480 w 480"/>
                <a:gd name="T9" fmla="*/ 0 h 19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920"/>
                <a:gd name="T17" fmla="*/ 480 w 480"/>
                <a:gd name="T18" fmla="*/ 1920 h 19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920">
                  <a:moveTo>
                    <a:pt x="480" y="0"/>
                  </a:moveTo>
                  <a:lnTo>
                    <a:pt x="0" y="480"/>
                  </a:lnTo>
                  <a:lnTo>
                    <a:pt x="0" y="1920"/>
                  </a:lnTo>
                  <a:lnTo>
                    <a:pt x="480" y="144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00FF00">
                <a:alpha val="52156"/>
              </a:srgbClr>
            </a:solidFill>
            <a:ln w="9525">
              <a:solidFill>
                <a:schemeClr val="tx1"/>
              </a:solidFill>
              <a:bevel/>
            </a:ln>
          </p:spPr>
          <p:txBody>
            <a:bodyPr wrap="none" anchor="ctr"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9235" name="Text Box 57"/>
          <p:cNvSpPr txBox="1">
            <a:spLocks noChangeArrowheads="1"/>
          </p:cNvSpPr>
          <p:nvPr/>
        </p:nvSpPr>
        <p:spPr bwMode="auto">
          <a:xfrm>
            <a:off x="156036" y="4008534"/>
            <a:ext cx="89176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个面，都是长方形（可能有两个相对的面是正方形）。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6" name="AutoShape 75"/>
          <p:cNvSpPr>
            <a:spLocks noChangeArrowheads="1"/>
          </p:cNvSpPr>
          <p:nvPr/>
        </p:nvSpPr>
        <p:spPr bwMode="auto">
          <a:xfrm>
            <a:off x="1006315" y="784623"/>
            <a:ext cx="3240881" cy="378619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面的特点：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Freeform 2"/>
          <p:cNvSpPr/>
          <p:nvPr/>
        </p:nvSpPr>
        <p:spPr bwMode="auto">
          <a:xfrm>
            <a:off x="3028950" y="3259931"/>
            <a:ext cx="3371850" cy="571500"/>
          </a:xfrm>
          <a:custGeom>
            <a:avLst/>
            <a:gdLst>
              <a:gd name="T0" fmla="*/ 2147483647 w 2832"/>
              <a:gd name="T1" fmla="*/ 0 h 480"/>
              <a:gd name="T2" fmla="*/ 0 w 2832"/>
              <a:gd name="T3" fmla="*/ 2147483647 h 480"/>
              <a:gd name="T4" fmla="*/ 2147483647 w 2832"/>
              <a:gd name="T5" fmla="*/ 2147483647 h 480"/>
              <a:gd name="T6" fmla="*/ 2147483647 w 2832"/>
              <a:gd name="T7" fmla="*/ 0 h 480"/>
              <a:gd name="T8" fmla="*/ 2147483647 w 2832"/>
              <a:gd name="T9" fmla="*/ 0 h 4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32"/>
              <a:gd name="T16" fmla="*/ 0 h 480"/>
              <a:gd name="T17" fmla="*/ 2832 w 2832"/>
              <a:gd name="T18" fmla="*/ 480 h 4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32" h="480">
                <a:moveTo>
                  <a:pt x="480" y="0"/>
                </a:moveTo>
                <a:lnTo>
                  <a:pt x="0" y="480"/>
                </a:lnTo>
                <a:lnTo>
                  <a:pt x="2352" y="480"/>
                </a:lnTo>
                <a:lnTo>
                  <a:pt x="2832" y="0"/>
                </a:lnTo>
                <a:lnTo>
                  <a:pt x="480" y="0"/>
                </a:lnTo>
                <a:close/>
              </a:path>
            </a:pathLst>
          </a:custGeom>
          <a:solidFill>
            <a:srgbClr val="FFCC00"/>
          </a:solidFill>
          <a:ln w="25400">
            <a:solidFill>
              <a:schemeClr val="tx1"/>
            </a:solidFill>
            <a:bevel/>
          </a:ln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246" name="Freeform 3"/>
          <p:cNvSpPr/>
          <p:nvPr/>
        </p:nvSpPr>
        <p:spPr bwMode="auto">
          <a:xfrm>
            <a:off x="3028950" y="1545431"/>
            <a:ext cx="3371850" cy="571500"/>
          </a:xfrm>
          <a:custGeom>
            <a:avLst/>
            <a:gdLst>
              <a:gd name="T0" fmla="*/ 2147483647 w 2832"/>
              <a:gd name="T1" fmla="*/ 0 h 480"/>
              <a:gd name="T2" fmla="*/ 0 w 2832"/>
              <a:gd name="T3" fmla="*/ 2147483647 h 480"/>
              <a:gd name="T4" fmla="*/ 2147483647 w 2832"/>
              <a:gd name="T5" fmla="*/ 2147483647 h 480"/>
              <a:gd name="T6" fmla="*/ 2147483647 w 2832"/>
              <a:gd name="T7" fmla="*/ 0 h 480"/>
              <a:gd name="T8" fmla="*/ 2147483647 w 2832"/>
              <a:gd name="T9" fmla="*/ 0 h 4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32"/>
              <a:gd name="T16" fmla="*/ 0 h 480"/>
              <a:gd name="T17" fmla="*/ 2832 w 2832"/>
              <a:gd name="T18" fmla="*/ 480 h 4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32" h="480">
                <a:moveTo>
                  <a:pt x="480" y="0"/>
                </a:moveTo>
                <a:lnTo>
                  <a:pt x="0" y="480"/>
                </a:lnTo>
                <a:lnTo>
                  <a:pt x="2352" y="480"/>
                </a:lnTo>
                <a:lnTo>
                  <a:pt x="2832" y="0"/>
                </a:lnTo>
                <a:lnTo>
                  <a:pt x="480" y="0"/>
                </a:lnTo>
                <a:close/>
              </a:path>
            </a:pathLst>
          </a:custGeom>
          <a:solidFill>
            <a:srgbClr val="FFCC00"/>
          </a:solidFill>
          <a:ln w="25400">
            <a:solidFill>
              <a:schemeClr val="tx1"/>
            </a:solidFill>
            <a:bevel/>
          </a:ln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10247" name="Group 4"/>
          <p:cNvGrpSpPr/>
          <p:nvPr/>
        </p:nvGrpSpPr>
        <p:grpSpPr bwMode="auto">
          <a:xfrm>
            <a:off x="3028950" y="1545431"/>
            <a:ext cx="3371850" cy="2286000"/>
            <a:chOff x="0" y="0"/>
            <a:chExt cx="2832" cy="1920"/>
          </a:xfrm>
        </p:grpSpPr>
        <p:sp>
          <p:nvSpPr>
            <p:cNvPr id="10251" name="Line 5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2" name="Line 6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10253" name="Line 7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3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10254" name="Text Box 17"/>
          <p:cNvSpPr txBox="1">
            <a:spLocks noChangeArrowheads="1"/>
          </p:cNvSpPr>
          <p:nvPr/>
        </p:nvSpPr>
        <p:spPr bwMode="auto">
          <a:xfrm>
            <a:off x="3314700" y="4097269"/>
            <a:ext cx="32942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" panose="02010609060101010101" pitchFamily="49" charset="-122"/>
              </a:rPr>
              <a:t>上下两个面相同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18" name="AutoShape 75"/>
          <p:cNvSpPr>
            <a:spLocks noChangeArrowheads="1"/>
          </p:cNvSpPr>
          <p:nvPr/>
        </p:nvSpPr>
        <p:spPr bwMode="auto">
          <a:xfrm>
            <a:off x="1006315" y="784623"/>
            <a:ext cx="3240881" cy="378619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面的特点：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rAng="0" ptsTypes="">
                                      <p:cBhvr>
                                        <p:cTn id="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33133 L -3.33333E-6 -0.00162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Freeform 2"/>
          <p:cNvSpPr/>
          <p:nvPr/>
        </p:nvSpPr>
        <p:spPr bwMode="auto">
          <a:xfrm>
            <a:off x="3028950" y="1545431"/>
            <a:ext cx="571500" cy="2286000"/>
          </a:xfrm>
          <a:custGeom>
            <a:avLst/>
            <a:gdLst>
              <a:gd name="T0" fmla="*/ 2147483647 w 480"/>
              <a:gd name="T1" fmla="*/ 0 h 1920"/>
              <a:gd name="T2" fmla="*/ 0 w 480"/>
              <a:gd name="T3" fmla="*/ 2147483647 h 1920"/>
              <a:gd name="T4" fmla="*/ 0 w 480"/>
              <a:gd name="T5" fmla="*/ 2147483647 h 1920"/>
              <a:gd name="T6" fmla="*/ 2147483647 w 480"/>
              <a:gd name="T7" fmla="*/ 2147483647 h 1920"/>
              <a:gd name="T8" fmla="*/ 2147483647 w 480"/>
              <a:gd name="T9" fmla="*/ 0 h 19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0"/>
              <a:gd name="T16" fmla="*/ 0 h 1920"/>
              <a:gd name="T17" fmla="*/ 480 w 480"/>
              <a:gd name="T18" fmla="*/ 1920 h 19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0" h="1920">
                <a:moveTo>
                  <a:pt x="480" y="0"/>
                </a:moveTo>
                <a:lnTo>
                  <a:pt x="0" y="480"/>
                </a:lnTo>
                <a:lnTo>
                  <a:pt x="0" y="1920"/>
                </a:lnTo>
                <a:lnTo>
                  <a:pt x="480" y="1440"/>
                </a:lnTo>
                <a:lnTo>
                  <a:pt x="480" y="0"/>
                </a:lnTo>
                <a:close/>
              </a:path>
            </a:pathLst>
          </a:custGeom>
          <a:solidFill>
            <a:srgbClr val="00FF00"/>
          </a:solidFill>
          <a:ln w="25400">
            <a:solidFill>
              <a:schemeClr val="tx1"/>
            </a:solidFill>
            <a:bevel/>
          </a:ln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11270" name="Group 3"/>
          <p:cNvGrpSpPr/>
          <p:nvPr/>
        </p:nvGrpSpPr>
        <p:grpSpPr bwMode="auto">
          <a:xfrm>
            <a:off x="3028950" y="1545431"/>
            <a:ext cx="3371850" cy="2286000"/>
            <a:chOff x="0" y="0"/>
            <a:chExt cx="2832" cy="1920"/>
          </a:xfrm>
        </p:grpSpPr>
        <p:sp>
          <p:nvSpPr>
            <p:cNvPr id="11275" name="Line 4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2" name="Line 5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11277" name="Line 6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3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11271" name="Freeform 8"/>
          <p:cNvSpPr/>
          <p:nvPr/>
        </p:nvSpPr>
        <p:spPr bwMode="auto">
          <a:xfrm>
            <a:off x="5829300" y="1545431"/>
            <a:ext cx="571500" cy="2286000"/>
          </a:xfrm>
          <a:custGeom>
            <a:avLst/>
            <a:gdLst>
              <a:gd name="T0" fmla="*/ 2147483647 w 480"/>
              <a:gd name="T1" fmla="*/ 0 h 1920"/>
              <a:gd name="T2" fmla="*/ 0 w 480"/>
              <a:gd name="T3" fmla="*/ 2147483647 h 1920"/>
              <a:gd name="T4" fmla="*/ 0 w 480"/>
              <a:gd name="T5" fmla="*/ 2147483647 h 1920"/>
              <a:gd name="T6" fmla="*/ 2147483647 w 480"/>
              <a:gd name="T7" fmla="*/ 2147483647 h 1920"/>
              <a:gd name="T8" fmla="*/ 2147483647 w 480"/>
              <a:gd name="T9" fmla="*/ 0 h 19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0"/>
              <a:gd name="T16" fmla="*/ 0 h 1920"/>
              <a:gd name="T17" fmla="*/ 480 w 480"/>
              <a:gd name="T18" fmla="*/ 1920 h 19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0" h="1920">
                <a:moveTo>
                  <a:pt x="480" y="0"/>
                </a:moveTo>
                <a:lnTo>
                  <a:pt x="0" y="480"/>
                </a:lnTo>
                <a:lnTo>
                  <a:pt x="0" y="1920"/>
                </a:lnTo>
                <a:lnTo>
                  <a:pt x="480" y="1440"/>
                </a:lnTo>
                <a:lnTo>
                  <a:pt x="480" y="0"/>
                </a:lnTo>
                <a:close/>
              </a:path>
            </a:pathLst>
          </a:custGeom>
          <a:solidFill>
            <a:srgbClr val="00FF00"/>
          </a:solidFill>
          <a:ln w="25400">
            <a:solidFill>
              <a:schemeClr val="tx1"/>
            </a:solidFill>
            <a:bevel/>
          </a:ln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1278" name="Text Box 17"/>
          <p:cNvSpPr txBox="1">
            <a:spLocks noChangeArrowheads="1"/>
          </p:cNvSpPr>
          <p:nvPr/>
        </p:nvSpPr>
        <p:spPr bwMode="auto">
          <a:xfrm>
            <a:off x="3654031" y="4083844"/>
            <a:ext cx="3014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" panose="02010609060101010101" pitchFamily="49" charset="-122"/>
              </a:rPr>
              <a:t>左右两个面相同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18" name="AutoShape 75"/>
          <p:cNvSpPr>
            <a:spLocks noChangeArrowheads="1"/>
          </p:cNvSpPr>
          <p:nvPr/>
        </p:nvSpPr>
        <p:spPr bwMode="auto">
          <a:xfrm>
            <a:off x="1006315" y="784623"/>
            <a:ext cx="3240881" cy="378619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面的特点：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8.64198E-7 L 0.30625 -0.0043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13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625 -0.00432 L 5.55112E-17 -8.64198E-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13" y="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3343300" y="1273941"/>
            <a:ext cx="2800350" cy="1714500"/>
          </a:xfrm>
          <a:prstGeom prst="rect">
            <a:avLst/>
          </a:prstGeom>
          <a:solidFill>
            <a:srgbClr val="0000CC">
              <a:alpha val="52156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2771800" y="1837106"/>
            <a:ext cx="2800350" cy="1714500"/>
          </a:xfrm>
          <a:prstGeom prst="rect">
            <a:avLst/>
          </a:prstGeom>
          <a:solidFill>
            <a:srgbClr val="0000CC">
              <a:alpha val="52156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12293" name="Group 4"/>
          <p:cNvGrpSpPr/>
          <p:nvPr/>
        </p:nvGrpSpPr>
        <p:grpSpPr bwMode="auto">
          <a:xfrm>
            <a:off x="2771800" y="1273941"/>
            <a:ext cx="3371850" cy="2286000"/>
            <a:chOff x="0" y="0"/>
            <a:chExt cx="2832" cy="1920"/>
          </a:xfrm>
        </p:grpSpPr>
        <p:sp>
          <p:nvSpPr>
            <p:cNvPr id="12301" name="Line 5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12302" name="Line 6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12303" name="Line 7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  <p:sp>
          <p:nvSpPr>
            <p:cNvPr id="2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12298" name="Text Box 19"/>
          <p:cNvSpPr txBox="1">
            <a:spLocks noChangeArrowheads="1"/>
          </p:cNvSpPr>
          <p:nvPr/>
        </p:nvSpPr>
        <p:spPr bwMode="auto">
          <a:xfrm>
            <a:off x="2688923" y="4272904"/>
            <a:ext cx="51839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长方体相对的面完全相同。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Text Box 22"/>
          <p:cNvSpPr txBox="1">
            <a:spLocks noChangeArrowheads="1"/>
          </p:cNvSpPr>
          <p:nvPr/>
        </p:nvSpPr>
        <p:spPr bwMode="auto">
          <a:xfrm>
            <a:off x="3171825" y="3779119"/>
            <a:ext cx="2800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" panose="02010609060101010101" pitchFamily="49" charset="-122"/>
              </a:rPr>
              <a:t>前后两个面相同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>
            <a:off x="1006315" y="784623"/>
            <a:ext cx="3240881" cy="378619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面的特点：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92 -0.00217 L 0.05955 -0.1117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-5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11173 L -0.00347 0.00463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0" y="5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 autoUpdateAnimBg="0"/>
      <p:bldP spid="12292" grpId="1" animBg="1" autoUpdateAnimBg="0"/>
      <p:bldP spid="12298" grpId="0" autoUpdateAnimBg="0"/>
      <p:bldP spid="1230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AutoShape 2"/>
          <p:cNvSpPr>
            <a:spLocks noChangeArrowheads="1"/>
          </p:cNvSpPr>
          <p:nvPr/>
        </p:nvSpPr>
        <p:spPr bwMode="auto">
          <a:xfrm>
            <a:off x="2562225" y="1569244"/>
            <a:ext cx="4057650" cy="2343150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17" name="Line 3"/>
          <p:cNvSpPr>
            <a:spLocks noChangeShapeType="1"/>
          </p:cNvSpPr>
          <p:nvPr/>
        </p:nvSpPr>
        <p:spPr bwMode="auto">
          <a:xfrm>
            <a:off x="3168254" y="3309938"/>
            <a:ext cx="3456384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18" name="Line 4"/>
          <p:cNvSpPr>
            <a:spLocks noChangeShapeType="1"/>
          </p:cNvSpPr>
          <p:nvPr/>
        </p:nvSpPr>
        <p:spPr bwMode="auto">
          <a:xfrm>
            <a:off x="3168254" y="1581151"/>
            <a:ext cx="0" cy="17287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19" name="Line 5"/>
          <p:cNvSpPr>
            <a:spLocks noChangeShapeType="1"/>
          </p:cNvSpPr>
          <p:nvPr/>
        </p:nvSpPr>
        <p:spPr bwMode="auto">
          <a:xfrm flipH="1">
            <a:off x="2574132" y="3309940"/>
            <a:ext cx="594122" cy="59412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20" name="Line 6"/>
          <p:cNvSpPr>
            <a:spLocks noChangeShapeType="1"/>
          </p:cNvSpPr>
          <p:nvPr/>
        </p:nvSpPr>
        <p:spPr bwMode="auto">
          <a:xfrm>
            <a:off x="2574131" y="2121694"/>
            <a:ext cx="0" cy="1782366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21" name="Line 7"/>
          <p:cNvSpPr>
            <a:spLocks noChangeShapeType="1"/>
          </p:cNvSpPr>
          <p:nvPr/>
        </p:nvSpPr>
        <p:spPr bwMode="auto">
          <a:xfrm>
            <a:off x="6624638" y="1581151"/>
            <a:ext cx="0" cy="1728788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22" name="Line 8"/>
          <p:cNvSpPr>
            <a:spLocks noChangeShapeType="1"/>
          </p:cNvSpPr>
          <p:nvPr/>
        </p:nvSpPr>
        <p:spPr bwMode="auto">
          <a:xfrm>
            <a:off x="3168254" y="1581151"/>
            <a:ext cx="0" cy="1728788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23" name="Line 9"/>
          <p:cNvSpPr>
            <a:spLocks noChangeShapeType="1"/>
          </p:cNvSpPr>
          <p:nvPr/>
        </p:nvSpPr>
        <p:spPr bwMode="auto">
          <a:xfrm>
            <a:off x="2574136" y="2138363"/>
            <a:ext cx="345638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24" name="Line 10"/>
          <p:cNvSpPr>
            <a:spLocks noChangeShapeType="1"/>
          </p:cNvSpPr>
          <p:nvPr/>
        </p:nvSpPr>
        <p:spPr bwMode="auto">
          <a:xfrm>
            <a:off x="2574136" y="3904060"/>
            <a:ext cx="345638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25" name="Line 11"/>
          <p:cNvSpPr>
            <a:spLocks noChangeShapeType="1"/>
          </p:cNvSpPr>
          <p:nvPr/>
        </p:nvSpPr>
        <p:spPr bwMode="auto">
          <a:xfrm>
            <a:off x="3168254" y="3309938"/>
            <a:ext cx="3456384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26" name="Line 12"/>
          <p:cNvSpPr>
            <a:spLocks noChangeShapeType="1"/>
          </p:cNvSpPr>
          <p:nvPr/>
        </p:nvSpPr>
        <p:spPr bwMode="auto">
          <a:xfrm>
            <a:off x="3168254" y="1581150"/>
            <a:ext cx="3456384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27" name="Line 13"/>
          <p:cNvSpPr>
            <a:spLocks noChangeShapeType="1"/>
          </p:cNvSpPr>
          <p:nvPr/>
        </p:nvSpPr>
        <p:spPr bwMode="auto">
          <a:xfrm>
            <a:off x="6030516" y="2121694"/>
            <a:ext cx="0" cy="1782366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28" name="Line 14"/>
          <p:cNvSpPr>
            <a:spLocks noChangeShapeType="1"/>
          </p:cNvSpPr>
          <p:nvPr/>
        </p:nvSpPr>
        <p:spPr bwMode="auto">
          <a:xfrm flipH="1">
            <a:off x="2574132" y="1581150"/>
            <a:ext cx="594122" cy="540544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29" name="Line 15"/>
          <p:cNvSpPr>
            <a:spLocks noChangeShapeType="1"/>
          </p:cNvSpPr>
          <p:nvPr/>
        </p:nvSpPr>
        <p:spPr bwMode="auto">
          <a:xfrm flipH="1">
            <a:off x="2574132" y="3309940"/>
            <a:ext cx="594122" cy="59412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30" name="Line 16"/>
          <p:cNvSpPr>
            <a:spLocks noChangeShapeType="1"/>
          </p:cNvSpPr>
          <p:nvPr/>
        </p:nvSpPr>
        <p:spPr bwMode="auto">
          <a:xfrm flipH="1">
            <a:off x="6030516" y="3309940"/>
            <a:ext cx="594122" cy="59412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31" name="Line 17"/>
          <p:cNvSpPr>
            <a:spLocks noChangeShapeType="1"/>
          </p:cNvSpPr>
          <p:nvPr/>
        </p:nvSpPr>
        <p:spPr bwMode="auto">
          <a:xfrm flipH="1">
            <a:off x="6030516" y="1581150"/>
            <a:ext cx="594122" cy="540544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32" name="Text Box 29"/>
          <p:cNvSpPr txBox="1">
            <a:spLocks noChangeArrowheads="1"/>
          </p:cNvSpPr>
          <p:nvPr/>
        </p:nvSpPr>
        <p:spPr bwMode="auto">
          <a:xfrm>
            <a:off x="3261122" y="4011218"/>
            <a:ext cx="31468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长方体共有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34" name="AutoShape 75"/>
          <p:cNvSpPr>
            <a:spLocks noChangeArrowheads="1"/>
          </p:cNvSpPr>
          <p:nvPr/>
        </p:nvSpPr>
        <p:spPr bwMode="auto">
          <a:xfrm>
            <a:off x="1057978" y="760812"/>
            <a:ext cx="3240881" cy="378619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棱的特点：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2" grpId="0" autoUpdateAnimBg="0"/>
    </p:bldLst>
  </p:timing>
</p:sld>
</file>

<file path=ppt/tags/tag1.xml><?xml version="1.0" encoding="utf-8"?>
<p:tagLst xmlns:p="http://schemas.openxmlformats.org/presentationml/2006/main">
  <p:tag name="MH" val="20151223112133"/>
  <p:tag name="MH_LIBRARY" val="GRAPHIC"/>
  <p:tag name="MH_ORDER" val="文本框 21"/>
</p:tagLst>
</file>

<file path=ppt/tags/tag2.xml><?xml version="1.0" encoding="utf-8"?>
<p:tagLst xmlns:p="http://schemas.openxmlformats.org/presentationml/2006/main">
  <p:tag name="KSO_WPP_MARK_KEY" val="a8209634-5458-494e-ac5a-fd1459a38112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1430</Words>
  <Application>WPS 演示</Application>
  <PresentationFormat>全屏显示(16:9)</PresentationFormat>
  <Paragraphs>331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27</vt:i4>
      </vt:variant>
    </vt:vector>
  </HeadingPairs>
  <TitlesOfParts>
    <vt:vector size="50" baseType="lpstr">
      <vt:lpstr>Arial</vt:lpstr>
      <vt:lpstr>宋体</vt:lpstr>
      <vt:lpstr>Wingdings</vt:lpstr>
      <vt:lpstr>黑体</vt:lpstr>
      <vt:lpstr>华文楷体</vt:lpstr>
      <vt:lpstr>微软雅黑</vt:lpstr>
      <vt:lpstr>幼圆</vt:lpstr>
      <vt:lpstr>楷体</vt:lpstr>
      <vt:lpstr>等线</vt:lpstr>
      <vt:lpstr>Times New Roman</vt:lpstr>
      <vt:lpstr>Calibri</vt:lpstr>
      <vt:lpstr>Arial Unicode MS</vt:lpstr>
      <vt:lpstr>Arial</vt:lpstr>
      <vt:lpstr>Office 主题</vt:lpstr>
      <vt:lpstr>2_自定义设计方案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50</cp:revision>
  <dcterms:created xsi:type="dcterms:W3CDTF">2018-09-11T05:46:00Z</dcterms:created>
  <dcterms:modified xsi:type="dcterms:W3CDTF">2023-02-08T07:32:12Z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74D3AB6AE6C041348DC3B241BF837310</vt:lpwstr>
  </property>
</Properties>
</file>