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8"/>
  </p:notesMasterIdLst>
  <p:handoutMasterIdLst>
    <p:handoutMasterId r:id="rId29"/>
  </p:handoutMasterIdLst>
  <p:sldIdLst>
    <p:sldId id="256" r:id="rId4"/>
    <p:sldId id="257" r:id="rId5"/>
    <p:sldId id="259" r:id="rId6"/>
    <p:sldId id="334" r:id="rId7"/>
    <p:sldId id="324" r:id="rId8"/>
    <p:sldId id="323" r:id="rId9"/>
    <p:sldId id="322" r:id="rId10"/>
    <p:sldId id="321" r:id="rId11"/>
    <p:sldId id="320" r:id="rId12"/>
    <p:sldId id="319" r:id="rId13"/>
    <p:sldId id="318" r:id="rId14"/>
    <p:sldId id="326" r:id="rId15"/>
    <p:sldId id="337" r:id="rId16"/>
    <p:sldId id="335" r:id="rId17"/>
    <p:sldId id="316" r:id="rId18"/>
    <p:sldId id="339" r:id="rId19"/>
    <p:sldId id="265" r:id="rId20"/>
    <p:sldId id="297" r:id="rId21"/>
    <p:sldId id="298" r:id="rId22"/>
    <p:sldId id="341" r:id="rId23"/>
    <p:sldId id="340" r:id="rId24"/>
    <p:sldId id="299" r:id="rId25"/>
    <p:sldId id="271" r:id="rId26"/>
    <p:sldId id="272" r:id="rId27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58" autoAdjust="0"/>
    <p:restoredTop sz="99852" autoAdjust="0"/>
  </p:normalViewPr>
  <p:slideViewPr>
    <p:cSldViewPr showGuides="1">
      <p:cViewPr varScale="1">
        <p:scale>
          <a:sx n="154" d="100"/>
          <a:sy n="154" d="100"/>
        </p:scale>
        <p:origin x="-3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D1245-4262-4434-ABD7-2802AF8BD9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292F8-3C0F-48EB-A262-165F526BAF6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DA893-2857-4900-AFE5-AD49044089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29156-4D92-443C-8FFF-DFB6FE13A6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6" Type="http://schemas.openxmlformats.org/officeDocument/2006/relationships/theme" Target="../theme/theme2.xml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6" Type="http://schemas.openxmlformats.org/officeDocument/2006/relationships/slide" Target="slide17.xml"/><Relationship Id="rId5" Type="http://schemas.openxmlformats.org/officeDocument/2006/relationships/slide" Target="slide24.xml"/><Relationship Id="rId4" Type="http://schemas.openxmlformats.org/officeDocument/2006/relationships/slide" Target="slide2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80076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青岛版  数学  六年制  五年级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情境导入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探究新知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课堂小结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课后作业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8690" y="598680"/>
            <a:ext cx="301108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0050AA"/>
                </a:solidFill>
                <a:latin typeface="微软雅黑" panose="020B0503020204020204" charset="-122"/>
                <a:ea typeface="微软雅黑" panose="020B0503020204020204" charset="-122"/>
              </a:rPr>
              <a:t>长方体和正方体</a:t>
            </a:r>
            <a:endParaRPr lang="zh-CN" altLang="en-US" sz="3200" b="1" dirty="0">
              <a:solidFill>
                <a:srgbClr val="0050A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课堂练习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-9744" y="1419628"/>
            <a:ext cx="9145054" cy="1438855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6000" b="1" dirty="0">
                <a:latin typeface="微软雅黑" panose="020B0503020204020204" charset="-122"/>
                <a:ea typeface="微软雅黑" panose="020B0503020204020204" charset="-122"/>
              </a:rPr>
              <a:t>包装</a:t>
            </a:r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盒</a:t>
            </a:r>
            <a:endParaRPr lang="en-US" altLang="zh-CN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400" b="1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课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7" name="AutoShape 6"/>
          <p:cNvSpPr>
            <a:spLocks noChangeArrowheads="1"/>
          </p:cNvSpPr>
          <p:nvPr/>
        </p:nvSpPr>
        <p:spPr bwMode="auto">
          <a:xfrm>
            <a:off x="2336010" y="2949181"/>
            <a:ext cx="2268141" cy="378619"/>
          </a:xfrm>
          <a:prstGeom prst="parallelogram">
            <a:avLst>
              <a:gd name="adj" fmla="val 901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18" name="AutoShape 7"/>
          <p:cNvSpPr>
            <a:spLocks noChangeArrowheads="1"/>
          </p:cNvSpPr>
          <p:nvPr/>
        </p:nvSpPr>
        <p:spPr bwMode="auto">
          <a:xfrm>
            <a:off x="2690812" y="2470547"/>
            <a:ext cx="2376488" cy="47625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19" name="AutoShape 8"/>
          <p:cNvSpPr>
            <a:spLocks noChangeArrowheads="1"/>
          </p:cNvSpPr>
          <p:nvPr/>
        </p:nvSpPr>
        <p:spPr bwMode="auto">
          <a:xfrm rot="18922646" flipV="1">
            <a:off x="4582716" y="2509838"/>
            <a:ext cx="1063228" cy="400050"/>
          </a:xfrm>
          <a:prstGeom prst="parallelogram">
            <a:avLst>
              <a:gd name="adj" fmla="val 10151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20" name="AutoShape 9"/>
          <p:cNvSpPr>
            <a:spLocks noChangeArrowheads="1"/>
          </p:cNvSpPr>
          <p:nvPr/>
        </p:nvSpPr>
        <p:spPr bwMode="auto">
          <a:xfrm>
            <a:off x="2193132" y="2476501"/>
            <a:ext cx="975122" cy="485775"/>
          </a:xfrm>
          <a:prstGeom prst="parallelogram">
            <a:avLst>
              <a:gd name="adj" fmla="val 10269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21" name="AutoShape 10"/>
          <p:cNvSpPr>
            <a:spLocks noChangeArrowheads="1"/>
          </p:cNvSpPr>
          <p:nvPr/>
        </p:nvSpPr>
        <p:spPr bwMode="auto">
          <a:xfrm>
            <a:off x="3157541" y="2085977"/>
            <a:ext cx="2062163" cy="378619"/>
          </a:xfrm>
          <a:prstGeom prst="parallelogram">
            <a:avLst>
              <a:gd name="adj" fmla="val 40874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22" name="AutoShape 11"/>
          <p:cNvSpPr>
            <a:spLocks noChangeArrowheads="1"/>
          </p:cNvSpPr>
          <p:nvPr/>
        </p:nvSpPr>
        <p:spPr bwMode="auto">
          <a:xfrm>
            <a:off x="3308748" y="1610916"/>
            <a:ext cx="2149078" cy="476250"/>
          </a:xfrm>
          <a:prstGeom prst="parallelogram">
            <a:avLst>
              <a:gd name="adj" fmla="val 50870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23" name="Text Box 12"/>
          <p:cNvSpPr txBox="1">
            <a:spLocks noChangeArrowheads="1"/>
          </p:cNvSpPr>
          <p:nvPr/>
        </p:nvSpPr>
        <p:spPr bwMode="auto">
          <a:xfrm>
            <a:off x="4077891" y="1624015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上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324" name="Text Box 13"/>
          <p:cNvSpPr txBox="1">
            <a:spLocks noChangeArrowheads="1"/>
          </p:cNvSpPr>
          <p:nvPr/>
        </p:nvSpPr>
        <p:spPr bwMode="auto">
          <a:xfrm>
            <a:off x="3545681" y="2478884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下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325" name="Text Box 14"/>
          <p:cNvSpPr txBox="1">
            <a:spLocks noChangeArrowheads="1"/>
          </p:cNvSpPr>
          <p:nvPr/>
        </p:nvSpPr>
        <p:spPr bwMode="auto">
          <a:xfrm>
            <a:off x="3159919" y="2937275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前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326" name="Text Box 15"/>
          <p:cNvSpPr txBox="1">
            <a:spLocks noChangeArrowheads="1"/>
          </p:cNvSpPr>
          <p:nvPr/>
        </p:nvSpPr>
        <p:spPr bwMode="auto">
          <a:xfrm>
            <a:off x="3817144" y="2044306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后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327" name="Text Box 16"/>
          <p:cNvSpPr txBox="1">
            <a:spLocks noChangeArrowheads="1"/>
          </p:cNvSpPr>
          <p:nvPr/>
        </p:nvSpPr>
        <p:spPr bwMode="auto">
          <a:xfrm rot="268768">
            <a:off x="2486931" y="2444600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左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328" name="Text Box 17"/>
          <p:cNvSpPr txBox="1">
            <a:spLocks noChangeArrowheads="1"/>
          </p:cNvSpPr>
          <p:nvPr/>
        </p:nvSpPr>
        <p:spPr bwMode="auto">
          <a:xfrm rot="831381">
            <a:off x="4870562" y="2463650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右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5"/>
          <p:cNvGrpSpPr/>
          <p:nvPr/>
        </p:nvGrpSpPr>
        <p:grpSpPr bwMode="auto">
          <a:xfrm>
            <a:off x="4506520" y="1491854"/>
            <a:ext cx="2486025" cy="2249090"/>
            <a:chOff x="0" y="0"/>
            <a:chExt cx="2088" cy="1889"/>
          </a:xfrm>
        </p:grpSpPr>
        <p:sp>
          <p:nvSpPr>
            <p:cNvPr id="3" name="AutoShape 13"/>
            <p:cNvSpPr>
              <a:spLocks noChangeArrowheads="1"/>
            </p:cNvSpPr>
            <p:nvPr/>
          </p:nvSpPr>
          <p:spPr bwMode="auto">
            <a:xfrm>
              <a:off x="353" y="1571"/>
              <a:ext cx="1379" cy="318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4" name="AutoShape 14"/>
            <p:cNvSpPr>
              <a:spLocks noChangeArrowheads="1"/>
            </p:cNvSpPr>
            <p:nvPr/>
          </p:nvSpPr>
          <p:spPr bwMode="auto">
            <a:xfrm>
              <a:off x="353" y="947"/>
              <a:ext cx="1378" cy="622"/>
            </a:xfrm>
            <a:prstGeom prst="parallelogram">
              <a:avLst>
                <a:gd name="adj" fmla="val 0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5" name="AutoShape 15"/>
            <p:cNvSpPr>
              <a:spLocks noChangeArrowheads="1"/>
            </p:cNvSpPr>
            <p:nvPr/>
          </p:nvSpPr>
          <p:spPr bwMode="auto">
            <a:xfrm>
              <a:off x="353" y="624"/>
              <a:ext cx="1379" cy="318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6" name="AutoShape 16"/>
            <p:cNvSpPr>
              <a:spLocks noChangeArrowheads="1"/>
            </p:cNvSpPr>
            <p:nvPr/>
          </p:nvSpPr>
          <p:spPr bwMode="auto">
            <a:xfrm>
              <a:off x="353" y="0"/>
              <a:ext cx="1378" cy="622"/>
            </a:xfrm>
            <a:prstGeom prst="parallelogram">
              <a:avLst>
                <a:gd name="adj" fmla="val 0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" name="AutoShape 17"/>
            <p:cNvSpPr>
              <a:spLocks noChangeArrowheads="1"/>
            </p:cNvSpPr>
            <p:nvPr/>
          </p:nvSpPr>
          <p:spPr bwMode="auto">
            <a:xfrm>
              <a:off x="1741" y="944"/>
              <a:ext cx="347" cy="63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" name="AutoShape 17"/>
            <p:cNvSpPr>
              <a:spLocks noChangeArrowheads="1"/>
            </p:cNvSpPr>
            <p:nvPr/>
          </p:nvSpPr>
          <p:spPr bwMode="auto">
            <a:xfrm>
              <a:off x="0" y="944"/>
              <a:ext cx="347" cy="63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sp>
        <p:nvSpPr>
          <p:cNvPr id="14346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9" name="AutoShape 6"/>
          <p:cNvSpPr>
            <a:spLocks noChangeArrowheads="1"/>
          </p:cNvSpPr>
          <p:nvPr/>
        </p:nvSpPr>
        <p:spPr bwMode="auto">
          <a:xfrm>
            <a:off x="4130279" y="3096818"/>
            <a:ext cx="2268140" cy="378619"/>
          </a:xfrm>
          <a:prstGeom prst="parallelogram">
            <a:avLst>
              <a:gd name="adj" fmla="val 901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50" name="AutoShape 7"/>
          <p:cNvSpPr>
            <a:spLocks noChangeArrowheads="1"/>
          </p:cNvSpPr>
          <p:nvPr/>
        </p:nvSpPr>
        <p:spPr bwMode="auto">
          <a:xfrm>
            <a:off x="4485085" y="2618185"/>
            <a:ext cx="2376488" cy="47625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51" name="AutoShape 8"/>
          <p:cNvSpPr>
            <a:spLocks noChangeArrowheads="1"/>
          </p:cNvSpPr>
          <p:nvPr/>
        </p:nvSpPr>
        <p:spPr bwMode="auto">
          <a:xfrm rot="18922646" flipV="1">
            <a:off x="6362704" y="2657475"/>
            <a:ext cx="1063229" cy="400050"/>
          </a:xfrm>
          <a:prstGeom prst="parallelogram">
            <a:avLst>
              <a:gd name="adj" fmla="val 10151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rot="10800000"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52" name="AutoShape 9"/>
          <p:cNvSpPr>
            <a:spLocks noChangeArrowheads="1"/>
          </p:cNvSpPr>
          <p:nvPr/>
        </p:nvSpPr>
        <p:spPr bwMode="auto">
          <a:xfrm>
            <a:off x="3987403" y="2624138"/>
            <a:ext cx="975122" cy="485775"/>
          </a:xfrm>
          <a:prstGeom prst="parallelogram">
            <a:avLst>
              <a:gd name="adj" fmla="val 10269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53" name="AutoShape 10"/>
          <p:cNvSpPr>
            <a:spLocks noChangeArrowheads="1"/>
          </p:cNvSpPr>
          <p:nvPr/>
        </p:nvSpPr>
        <p:spPr bwMode="auto">
          <a:xfrm>
            <a:off x="4975627" y="2238377"/>
            <a:ext cx="2220515" cy="378619"/>
          </a:xfrm>
          <a:prstGeom prst="parallelogram">
            <a:avLst>
              <a:gd name="adj" fmla="val 88243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54" name="AutoShape 11"/>
          <p:cNvSpPr>
            <a:spLocks noChangeArrowheads="1"/>
          </p:cNvSpPr>
          <p:nvPr/>
        </p:nvSpPr>
        <p:spPr bwMode="auto">
          <a:xfrm>
            <a:off x="5298281" y="1759744"/>
            <a:ext cx="2376488" cy="47625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5339953" y="2626521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下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56" name="Text Box 20"/>
          <p:cNvSpPr txBox="1">
            <a:spLocks noChangeArrowheads="1"/>
          </p:cNvSpPr>
          <p:nvPr/>
        </p:nvSpPr>
        <p:spPr bwMode="auto">
          <a:xfrm>
            <a:off x="4954191" y="3084912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前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5773341" y="2191944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后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58" name="Text Box 22"/>
          <p:cNvSpPr txBox="1">
            <a:spLocks noChangeArrowheads="1"/>
          </p:cNvSpPr>
          <p:nvPr/>
        </p:nvSpPr>
        <p:spPr bwMode="auto">
          <a:xfrm>
            <a:off x="6150769" y="1754984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上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59" name="Text Box 23"/>
          <p:cNvSpPr txBox="1">
            <a:spLocks noChangeArrowheads="1"/>
          </p:cNvSpPr>
          <p:nvPr/>
        </p:nvSpPr>
        <p:spPr bwMode="auto">
          <a:xfrm rot="268768">
            <a:off x="4281203" y="2592239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左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60" name="Text Box 24"/>
          <p:cNvSpPr txBox="1">
            <a:spLocks noChangeArrowheads="1"/>
          </p:cNvSpPr>
          <p:nvPr/>
        </p:nvSpPr>
        <p:spPr bwMode="auto">
          <a:xfrm rot="21444626">
            <a:off x="6664835" y="2611289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右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61" name="Text Box 25"/>
          <p:cNvSpPr txBox="1">
            <a:spLocks noChangeArrowheads="1"/>
          </p:cNvSpPr>
          <p:nvPr/>
        </p:nvSpPr>
        <p:spPr bwMode="auto">
          <a:xfrm>
            <a:off x="5567362" y="1638303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上</a:t>
            </a:r>
            <a:endParaRPr lang="zh-CN" altLang="en-US" sz="1950" b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62" name="Text Box 26"/>
          <p:cNvSpPr txBox="1">
            <a:spLocks noChangeArrowheads="1"/>
          </p:cNvSpPr>
          <p:nvPr/>
        </p:nvSpPr>
        <p:spPr bwMode="auto">
          <a:xfrm>
            <a:off x="5567362" y="2731296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下</a:t>
            </a:r>
            <a:endParaRPr lang="zh-CN" altLang="en-US" sz="1950" b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63" name="Text Box 27"/>
          <p:cNvSpPr txBox="1">
            <a:spLocks noChangeArrowheads="1"/>
          </p:cNvSpPr>
          <p:nvPr/>
        </p:nvSpPr>
        <p:spPr bwMode="auto">
          <a:xfrm>
            <a:off x="5530457" y="3325419"/>
            <a:ext cx="38576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前</a:t>
            </a:r>
            <a:endParaRPr lang="zh-CN" altLang="en-US" sz="1950" b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64" name="Text Box 28"/>
          <p:cNvSpPr txBox="1">
            <a:spLocks noChangeArrowheads="1"/>
          </p:cNvSpPr>
          <p:nvPr/>
        </p:nvSpPr>
        <p:spPr bwMode="auto">
          <a:xfrm>
            <a:off x="5543550" y="2207421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后</a:t>
            </a:r>
            <a:endParaRPr lang="zh-CN" altLang="en-US" sz="1950" b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65" name="Text Box 29"/>
          <p:cNvSpPr txBox="1">
            <a:spLocks noChangeArrowheads="1"/>
          </p:cNvSpPr>
          <p:nvPr/>
        </p:nvSpPr>
        <p:spPr bwMode="auto">
          <a:xfrm>
            <a:off x="4538662" y="2767015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左</a:t>
            </a:r>
            <a:endParaRPr lang="zh-CN" altLang="en-US" sz="1950" b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66" name="Text Box 30"/>
          <p:cNvSpPr txBox="1">
            <a:spLocks noChangeArrowheads="1"/>
          </p:cNvSpPr>
          <p:nvPr/>
        </p:nvSpPr>
        <p:spPr bwMode="auto">
          <a:xfrm>
            <a:off x="6610350" y="2772969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右</a:t>
            </a:r>
            <a:endParaRPr lang="zh-CN" altLang="en-US" sz="1950" b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67" name="AutoShape 31"/>
          <p:cNvSpPr>
            <a:spLocks noChangeArrowheads="1"/>
          </p:cNvSpPr>
          <p:nvPr/>
        </p:nvSpPr>
        <p:spPr bwMode="auto">
          <a:xfrm>
            <a:off x="1547817" y="2139553"/>
            <a:ext cx="2160985" cy="917972"/>
          </a:xfrm>
          <a:prstGeom prst="cube">
            <a:avLst>
              <a:gd name="adj" fmla="val 52306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68" name="Text Box 32"/>
          <p:cNvSpPr txBox="1">
            <a:spLocks noChangeArrowheads="1"/>
          </p:cNvSpPr>
          <p:nvPr/>
        </p:nvSpPr>
        <p:spPr bwMode="auto">
          <a:xfrm>
            <a:off x="1501010" y="3950003"/>
            <a:ext cx="6011012" cy="55399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长方体六个面的总面积，叫做它的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表面积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69" name="AutoShape 36"/>
          <p:cNvSpPr>
            <a:spLocks noChangeArrowheads="1"/>
          </p:cNvSpPr>
          <p:nvPr/>
        </p:nvSpPr>
        <p:spPr bwMode="auto">
          <a:xfrm>
            <a:off x="3773092" y="2388396"/>
            <a:ext cx="420290" cy="129779"/>
          </a:xfrm>
          <a:prstGeom prst="rightArrow">
            <a:avLst>
              <a:gd name="adj1" fmla="val 50000"/>
              <a:gd name="adj2" fmla="val 80963"/>
            </a:avLst>
          </a:prstGeom>
          <a:solidFill>
            <a:srgbClr val="FF9900">
              <a:alpha val="43137"/>
            </a:srgbClr>
          </a:solidFill>
          <a:ln w="9525">
            <a:solidFill>
              <a:srgbClr val="FF6600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70" name="Text Box 22"/>
          <p:cNvSpPr txBox="1">
            <a:spLocks noChangeArrowheads="1"/>
          </p:cNvSpPr>
          <p:nvPr/>
        </p:nvSpPr>
        <p:spPr bwMode="auto">
          <a:xfrm>
            <a:off x="2412206" y="2151462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上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71" name="Text Box 27"/>
          <p:cNvSpPr txBox="1">
            <a:spLocks noChangeArrowheads="1"/>
          </p:cNvSpPr>
          <p:nvPr/>
        </p:nvSpPr>
        <p:spPr bwMode="auto">
          <a:xfrm>
            <a:off x="2250283" y="2625331"/>
            <a:ext cx="38576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前</a:t>
            </a:r>
            <a:endParaRPr lang="zh-CN" altLang="en-US" sz="1950" b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72" name="Text Box 24"/>
          <p:cNvSpPr txBox="1">
            <a:spLocks noChangeArrowheads="1"/>
          </p:cNvSpPr>
          <p:nvPr/>
        </p:nvSpPr>
        <p:spPr bwMode="auto">
          <a:xfrm rot="831381">
            <a:off x="3196544" y="2418406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右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73" name="Text Box 32"/>
          <p:cNvSpPr txBox="1">
            <a:spLocks noChangeArrowheads="1"/>
          </p:cNvSpPr>
          <p:nvPr/>
        </p:nvSpPr>
        <p:spPr bwMode="auto">
          <a:xfrm>
            <a:off x="1190548" y="633563"/>
            <a:ext cx="5398465" cy="553998"/>
          </a:xfrm>
          <a:prstGeom prst="rect">
            <a:avLst/>
          </a:prstGeom>
          <a:solidFill>
            <a:srgbClr val="FF66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你能在展开图上找到其他的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个面吗？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1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1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1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1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10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10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10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10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10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9" grpId="0" animBg="1" autoUpdateAnimBg="0"/>
      <p:bldP spid="14350" grpId="0" animBg="1" autoUpdateAnimBg="0"/>
      <p:bldP spid="14351" grpId="0" animBg="1" autoUpdateAnimBg="0"/>
      <p:bldP spid="14352" grpId="0" animBg="1" autoUpdateAnimBg="0"/>
      <p:bldP spid="14353" grpId="0" animBg="1" autoUpdateAnimBg="0"/>
      <p:bldP spid="14354" grpId="0" animBg="1" autoUpdateAnimBg="0"/>
      <p:bldP spid="14355" grpId="0" autoUpdateAnimBg="0"/>
      <p:bldP spid="14356" grpId="0" autoUpdateAnimBg="0"/>
      <p:bldP spid="14357" grpId="0" autoUpdateAnimBg="0"/>
      <p:bldP spid="14358" grpId="0" autoUpdateAnimBg="0"/>
      <p:bldP spid="14359" grpId="0" autoUpdateAnimBg="0"/>
      <p:bldP spid="14360" grpId="0" autoUpdateAnimBg="0"/>
      <p:bldP spid="14361" grpId="0" autoUpdateAnimBg="0"/>
      <p:bldP spid="14362" grpId="0" autoUpdateAnimBg="0"/>
      <p:bldP spid="14363" grpId="0" autoUpdateAnimBg="0"/>
      <p:bldP spid="14364" grpId="0" autoUpdateAnimBg="0"/>
      <p:bldP spid="14365" grpId="0" autoUpdateAnimBg="0"/>
      <p:bldP spid="14366" grpId="0" autoUpdateAnimBg="0"/>
      <p:bldP spid="14367" grpId="0" animBg="1" autoUpdateAnimBg="0"/>
      <p:bldP spid="14368" grpId="0"/>
      <p:bldP spid="14369" grpId="0" animBg="1" autoUpdateAnimBg="0"/>
      <p:bldP spid="14370" grpId="0" autoUpdateAnimBg="0"/>
      <p:bldP spid="14371" grpId="0" autoUpdateAnimBg="0"/>
      <p:bldP spid="14372" grpId="0" autoUpdateAnimBg="0"/>
      <p:bldP spid="14373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平行四边形 110"/>
          <p:cNvSpPr>
            <a:spLocks noChangeArrowheads="1"/>
          </p:cNvSpPr>
          <p:nvPr/>
        </p:nvSpPr>
        <p:spPr bwMode="auto">
          <a:xfrm>
            <a:off x="647139" y="2486459"/>
            <a:ext cx="2439809" cy="583061"/>
          </a:xfrm>
          <a:prstGeom prst="parallelogram">
            <a:avLst>
              <a:gd name="adj" fmla="val 101339"/>
            </a:avLst>
          </a:prstGeom>
          <a:solidFill>
            <a:srgbClr val="FFCCFF"/>
          </a:solidFill>
          <a:ln w="25400" cmpd="sng">
            <a:solidFill>
              <a:srgbClr val="000000"/>
            </a:solidFill>
            <a:miter lim="800000"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平行四边形 117"/>
          <p:cNvSpPr>
            <a:spLocks noChangeArrowheads="1"/>
          </p:cNvSpPr>
          <p:nvPr/>
        </p:nvSpPr>
        <p:spPr bwMode="auto">
          <a:xfrm rot="8215182">
            <a:off x="205119" y="1836744"/>
            <a:ext cx="1502732" cy="798277"/>
          </a:xfrm>
          <a:custGeom>
            <a:avLst/>
            <a:gdLst>
              <a:gd name="connsiteX0" fmla="*/ 0 w 1264912"/>
              <a:gd name="connsiteY0" fmla="*/ 655527 h 655527"/>
              <a:gd name="connsiteX1" fmla="*/ 491822 w 1264912"/>
              <a:gd name="connsiteY1" fmla="*/ 0 h 655527"/>
              <a:gd name="connsiteX2" fmla="*/ 1264912 w 1264912"/>
              <a:gd name="connsiteY2" fmla="*/ 0 h 655527"/>
              <a:gd name="connsiteX3" fmla="*/ 773090 w 1264912"/>
              <a:gd name="connsiteY3" fmla="*/ 655527 h 655527"/>
              <a:gd name="connsiteX4" fmla="*/ 0 w 1264912"/>
              <a:gd name="connsiteY4" fmla="*/ 655527 h 655527"/>
              <a:gd name="connsiteX0-1" fmla="*/ 0 w 1468034"/>
              <a:gd name="connsiteY0-2" fmla="*/ 761173 h 761173"/>
              <a:gd name="connsiteX1-3" fmla="*/ 491822 w 1468034"/>
              <a:gd name="connsiteY1-4" fmla="*/ 105646 h 761173"/>
              <a:gd name="connsiteX2-5" fmla="*/ 1468034 w 1468034"/>
              <a:gd name="connsiteY2-6" fmla="*/ 0 h 761173"/>
              <a:gd name="connsiteX3-7" fmla="*/ 773090 w 1468034"/>
              <a:gd name="connsiteY3-8" fmla="*/ 761173 h 761173"/>
              <a:gd name="connsiteX4-9" fmla="*/ 0 w 1468034"/>
              <a:gd name="connsiteY4-10" fmla="*/ 761173 h 761173"/>
              <a:gd name="connsiteX0-11" fmla="*/ 0 w 1468034"/>
              <a:gd name="connsiteY0-12" fmla="*/ 761173 h 761173"/>
              <a:gd name="connsiteX1-13" fmla="*/ 704821 w 1468034"/>
              <a:gd name="connsiteY1-14" fmla="*/ 26624 h 761173"/>
              <a:gd name="connsiteX2-15" fmla="*/ 1468034 w 1468034"/>
              <a:gd name="connsiteY2-16" fmla="*/ 0 h 761173"/>
              <a:gd name="connsiteX3-17" fmla="*/ 773090 w 1468034"/>
              <a:gd name="connsiteY3-18" fmla="*/ 761173 h 761173"/>
              <a:gd name="connsiteX4-19" fmla="*/ 0 w 1468034"/>
              <a:gd name="connsiteY4-20" fmla="*/ 761173 h 761173"/>
              <a:gd name="connsiteX0-21" fmla="*/ 0 w 1503334"/>
              <a:gd name="connsiteY0-22" fmla="*/ 780327 h 780327"/>
              <a:gd name="connsiteX1-23" fmla="*/ 740121 w 1503334"/>
              <a:gd name="connsiteY1-24" fmla="*/ 26624 h 780327"/>
              <a:gd name="connsiteX2-25" fmla="*/ 1503334 w 1503334"/>
              <a:gd name="connsiteY2-26" fmla="*/ 0 h 780327"/>
              <a:gd name="connsiteX3-27" fmla="*/ 808390 w 1503334"/>
              <a:gd name="connsiteY3-28" fmla="*/ 761173 h 780327"/>
              <a:gd name="connsiteX4-29" fmla="*/ 0 w 1503334"/>
              <a:gd name="connsiteY4-30" fmla="*/ 780327 h 780327"/>
              <a:gd name="connsiteX0-31" fmla="*/ 0 w 1502732"/>
              <a:gd name="connsiteY0-32" fmla="*/ 798277 h 798277"/>
              <a:gd name="connsiteX1-33" fmla="*/ 739519 w 1502732"/>
              <a:gd name="connsiteY1-34" fmla="*/ 26624 h 798277"/>
              <a:gd name="connsiteX2-35" fmla="*/ 1502732 w 1502732"/>
              <a:gd name="connsiteY2-36" fmla="*/ 0 h 798277"/>
              <a:gd name="connsiteX3-37" fmla="*/ 807788 w 1502732"/>
              <a:gd name="connsiteY3-38" fmla="*/ 761173 h 798277"/>
              <a:gd name="connsiteX4-39" fmla="*/ 0 w 1502732"/>
              <a:gd name="connsiteY4-40" fmla="*/ 798277 h 79827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02732" h="798277">
                <a:moveTo>
                  <a:pt x="0" y="798277"/>
                </a:moveTo>
                <a:lnTo>
                  <a:pt x="739519" y="26624"/>
                </a:lnTo>
                <a:lnTo>
                  <a:pt x="1502732" y="0"/>
                </a:lnTo>
                <a:lnTo>
                  <a:pt x="807788" y="761173"/>
                </a:lnTo>
                <a:lnTo>
                  <a:pt x="0" y="798277"/>
                </a:lnTo>
                <a:close/>
              </a:path>
            </a:pathLst>
          </a:custGeom>
          <a:solidFill>
            <a:srgbClr val="FFFF99"/>
          </a:solidFill>
          <a:ln w="25400" cmpd="sng">
            <a:solidFill>
              <a:srgbClr val="000000"/>
            </a:solidFill>
            <a:miter lim="800000"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平行四边形 108"/>
          <p:cNvSpPr>
            <a:spLocks noChangeArrowheads="1"/>
          </p:cNvSpPr>
          <p:nvPr/>
        </p:nvSpPr>
        <p:spPr bwMode="auto">
          <a:xfrm>
            <a:off x="1243184" y="1407481"/>
            <a:ext cx="1854422" cy="1048483"/>
          </a:xfrm>
          <a:prstGeom prst="parallelogram">
            <a:avLst>
              <a:gd name="adj" fmla="val 0"/>
            </a:avLst>
          </a:prstGeom>
          <a:solidFill>
            <a:srgbClr val="92D050"/>
          </a:solidFill>
          <a:ln w="25400" cmpd="sng">
            <a:solidFill>
              <a:srgbClr val="000000"/>
            </a:solidFill>
            <a:miter lim="800000"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6" name="AutoShape 45"/>
          <p:cNvSpPr>
            <a:spLocks noChangeArrowheads="1"/>
          </p:cNvSpPr>
          <p:nvPr/>
        </p:nvSpPr>
        <p:spPr bwMode="auto">
          <a:xfrm>
            <a:off x="3286710" y="1260671"/>
            <a:ext cx="3726656" cy="648891"/>
          </a:xfrm>
          <a:prstGeom prst="roundRect">
            <a:avLst>
              <a:gd name="adj" fmla="val 20755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</a:rPr>
              <a:t>  分别求出相对面的面积，再相加。</a:t>
            </a:r>
            <a:endParaRPr lang="zh-CN" altLang="en-US" sz="20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5387" name="Text Box 39"/>
          <p:cNvSpPr txBox="1">
            <a:spLocks noChangeArrowheads="1"/>
          </p:cNvSpPr>
          <p:nvPr/>
        </p:nvSpPr>
        <p:spPr bwMode="auto">
          <a:xfrm>
            <a:off x="4818802" y="1967886"/>
            <a:ext cx="39421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50×30×2 = 3000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8" name="Text Box 40"/>
          <p:cNvSpPr txBox="1">
            <a:spLocks noChangeArrowheads="1"/>
          </p:cNvSpPr>
          <p:nvPr/>
        </p:nvSpPr>
        <p:spPr bwMode="auto">
          <a:xfrm>
            <a:off x="3423241" y="1937044"/>
            <a:ext cx="15668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前、后面：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9" name="Text Box 41"/>
          <p:cNvSpPr txBox="1">
            <a:spLocks noChangeArrowheads="1"/>
          </p:cNvSpPr>
          <p:nvPr/>
        </p:nvSpPr>
        <p:spPr bwMode="auto">
          <a:xfrm>
            <a:off x="4758269" y="2471457"/>
            <a:ext cx="39421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20×30×2 = 1200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0" name="Text Box 42"/>
          <p:cNvSpPr txBox="1">
            <a:spLocks noChangeArrowheads="1"/>
          </p:cNvSpPr>
          <p:nvPr/>
        </p:nvSpPr>
        <p:spPr bwMode="auto">
          <a:xfrm>
            <a:off x="3448580" y="2466782"/>
            <a:ext cx="15668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左、右面：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1" name="Text Box 43"/>
          <p:cNvSpPr txBox="1">
            <a:spLocks noChangeArrowheads="1"/>
          </p:cNvSpPr>
          <p:nvPr/>
        </p:nvSpPr>
        <p:spPr bwMode="auto">
          <a:xfrm>
            <a:off x="4751523" y="2926533"/>
            <a:ext cx="39421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50×20×2 = 2000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2" name="Text Box 44"/>
          <p:cNvSpPr txBox="1">
            <a:spLocks noChangeArrowheads="1"/>
          </p:cNvSpPr>
          <p:nvPr/>
        </p:nvSpPr>
        <p:spPr bwMode="auto">
          <a:xfrm>
            <a:off x="3486418" y="2950209"/>
            <a:ext cx="15668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上、下面：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3" name="Text Box 45"/>
          <p:cNvSpPr txBox="1">
            <a:spLocks noChangeArrowheads="1"/>
          </p:cNvSpPr>
          <p:nvPr/>
        </p:nvSpPr>
        <p:spPr bwMode="auto">
          <a:xfrm>
            <a:off x="4047207" y="3446010"/>
            <a:ext cx="47218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3000+1200+2000 = 6200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4" name="Text Box 46"/>
          <p:cNvSpPr txBox="1">
            <a:spLocks noChangeArrowheads="1"/>
          </p:cNvSpPr>
          <p:nvPr/>
        </p:nvSpPr>
        <p:spPr bwMode="auto">
          <a:xfrm>
            <a:off x="2794673" y="3435295"/>
            <a:ext cx="15668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 面 积：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5" name="Text Box 49"/>
          <p:cNvSpPr txBox="1">
            <a:spLocks noChangeArrowheads="1"/>
          </p:cNvSpPr>
          <p:nvPr/>
        </p:nvSpPr>
        <p:spPr bwMode="auto">
          <a:xfrm>
            <a:off x="3849191" y="4012806"/>
            <a:ext cx="44934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答：至少需要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6200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平方厘米的纸板。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Rectangle 50"/>
          <p:cNvSpPr>
            <a:spLocks noChangeArrowheads="1"/>
          </p:cNvSpPr>
          <p:nvPr/>
        </p:nvSpPr>
        <p:spPr bwMode="auto">
          <a:xfrm>
            <a:off x="755576" y="600218"/>
            <a:ext cx="80053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ea typeface="楷体" panose="02010609060101010101" pitchFamily="49" charset="-122"/>
              </a:rPr>
              <a:t>制作这样一个电脑包装箱至少需要多少平方厘米的纸板？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08255" y="689099"/>
            <a:ext cx="283903" cy="283903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</a:endParaRPr>
          </a:p>
        </p:txBody>
      </p:sp>
      <p:grpSp>
        <p:nvGrpSpPr>
          <p:cNvPr id="45" name="组合 21"/>
          <p:cNvGrpSpPr/>
          <p:nvPr/>
        </p:nvGrpSpPr>
        <p:grpSpPr bwMode="auto">
          <a:xfrm>
            <a:off x="646505" y="1392853"/>
            <a:ext cx="2475057" cy="1664527"/>
            <a:chOff x="-174299" y="0"/>
            <a:chExt cx="3143273" cy="1428760"/>
          </a:xfrm>
        </p:grpSpPr>
        <p:sp>
          <p:nvSpPr>
            <p:cNvPr id="49" name="立方体 112"/>
            <p:cNvSpPr>
              <a:spLocks noChangeArrowheads="1"/>
            </p:cNvSpPr>
            <p:nvPr/>
          </p:nvSpPr>
          <p:spPr bwMode="auto">
            <a:xfrm>
              <a:off x="-174299" y="0"/>
              <a:ext cx="3143273" cy="1428760"/>
            </a:xfrm>
            <a:prstGeom prst="cube">
              <a:avLst>
                <a:gd name="adj" fmla="val 35806"/>
              </a:avLst>
            </a:prstGeom>
            <a:noFill/>
            <a:ln w="25400" cmpd="sng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0" name="直接连接符 113"/>
            <p:cNvCxnSpPr>
              <a:cxnSpLocks noChangeShapeType="1"/>
            </p:cNvCxnSpPr>
            <p:nvPr/>
          </p:nvCxnSpPr>
          <p:spPr bwMode="auto">
            <a:xfrm rot="5400000">
              <a:off x="112555" y="465293"/>
              <a:ext cx="928695" cy="1587"/>
            </a:xfrm>
            <a:prstGeom prst="line">
              <a:avLst/>
            </a:prstGeom>
            <a:noFill/>
            <a:ln w="25400" cmpd="sng">
              <a:solidFill>
                <a:srgbClr val="00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" name="直接连接符 114"/>
            <p:cNvCxnSpPr>
              <a:cxnSpLocks noChangeShapeType="1"/>
            </p:cNvCxnSpPr>
            <p:nvPr/>
          </p:nvCxnSpPr>
          <p:spPr bwMode="auto">
            <a:xfrm flipH="1">
              <a:off x="500066" y="927106"/>
              <a:ext cx="2429481" cy="0"/>
            </a:xfrm>
            <a:prstGeom prst="line">
              <a:avLst/>
            </a:prstGeom>
            <a:noFill/>
            <a:ln w="25400" cmpd="sng">
              <a:solidFill>
                <a:srgbClr val="00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2" name="直接连接符 115"/>
            <p:cNvCxnSpPr>
              <a:cxnSpLocks noChangeShapeType="1"/>
            </p:cNvCxnSpPr>
            <p:nvPr/>
          </p:nvCxnSpPr>
          <p:spPr bwMode="auto">
            <a:xfrm flipV="1">
              <a:off x="-174299" y="945138"/>
              <a:ext cx="710981" cy="476767"/>
            </a:xfrm>
            <a:prstGeom prst="line">
              <a:avLst/>
            </a:prstGeom>
            <a:noFill/>
            <a:ln w="25400" cmpd="sng">
              <a:solidFill>
                <a:srgbClr val="00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6" name="平行四边形 117"/>
          <p:cNvSpPr>
            <a:spLocks noChangeArrowheads="1"/>
          </p:cNvSpPr>
          <p:nvPr/>
        </p:nvSpPr>
        <p:spPr bwMode="auto">
          <a:xfrm rot="8215182">
            <a:off x="2085406" y="1836743"/>
            <a:ext cx="1502732" cy="798277"/>
          </a:xfrm>
          <a:custGeom>
            <a:avLst/>
            <a:gdLst>
              <a:gd name="connsiteX0" fmla="*/ 0 w 1264912"/>
              <a:gd name="connsiteY0" fmla="*/ 655527 h 655527"/>
              <a:gd name="connsiteX1" fmla="*/ 491822 w 1264912"/>
              <a:gd name="connsiteY1" fmla="*/ 0 h 655527"/>
              <a:gd name="connsiteX2" fmla="*/ 1264912 w 1264912"/>
              <a:gd name="connsiteY2" fmla="*/ 0 h 655527"/>
              <a:gd name="connsiteX3" fmla="*/ 773090 w 1264912"/>
              <a:gd name="connsiteY3" fmla="*/ 655527 h 655527"/>
              <a:gd name="connsiteX4" fmla="*/ 0 w 1264912"/>
              <a:gd name="connsiteY4" fmla="*/ 655527 h 655527"/>
              <a:gd name="connsiteX0-1" fmla="*/ 0 w 1468034"/>
              <a:gd name="connsiteY0-2" fmla="*/ 761173 h 761173"/>
              <a:gd name="connsiteX1-3" fmla="*/ 491822 w 1468034"/>
              <a:gd name="connsiteY1-4" fmla="*/ 105646 h 761173"/>
              <a:gd name="connsiteX2-5" fmla="*/ 1468034 w 1468034"/>
              <a:gd name="connsiteY2-6" fmla="*/ 0 h 761173"/>
              <a:gd name="connsiteX3-7" fmla="*/ 773090 w 1468034"/>
              <a:gd name="connsiteY3-8" fmla="*/ 761173 h 761173"/>
              <a:gd name="connsiteX4-9" fmla="*/ 0 w 1468034"/>
              <a:gd name="connsiteY4-10" fmla="*/ 761173 h 761173"/>
              <a:gd name="connsiteX0-11" fmla="*/ 0 w 1468034"/>
              <a:gd name="connsiteY0-12" fmla="*/ 761173 h 761173"/>
              <a:gd name="connsiteX1-13" fmla="*/ 704821 w 1468034"/>
              <a:gd name="connsiteY1-14" fmla="*/ 26624 h 761173"/>
              <a:gd name="connsiteX2-15" fmla="*/ 1468034 w 1468034"/>
              <a:gd name="connsiteY2-16" fmla="*/ 0 h 761173"/>
              <a:gd name="connsiteX3-17" fmla="*/ 773090 w 1468034"/>
              <a:gd name="connsiteY3-18" fmla="*/ 761173 h 761173"/>
              <a:gd name="connsiteX4-19" fmla="*/ 0 w 1468034"/>
              <a:gd name="connsiteY4-20" fmla="*/ 761173 h 761173"/>
              <a:gd name="connsiteX0-21" fmla="*/ 0 w 1503334"/>
              <a:gd name="connsiteY0-22" fmla="*/ 780327 h 780327"/>
              <a:gd name="connsiteX1-23" fmla="*/ 740121 w 1503334"/>
              <a:gd name="connsiteY1-24" fmla="*/ 26624 h 780327"/>
              <a:gd name="connsiteX2-25" fmla="*/ 1503334 w 1503334"/>
              <a:gd name="connsiteY2-26" fmla="*/ 0 h 780327"/>
              <a:gd name="connsiteX3-27" fmla="*/ 808390 w 1503334"/>
              <a:gd name="connsiteY3-28" fmla="*/ 761173 h 780327"/>
              <a:gd name="connsiteX4-29" fmla="*/ 0 w 1503334"/>
              <a:gd name="connsiteY4-30" fmla="*/ 780327 h 780327"/>
              <a:gd name="connsiteX0-31" fmla="*/ 0 w 1502732"/>
              <a:gd name="connsiteY0-32" fmla="*/ 798277 h 798277"/>
              <a:gd name="connsiteX1-33" fmla="*/ 739519 w 1502732"/>
              <a:gd name="connsiteY1-34" fmla="*/ 26624 h 798277"/>
              <a:gd name="connsiteX2-35" fmla="*/ 1502732 w 1502732"/>
              <a:gd name="connsiteY2-36" fmla="*/ 0 h 798277"/>
              <a:gd name="connsiteX3-37" fmla="*/ 807788 w 1502732"/>
              <a:gd name="connsiteY3-38" fmla="*/ 761173 h 798277"/>
              <a:gd name="connsiteX4-39" fmla="*/ 0 w 1502732"/>
              <a:gd name="connsiteY4-40" fmla="*/ 798277 h 79827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02732" h="798277">
                <a:moveTo>
                  <a:pt x="0" y="798277"/>
                </a:moveTo>
                <a:lnTo>
                  <a:pt x="739519" y="26624"/>
                </a:lnTo>
                <a:lnTo>
                  <a:pt x="1502732" y="0"/>
                </a:lnTo>
                <a:lnTo>
                  <a:pt x="807788" y="761173"/>
                </a:lnTo>
                <a:lnTo>
                  <a:pt x="0" y="798277"/>
                </a:lnTo>
                <a:close/>
              </a:path>
            </a:pathLst>
          </a:custGeom>
          <a:solidFill>
            <a:srgbClr val="FFFF99"/>
          </a:solidFill>
          <a:ln w="25400" cmpd="sng">
            <a:solidFill>
              <a:srgbClr val="000000"/>
            </a:solidFill>
            <a:miter lim="800000"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平行四边形 108"/>
          <p:cNvSpPr>
            <a:spLocks noChangeArrowheads="1"/>
          </p:cNvSpPr>
          <p:nvPr/>
        </p:nvSpPr>
        <p:spPr bwMode="auto">
          <a:xfrm>
            <a:off x="657113" y="2000643"/>
            <a:ext cx="1854422" cy="1048483"/>
          </a:xfrm>
          <a:prstGeom prst="parallelogram">
            <a:avLst>
              <a:gd name="adj" fmla="val 0"/>
            </a:avLst>
          </a:prstGeom>
          <a:solidFill>
            <a:srgbClr val="92D050"/>
          </a:solidFill>
          <a:ln w="25400" cmpd="sng">
            <a:solidFill>
              <a:srgbClr val="000000"/>
            </a:solidFill>
            <a:miter lim="800000"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24"/>
          <p:cNvSpPr txBox="1">
            <a:spLocks noChangeArrowheads="1"/>
          </p:cNvSpPr>
          <p:nvPr/>
        </p:nvSpPr>
        <p:spPr bwMode="auto">
          <a:xfrm>
            <a:off x="1225406" y="2977983"/>
            <a:ext cx="9342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50cm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25"/>
          <p:cNvSpPr txBox="1">
            <a:spLocks noChangeArrowheads="1"/>
          </p:cNvSpPr>
          <p:nvPr/>
        </p:nvSpPr>
        <p:spPr bwMode="auto">
          <a:xfrm rot="16200000">
            <a:off x="1603563" y="1951301"/>
            <a:ext cx="14650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30cm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26"/>
          <p:cNvSpPr txBox="1">
            <a:spLocks noChangeArrowheads="1"/>
          </p:cNvSpPr>
          <p:nvPr/>
        </p:nvSpPr>
        <p:spPr bwMode="auto">
          <a:xfrm rot="19187617">
            <a:off x="2483528" y="2272888"/>
            <a:ext cx="173287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20cm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平行四边形 110"/>
          <p:cNvSpPr>
            <a:spLocks noChangeArrowheads="1"/>
          </p:cNvSpPr>
          <p:nvPr/>
        </p:nvSpPr>
        <p:spPr bwMode="auto">
          <a:xfrm>
            <a:off x="669753" y="1406170"/>
            <a:ext cx="2439809" cy="583061"/>
          </a:xfrm>
          <a:prstGeom prst="parallelogram">
            <a:avLst>
              <a:gd name="adj" fmla="val 101339"/>
            </a:avLst>
          </a:prstGeom>
          <a:solidFill>
            <a:srgbClr val="FFCCFF"/>
          </a:solidFill>
          <a:ln w="25400" cmpd="sng">
            <a:solidFill>
              <a:srgbClr val="000000"/>
            </a:solidFill>
            <a:miter lim="800000"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1" grpId="0" animBg="1"/>
      <p:bldP spid="53" grpId="0" animBg="1"/>
      <p:bldP spid="15386" grpId="0" autoUpdateAnimBg="0"/>
      <p:bldP spid="15387" grpId="0" autoUpdateAnimBg="0"/>
      <p:bldP spid="15388" grpId="0" autoUpdateAnimBg="0"/>
      <p:bldP spid="15389" grpId="0" autoUpdateAnimBg="0"/>
      <p:bldP spid="15390" grpId="0" autoUpdateAnimBg="0"/>
      <p:bldP spid="15391" grpId="0" autoUpdateAnimBg="0"/>
      <p:bldP spid="15392" grpId="0" autoUpdateAnimBg="0"/>
      <p:bldP spid="15393" grpId="0" autoUpdateAnimBg="0"/>
      <p:bldP spid="15394" grpId="0" autoUpdateAnimBg="0"/>
      <p:bldP spid="15395" grpId="0" autoUpdateAnimBg="0"/>
      <p:bldP spid="39" grpId="0"/>
      <p:bldP spid="40" grpId="0" animBg="1"/>
      <p:bldP spid="46" grpId="0" animBg="1"/>
      <p:bldP spid="57" grpId="0" animBg="1"/>
      <p:bldP spid="58" grpId="0"/>
      <p:bldP spid="59" grpId="0"/>
      <p:bldP spid="60" grpId="0"/>
      <p:bldP spid="6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0" name="Text Box 26"/>
          <p:cNvSpPr txBox="1">
            <a:spLocks noChangeArrowheads="1"/>
          </p:cNvSpPr>
          <p:nvPr/>
        </p:nvSpPr>
        <p:spPr bwMode="auto">
          <a:xfrm>
            <a:off x="3785330" y="2202061"/>
            <a:ext cx="43755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50×30 + 20×30 + 50×20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 2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11" name="Text Box 27"/>
          <p:cNvSpPr txBox="1">
            <a:spLocks noChangeArrowheads="1"/>
          </p:cNvSpPr>
          <p:nvPr/>
        </p:nvSpPr>
        <p:spPr bwMode="auto">
          <a:xfrm>
            <a:off x="3795172" y="4092865"/>
            <a:ext cx="45088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答：至少需要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6200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平方厘米的纸板。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12" name="Text Box 28"/>
          <p:cNvSpPr txBox="1">
            <a:spLocks noChangeArrowheads="1"/>
          </p:cNvSpPr>
          <p:nvPr/>
        </p:nvSpPr>
        <p:spPr bwMode="auto">
          <a:xfrm>
            <a:off x="2656772" y="1607175"/>
            <a:ext cx="61728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先求前面、右面和上面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个面的面积之和。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13" name="Text Box 29"/>
          <p:cNvSpPr txBox="1">
            <a:spLocks noChangeArrowheads="1"/>
          </p:cNvSpPr>
          <p:nvPr/>
        </p:nvSpPr>
        <p:spPr bwMode="auto">
          <a:xfrm>
            <a:off x="3658242" y="2674762"/>
            <a:ext cx="39421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1500 + 600 + 1000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endParaRPr lang="zh-CN" altLang="en-US" sz="2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14" name="Text Box 30"/>
          <p:cNvSpPr txBox="1">
            <a:spLocks noChangeArrowheads="1"/>
          </p:cNvSpPr>
          <p:nvPr/>
        </p:nvSpPr>
        <p:spPr bwMode="auto">
          <a:xfrm>
            <a:off x="3690384" y="3620164"/>
            <a:ext cx="39421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6200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zh-CN" altLang="en-US" sz="2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15" name="Text Box 31"/>
          <p:cNvSpPr txBox="1">
            <a:spLocks noChangeArrowheads="1"/>
          </p:cNvSpPr>
          <p:nvPr/>
        </p:nvSpPr>
        <p:spPr bwMode="auto">
          <a:xfrm>
            <a:off x="3679673" y="3147463"/>
            <a:ext cx="39421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=3100×2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50"/>
          <p:cNvSpPr>
            <a:spLocks noChangeArrowheads="1"/>
          </p:cNvSpPr>
          <p:nvPr/>
        </p:nvSpPr>
        <p:spPr bwMode="auto">
          <a:xfrm>
            <a:off x="755576" y="600218"/>
            <a:ext cx="80053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ea typeface="楷体" panose="02010609060101010101" pitchFamily="49" charset="-122"/>
              </a:rPr>
              <a:t>制作这样一个电脑包装箱至少需要多少平方厘米的纸板？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08255" y="689099"/>
            <a:ext cx="283903" cy="283903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9" name="平行四边形 110"/>
          <p:cNvSpPr>
            <a:spLocks noChangeArrowheads="1"/>
          </p:cNvSpPr>
          <p:nvPr/>
        </p:nvSpPr>
        <p:spPr bwMode="auto">
          <a:xfrm>
            <a:off x="647139" y="2486459"/>
            <a:ext cx="2439809" cy="583061"/>
          </a:xfrm>
          <a:prstGeom prst="parallelogram">
            <a:avLst>
              <a:gd name="adj" fmla="val 101339"/>
            </a:avLst>
          </a:prstGeom>
          <a:solidFill>
            <a:srgbClr val="FFCCFF"/>
          </a:solidFill>
          <a:ln w="25400" cmpd="sng">
            <a:solidFill>
              <a:srgbClr val="000000"/>
            </a:solidFill>
            <a:miter lim="800000"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2" name="组合 21"/>
          <p:cNvGrpSpPr/>
          <p:nvPr/>
        </p:nvGrpSpPr>
        <p:grpSpPr bwMode="auto">
          <a:xfrm>
            <a:off x="646505" y="1392853"/>
            <a:ext cx="2475057" cy="1664527"/>
            <a:chOff x="-174299" y="0"/>
            <a:chExt cx="3143273" cy="1428760"/>
          </a:xfrm>
        </p:grpSpPr>
        <p:sp>
          <p:nvSpPr>
            <p:cNvPr id="73" name="立方体 112"/>
            <p:cNvSpPr>
              <a:spLocks noChangeArrowheads="1"/>
            </p:cNvSpPr>
            <p:nvPr/>
          </p:nvSpPr>
          <p:spPr bwMode="auto">
            <a:xfrm>
              <a:off x="-174299" y="0"/>
              <a:ext cx="3143273" cy="1428760"/>
            </a:xfrm>
            <a:prstGeom prst="cube">
              <a:avLst>
                <a:gd name="adj" fmla="val 35806"/>
              </a:avLst>
            </a:prstGeom>
            <a:noFill/>
            <a:ln w="25400" cmpd="sng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4" name="直接连接符 113"/>
            <p:cNvCxnSpPr>
              <a:cxnSpLocks noChangeShapeType="1"/>
            </p:cNvCxnSpPr>
            <p:nvPr/>
          </p:nvCxnSpPr>
          <p:spPr bwMode="auto">
            <a:xfrm rot="5400000">
              <a:off x="112555" y="465293"/>
              <a:ext cx="928695" cy="1587"/>
            </a:xfrm>
            <a:prstGeom prst="line">
              <a:avLst/>
            </a:prstGeom>
            <a:noFill/>
            <a:ln w="25400" cmpd="sng">
              <a:solidFill>
                <a:srgbClr val="00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5" name="直接连接符 114"/>
            <p:cNvCxnSpPr>
              <a:cxnSpLocks noChangeShapeType="1"/>
            </p:cNvCxnSpPr>
            <p:nvPr/>
          </p:nvCxnSpPr>
          <p:spPr bwMode="auto">
            <a:xfrm flipH="1">
              <a:off x="500066" y="927106"/>
              <a:ext cx="2429481" cy="0"/>
            </a:xfrm>
            <a:prstGeom prst="line">
              <a:avLst/>
            </a:prstGeom>
            <a:noFill/>
            <a:ln w="25400" cmpd="sng">
              <a:solidFill>
                <a:srgbClr val="00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6" name="直接连接符 115"/>
            <p:cNvCxnSpPr>
              <a:cxnSpLocks noChangeShapeType="1"/>
            </p:cNvCxnSpPr>
            <p:nvPr/>
          </p:nvCxnSpPr>
          <p:spPr bwMode="auto">
            <a:xfrm flipV="1">
              <a:off x="-174299" y="945138"/>
              <a:ext cx="710981" cy="476767"/>
            </a:xfrm>
            <a:prstGeom prst="line">
              <a:avLst/>
            </a:prstGeom>
            <a:noFill/>
            <a:ln w="25400" cmpd="sng">
              <a:solidFill>
                <a:srgbClr val="00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7" name="平行四边形 117"/>
          <p:cNvSpPr>
            <a:spLocks noChangeArrowheads="1"/>
          </p:cNvSpPr>
          <p:nvPr/>
        </p:nvSpPr>
        <p:spPr bwMode="auto">
          <a:xfrm rot="8215182">
            <a:off x="2085406" y="1836743"/>
            <a:ext cx="1502732" cy="798277"/>
          </a:xfrm>
          <a:custGeom>
            <a:avLst/>
            <a:gdLst>
              <a:gd name="connsiteX0" fmla="*/ 0 w 1264912"/>
              <a:gd name="connsiteY0" fmla="*/ 655527 h 655527"/>
              <a:gd name="connsiteX1" fmla="*/ 491822 w 1264912"/>
              <a:gd name="connsiteY1" fmla="*/ 0 h 655527"/>
              <a:gd name="connsiteX2" fmla="*/ 1264912 w 1264912"/>
              <a:gd name="connsiteY2" fmla="*/ 0 h 655527"/>
              <a:gd name="connsiteX3" fmla="*/ 773090 w 1264912"/>
              <a:gd name="connsiteY3" fmla="*/ 655527 h 655527"/>
              <a:gd name="connsiteX4" fmla="*/ 0 w 1264912"/>
              <a:gd name="connsiteY4" fmla="*/ 655527 h 655527"/>
              <a:gd name="connsiteX0-1" fmla="*/ 0 w 1468034"/>
              <a:gd name="connsiteY0-2" fmla="*/ 761173 h 761173"/>
              <a:gd name="connsiteX1-3" fmla="*/ 491822 w 1468034"/>
              <a:gd name="connsiteY1-4" fmla="*/ 105646 h 761173"/>
              <a:gd name="connsiteX2-5" fmla="*/ 1468034 w 1468034"/>
              <a:gd name="connsiteY2-6" fmla="*/ 0 h 761173"/>
              <a:gd name="connsiteX3-7" fmla="*/ 773090 w 1468034"/>
              <a:gd name="connsiteY3-8" fmla="*/ 761173 h 761173"/>
              <a:gd name="connsiteX4-9" fmla="*/ 0 w 1468034"/>
              <a:gd name="connsiteY4-10" fmla="*/ 761173 h 761173"/>
              <a:gd name="connsiteX0-11" fmla="*/ 0 w 1468034"/>
              <a:gd name="connsiteY0-12" fmla="*/ 761173 h 761173"/>
              <a:gd name="connsiteX1-13" fmla="*/ 704821 w 1468034"/>
              <a:gd name="connsiteY1-14" fmla="*/ 26624 h 761173"/>
              <a:gd name="connsiteX2-15" fmla="*/ 1468034 w 1468034"/>
              <a:gd name="connsiteY2-16" fmla="*/ 0 h 761173"/>
              <a:gd name="connsiteX3-17" fmla="*/ 773090 w 1468034"/>
              <a:gd name="connsiteY3-18" fmla="*/ 761173 h 761173"/>
              <a:gd name="connsiteX4-19" fmla="*/ 0 w 1468034"/>
              <a:gd name="connsiteY4-20" fmla="*/ 761173 h 761173"/>
              <a:gd name="connsiteX0-21" fmla="*/ 0 w 1503334"/>
              <a:gd name="connsiteY0-22" fmla="*/ 780327 h 780327"/>
              <a:gd name="connsiteX1-23" fmla="*/ 740121 w 1503334"/>
              <a:gd name="connsiteY1-24" fmla="*/ 26624 h 780327"/>
              <a:gd name="connsiteX2-25" fmla="*/ 1503334 w 1503334"/>
              <a:gd name="connsiteY2-26" fmla="*/ 0 h 780327"/>
              <a:gd name="connsiteX3-27" fmla="*/ 808390 w 1503334"/>
              <a:gd name="connsiteY3-28" fmla="*/ 761173 h 780327"/>
              <a:gd name="connsiteX4-29" fmla="*/ 0 w 1503334"/>
              <a:gd name="connsiteY4-30" fmla="*/ 780327 h 780327"/>
              <a:gd name="connsiteX0-31" fmla="*/ 0 w 1502732"/>
              <a:gd name="connsiteY0-32" fmla="*/ 798277 h 798277"/>
              <a:gd name="connsiteX1-33" fmla="*/ 739519 w 1502732"/>
              <a:gd name="connsiteY1-34" fmla="*/ 26624 h 798277"/>
              <a:gd name="connsiteX2-35" fmla="*/ 1502732 w 1502732"/>
              <a:gd name="connsiteY2-36" fmla="*/ 0 h 798277"/>
              <a:gd name="connsiteX3-37" fmla="*/ 807788 w 1502732"/>
              <a:gd name="connsiteY3-38" fmla="*/ 761173 h 798277"/>
              <a:gd name="connsiteX4-39" fmla="*/ 0 w 1502732"/>
              <a:gd name="connsiteY4-40" fmla="*/ 798277 h 79827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02732" h="798277">
                <a:moveTo>
                  <a:pt x="0" y="798277"/>
                </a:moveTo>
                <a:lnTo>
                  <a:pt x="739519" y="26624"/>
                </a:lnTo>
                <a:lnTo>
                  <a:pt x="1502732" y="0"/>
                </a:lnTo>
                <a:lnTo>
                  <a:pt x="807788" y="761173"/>
                </a:lnTo>
                <a:lnTo>
                  <a:pt x="0" y="798277"/>
                </a:lnTo>
                <a:close/>
              </a:path>
            </a:pathLst>
          </a:custGeom>
          <a:solidFill>
            <a:srgbClr val="FFFF99"/>
          </a:solidFill>
          <a:ln w="25400" cmpd="sng">
            <a:solidFill>
              <a:srgbClr val="000000"/>
            </a:solidFill>
            <a:miter lim="800000"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平行四边形 108"/>
          <p:cNvSpPr>
            <a:spLocks noChangeArrowheads="1"/>
          </p:cNvSpPr>
          <p:nvPr/>
        </p:nvSpPr>
        <p:spPr bwMode="auto">
          <a:xfrm>
            <a:off x="657113" y="2000643"/>
            <a:ext cx="1854422" cy="1048483"/>
          </a:xfrm>
          <a:prstGeom prst="parallelogram">
            <a:avLst>
              <a:gd name="adj" fmla="val 0"/>
            </a:avLst>
          </a:prstGeom>
          <a:solidFill>
            <a:srgbClr val="92D050"/>
          </a:solidFill>
          <a:ln w="25400" cmpd="sng">
            <a:solidFill>
              <a:srgbClr val="000000"/>
            </a:solidFill>
            <a:miter lim="800000"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 Box 24"/>
          <p:cNvSpPr txBox="1">
            <a:spLocks noChangeArrowheads="1"/>
          </p:cNvSpPr>
          <p:nvPr/>
        </p:nvSpPr>
        <p:spPr bwMode="auto">
          <a:xfrm>
            <a:off x="1225406" y="2977983"/>
            <a:ext cx="9342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50cm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 Box 25"/>
          <p:cNvSpPr txBox="1">
            <a:spLocks noChangeArrowheads="1"/>
          </p:cNvSpPr>
          <p:nvPr/>
        </p:nvSpPr>
        <p:spPr bwMode="auto">
          <a:xfrm rot="16200000">
            <a:off x="1603563" y="1951301"/>
            <a:ext cx="14650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30cm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 Box 26"/>
          <p:cNvSpPr txBox="1">
            <a:spLocks noChangeArrowheads="1"/>
          </p:cNvSpPr>
          <p:nvPr/>
        </p:nvSpPr>
        <p:spPr bwMode="auto">
          <a:xfrm rot="19187617">
            <a:off x="2483528" y="2272888"/>
            <a:ext cx="173287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20cm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平行四边形 110"/>
          <p:cNvSpPr>
            <a:spLocks noChangeArrowheads="1"/>
          </p:cNvSpPr>
          <p:nvPr/>
        </p:nvSpPr>
        <p:spPr bwMode="auto">
          <a:xfrm>
            <a:off x="681777" y="1390283"/>
            <a:ext cx="2439809" cy="583061"/>
          </a:xfrm>
          <a:prstGeom prst="parallelogram">
            <a:avLst>
              <a:gd name="adj" fmla="val 101339"/>
            </a:avLst>
          </a:prstGeom>
          <a:solidFill>
            <a:srgbClr val="FFCCFF"/>
          </a:solidFill>
          <a:ln w="25400" cmpd="sng">
            <a:solidFill>
              <a:srgbClr val="000000"/>
            </a:solidFill>
            <a:miter lim="800000"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0" grpId="0" autoUpdateAnimBg="0"/>
      <p:bldP spid="16411" grpId="0" autoUpdateAnimBg="0"/>
      <p:bldP spid="16412" grpId="0" autoUpdateAnimBg="0"/>
      <p:bldP spid="16413" grpId="0" autoUpdateAnimBg="0"/>
      <p:bldP spid="16414" grpId="0" autoUpdateAnimBg="0"/>
      <p:bldP spid="16415" grpId="0" autoUpdateAnimBg="0"/>
      <p:bldP spid="69" grpId="0" animBg="1"/>
      <p:bldP spid="77" grpId="0" animBg="1"/>
      <p:bldP spid="78" grpId="0" animBg="1"/>
      <p:bldP spid="8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32"/>
          <p:cNvSpPr txBox="1">
            <a:spLocks noChangeArrowheads="1"/>
          </p:cNvSpPr>
          <p:nvPr/>
        </p:nvSpPr>
        <p:spPr bwMode="auto">
          <a:xfrm>
            <a:off x="755577" y="2595433"/>
            <a:ext cx="7560840" cy="46166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长方体的表面积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Text Box 37"/>
          <p:cNvSpPr txBox="1">
            <a:spLocks noChangeArrowheads="1"/>
          </p:cNvSpPr>
          <p:nvPr/>
        </p:nvSpPr>
        <p:spPr bwMode="auto">
          <a:xfrm>
            <a:off x="720281" y="4379253"/>
            <a:ext cx="7057392" cy="46166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长方体的表面积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6" name="Text Box 32"/>
          <p:cNvSpPr txBox="1">
            <a:spLocks noChangeArrowheads="1"/>
          </p:cNvSpPr>
          <p:nvPr/>
        </p:nvSpPr>
        <p:spPr bwMode="auto">
          <a:xfrm>
            <a:off x="269095" y="566588"/>
            <a:ext cx="8712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根据刚才的解题过程，你能总结出长方体的表面积计算公式吗？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59636" y="1007079"/>
            <a:ext cx="5994951" cy="1567281"/>
            <a:chOff x="1963354" y="1028780"/>
            <a:chExt cx="5324450" cy="1567281"/>
          </a:xfrm>
        </p:grpSpPr>
        <p:grpSp>
          <p:nvGrpSpPr>
            <p:cNvPr id="12" name="组合 11"/>
            <p:cNvGrpSpPr/>
            <p:nvPr/>
          </p:nvGrpSpPr>
          <p:grpSpPr>
            <a:xfrm>
              <a:off x="1963354" y="1028780"/>
              <a:ext cx="5324450" cy="1567281"/>
              <a:chOff x="898686" y="1733607"/>
              <a:chExt cx="5324450" cy="2571714"/>
            </a:xfrm>
          </p:grpSpPr>
          <p:sp>
            <p:nvSpPr>
              <p:cNvPr id="13" name="AutoShape 45"/>
              <p:cNvSpPr>
                <a:spLocks noChangeArrowheads="1"/>
              </p:cNvSpPr>
              <p:nvPr/>
            </p:nvSpPr>
            <p:spPr bwMode="auto">
              <a:xfrm>
                <a:off x="898686" y="1733607"/>
                <a:ext cx="3726656" cy="648891"/>
              </a:xfrm>
              <a:prstGeom prst="roundRect">
                <a:avLst>
                  <a:gd name="adj" fmla="val 20755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0070C0"/>
                    </a:solidFill>
                    <a:ea typeface="楷体" panose="02010609060101010101" pitchFamily="49" charset="-122"/>
                  </a:rPr>
                  <a:t>  分别求出相对面的面积，再相加。</a:t>
                </a:r>
                <a:endParaRPr lang="zh-CN" altLang="en-US" sz="2000" b="1" dirty="0">
                  <a:solidFill>
                    <a:srgbClr val="0070C0"/>
                  </a:solidFill>
                  <a:ea typeface="楷体" panose="02010609060101010101" pitchFamily="49" charset="-122"/>
                </a:endParaRPr>
              </a:p>
            </p:txBody>
          </p:sp>
          <p:sp>
            <p:nvSpPr>
              <p:cNvPr id="14" name="Text Box 39"/>
              <p:cNvSpPr txBox="1">
                <a:spLocks noChangeArrowheads="1"/>
              </p:cNvSpPr>
              <p:nvPr/>
            </p:nvSpPr>
            <p:spPr bwMode="auto">
              <a:xfrm>
                <a:off x="2280976" y="2324040"/>
                <a:ext cx="3942160" cy="656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20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50×30×2 = 3000</a:t>
                </a:r>
                <a:r>
                  <a:rPr lang="zh-CN" altLang="en-US" sz="20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（平方厘米）</a:t>
                </a:r>
                <a:endPara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Text Box 40"/>
              <p:cNvSpPr txBox="1">
                <a:spLocks noChangeArrowheads="1"/>
              </p:cNvSpPr>
              <p:nvPr/>
            </p:nvSpPr>
            <p:spPr bwMode="auto">
              <a:xfrm>
                <a:off x="1060585" y="2313325"/>
                <a:ext cx="1566863" cy="656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前、后面：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Text Box 41"/>
              <p:cNvSpPr txBox="1">
                <a:spLocks noChangeArrowheads="1"/>
              </p:cNvSpPr>
              <p:nvPr/>
            </p:nvSpPr>
            <p:spPr bwMode="auto">
              <a:xfrm>
                <a:off x="2259544" y="2756237"/>
                <a:ext cx="3942160" cy="656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20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20×30×2 = 1200</a:t>
                </a:r>
                <a:r>
                  <a:rPr lang="zh-CN" altLang="en-US" sz="20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（平方厘米）</a:t>
                </a:r>
                <a:endPara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Text Box 42"/>
              <p:cNvSpPr txBox="1">
                <a:spLocks noChangeArrowheads="1"/>
              </p:cNvSpPr>
              <p:nvPr/>
            </p:nvSpPr>
            <p:spPr bwMode="auto">
              <a:xfrm>
                <a:off x="1007006" y="2745522"/>
                <a:ext cx="1566863" cy="656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左、右面：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Text Box 43"/>
              <p:cNvSpPr txBox="1">
                <a:spLocks noChangeArrowheads="1"/>
              </p:cNvSpPr>
              <p:nvPr/>
            </p:nvSpPr>
            <p:spPr bwMode="auto">
              <a:xfrm>
                <a:off x="2280976" y="3167003"/>
                <a:ext cx="3942160" cy="656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50×20×2 = 2000</a:t>
                </a:r>
                <a:r>
                  <a:rPr lang="zh-CN" altLang="en-US" sz="20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（平方厘米）</a:t>
                </a:r>
                <a:endParaRPr lang="zh-CN" altLang="en-US" sz="20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Text Box 44"/>
              <p:cNvSpPr txBox="1">
                <a:spLocks noChangeArrowheads="1"/>
              </p:cNvSpPr>
              <p:nvPr/>
            </p:nvSpPr>
            <p:spPr bwMode="auto">
              <a:xfrm>
                <a:off x="1028438" y="3156288"/>
                <a:ext cx="1566863" cy="656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上、下面：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Text Box 46"/>
              <p:cNvSpPr txBox="1">
                <a:spLocks noChangeArrowheads="1"/>
              </p:cNvSpPr>
              <p:nvPr/>
            </p:nvSpPr>
            <p:spPr bwMode="auto">
              <a:xfrm>
                <a:off x="1028438" y="3648790"/>
                <a:ext cx="1566863" cy="656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总 面 积：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3324212" y="2175096"/>
              <a:ext cx="396106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3000+1200+2000 = 6200</a:t>
              </a: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（平方厘米）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21401" y="3028468"/>
            <a:ext cx="5347219" cy="1402923"/>
            <a:chOff x="708871" y="1778625"/>
            <a:chExt cx="5347219" cy="2706031"/>
          </a:xfrm>
        </p:grpSpPr>
        <p:sp>
          <p:nvSpPr>
            <p:cNvPr id="26" name="Text Box 26"/>
            <p:cNvSpPr txBox="1">
              <a:spLocks noChangeArrowheads="1"/>
            </p:cNvSpPr>
            <p:nvPr/>
          </p:nvSpPr>
          <p:spPr bwMode="auto">
            <a:xfrm>
              <a:off x="1566189" y="2294801"/>
              <a:ext cx="4375547" cy="77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50×30 + 20×30 + 50×20</a:t>
              </a: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2</a:t>
              </a: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 Box 28"/>
            <p:cNvSpPr txBox="1">
              <a:spLocks noChangeArrowheads="1"/>
            </p:cNvSpPr>
            <p:nvPr/>
          </p:nvSpPr>
          <p:spPr bwMode="auto">
            <a:xfrm>
              <a:off x="708871" y="1778625"/>
              <a:ext cx="5347219" cy="77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先求前面、右面和上面</a:t>
              </a: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个面的面积之和。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 Box 29"/>
            <p:cNvSpPr txBox="1">
              <a:spLocks noChangeArrowheads="1"/>
            </p:cNvSpPr>
            <p:nvPr/>
          </p:nvSpPr>
          <p:spPr bwMode="auto">
            <a:xfrm>
              <a:off x="1439101" y="2767501"/>
              <a:ext cx="3942159" cy="77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1500 + 600 + 1000</a:t>
              </a: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×2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1471247" y="3712903"/>
              <a:ext cx="3942160" cy="77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0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6200</a:t>
              </a:r>
              <a:r>
                <a:rPr lang="zh-CN" altLang="en-US" sz="20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（平方厘米）</a:t>
              </a:r>
              <a:endPara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 Box 31"/>
            <p:cNvSpPr txBox="1">
              <a:spLocks noChangeArrowheads="1"/>
            </p:cNvSpPr>
            <p:nvPr/>
          </p:nvSpPr>
          <p:spPr bwMode="auto">
            <a:xfrm>
              <a:off x="1460532" y="3240203"/>
              <a:ext cx="3942159" cy="77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0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=3100×2</a:t>
              </a:r>
              <a:endPara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 autoUpdateAnimBg="0"/>
      <p:bldP spid="17411" grpId="0" bldLvl="0" animBg="1" autoUpdateAnimBg="0"/>
      <p:bldP spid="1741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45" name="Group 10"/>
          <p:cNvGrpSpPr/>
          <p:nvPr/>
        </p:nvGrpSpPr>
        <p:grpSpPr bwMode="auto">
          <a:xfrm>
            <a:off x="5131110" y="617362"/>
            <a:ext cx="1881554" cy="2012438"/>
            <a:chOff x="0" y="-1"/>
            <a:chExt cx="1010" cy="1224"/>
          </a:xfrm>
        </p:grpSpPr>
        <p:grpSp>
          <p:nvGrpSpPr>
            <p:cNvPr id="18446" name="Group 11"/>
            <p:cNvGrpSpPr/>
            <p:nvPr/>
          </p:nvGrpSpPr>
          <p:grpSpPr bwMode="auto">
            <a:xfrm>
              <a:off x="0" y="425"/>
              <a:ext cx="507" cy="544"/>
              <a:chOff x="0" y="0"/>
              <a:chExt cx="507" cy="544"/>
            </a:xfrm>
          </p:grpSpPr>
          <p:sp>
            <p:nvSpPr>
              <p:cNvPr id="2" name="AutoShape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9" cy="544"/>
              </a:xfrm>
              <a:prstGeom prst="cube">
                <a:avLst>
                  <a:gd name="adj" fmla="val 25000"/>
                </a:avLst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18451" name="Rectangle 13"/>
              <p:cNvSpPr>
                <a:spLocks noChangeArrowheads="1"/>
              </p:cNvSpPr>
              <p:nvPr/>
            </p:nvSpPr>
            <p:spPr bwMode="auto">
              <a:xfrm>
                <a:off x="8" y="136"/>
                <a:ext cx="362" cy="408"/>
              </a:xfrm>
              <a:prstGeom prst="rect">
                <a:avLst/>
              </a:prstGeom>
              <a:solidFill>
                <a:srgbClr val="FFCC99">
                  <a:alpha val="70195"/>
                </a:srgbClr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3" name="Freeform 14"/>
              <p:cNvSpPr/>
              <p:nvPr/>
            </p:nvSpPr>
            <p:spPr bwMode="auto">
              <a:xfrm>
                <a:off x="0" y="0"/>
                <a:ext cx="499" cy="136"/>
              </a:xfrm>
              <a:custGeom>
                <a:avLst/>
                <a:gdLst>
                  <a:gd name="T0" fmla="*/ 136 w 499"/>
                  <a:gd name="T1" fmla="*/ 0 h 136"/>
                  <a:gd name="T2" fmla="*/ 0 w 499"/>
                  <a:gd name="T3" fmla="*/ 136 h 136"/>
                  <a:gd name="T4" fmla="*/ 362 w 499"/>
                  <a:gd name="T5" fmla="*/ 136 h 136"/>
                  <a:gd name="T6" fmla="*/ 499 w 499"/>
                  <a:gd name="T7" fmla="*/ 0 h 136"/>
                  <a:gd name="T8" fmla="*/ 136 w 499"/>
                  <a:gd name="T9" fmla="*/ 0 h 1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9"/>
                  <a:gd name="T16" fmla="*/ 0 h 136"/>
                  <a:gd name="T17" fmla="*/ 499 w 499"/>
                  <a:gd name="T18" fmla="*/ 136 h 1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9" h="136">
                    <a:moveTo>
                      <a:pt x="136" y="0"/>
                    </a:moveTo>
                    <a:lnTo>
                      <a:pt x="0" y="136"/>
                    </a:lnTo>
                    <a:lnTo>
                      <a:pt x="362" y="136"/>
                    </a:lnTo>
                    <a:lnTo>
                      <a:pt x="499" y="0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CCFFFF"/>
              </a:solidFill>
              <a:ln w="9525" cmpd="sng">
                <a:solidFill>
                  <a:schemeClr val="tx1"/>
                </a:solidFill>
                <a:bevel/>
              </a:ln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4" name="Freeform 15"/>
              <p:cNvSpPr/>
              <p:nvPr/>
            </p:nvSpPr>
            <p:spPr bwMode="auto">
              <a:xfrm>
                <a:off x="370" y="0"/>
                <a:ext cx="137" cy="544"/>
              </a:xfrm>
              <a:custGeom>
                <a:avLst/>
                <a:gdLst>
                  <a:gd name="T0" fmla="*/ 137 w 137"/>
                  <a:gd name="T1" fmla="*/ 0 h 544"/>
                  <a:gd name="T2" fmla="*/ 137 w 137"/>
                  <a:gd name="T3" fmla="*/ 408 h 544"/>
                  <a:gd name="T4" fmla="*/ 0 w 137"/>
                  <a:gd name="T5" fmla="*/ 544 h 544"/>
                  <a:gd name="T6" fmla="*/ 0 w 137"/>
                  <a:gd name="T7" fmla="*/ 136 h 544"/>
                  <a:gd name="T8" fmla="*/ 137 w 137"/>
                  <a:gd name="T9" fmla="*/ 0 h 5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7"/>
                  <a:gd name="T16" fmla="*/ 0 h 544"/>
                  <a:gd name="T17" fmla="*/ 137 w 137"/>
                  <a:gd name="T18" fmla="*/ 544 h 5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7" h="544">
                    <a:moveTo>
                      <a:pt x="137" y="0"/>
                    </a:moveTo>
                    <a:lnTo>
                      <a:pt x="137" y="408"/>
                    </a:lnTo>
                    <a:lnTo>
                      <a:pt x="0" y="544"/>
                    </a:lnTo>
                    <a:lnTo>
                      <a:pt x="0" y="136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17F762">
                  <a:alpha val="39999"/>
                </a:srgbClr>
              </a:solidFill>
              <a:ln w="9525" cmpd="sng">
                <a:solidFill>
                  <a:schemeClr val="tx1"/>
                </a:solidFill>
                <a:bevel/>
              </a:ln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8447" name="Text Box 16"/>
            <p:cNvSpPr txBox="1">
              <a:spLocks noChangeArrowheads="1"/>
            </p:cNvSpPr>
            <p:nvPr/>
          </p:nvSpPr>
          <p:spPr bwMode="auto">
            <a:xfrm rot="16200000">
              <a:off x="-169" y="382"/>
              <a:ext cx="963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5cm</a:t>
              </a:r>
              <a:endParaRPr lang="en-US" altLang="zh-CN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448" name="Text Box 17"/>
            <p:cNvSpPr txBox="1">
              <a:spLocks noChangeArrowheads="1"/>
            </p:cNvSpPr>
            <p:nvPr/>
          </p:nvSpPr>
          <p:spPr bwMode="auto">
            <a:xfrm rot="18783878">
              <a:off x="256" y="642"/>
              <a:ext cx="965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5cm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449" name="Text Box 18"/>
            <p:cNvSpPr txBox="1">
              <a:spLocks noChangeArrowheads="1"/>
            </p:cNvSpPr>
            <p:nvPr/>
          </p:nvSpPr>
          <p:spPr bwMode="auto">
            <a:xfrm>
              <a:off x="45" y="924"/>
              <a:ext cx="965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5cm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437" name="AutoShape 27"/>
          <p:cNvSpPr>
            <a:spLocks noChangeArrowheads="1"/>
          </p:cNvSpPr>
          <p:nvPr/>
        </p:nvSpPr>
        <p:spPr bwMode="auto">
          <a:xfrm>
            <a:off x="1024534" y="532583"/>
            <a:ext cx="5562600" cy="648891"/>
          </a:xfrm>
          <a:prstGeom prst="roundRect">
            <a:avLst>
              <a:gd name="adj" fmla="val 20755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ea typeface="楷体" panose="02010609060101010101" pitchFamily="49" charset="-122"/>
              </a:rPr>
              <a:t>制作这样一个化妆盒至少需要多少平方厘米的纸板？   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6801" y="2581337"/>
            <a:ext cx="3846507" cy="2074269"/>
            <a:chOff x="605627" y="2670958"/>
            <a:chExt cx="3846507" cy="2074269"/>
          </a:xfrm>
        </p:grpSpPr>
        <p:sp>
          <p:nvSpPr>
            <p:cNvPr id="31" name="矩形 30"/>
            <p:cNvSpPr/>
            <p:nvPr/>
          </p:nvSpPr>
          <p:spPr bwMode="auto">
            <a:xfrm>
              <a:off x="605627" y="2670958"/>
              <a:ext cx="3846507" cy="2029583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457200" dist="152400" dir="636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Times New Roman" panose="02020603050405020304" pitchFamily="18" charset="0"/>
                <a:ea typeface="微软雅黑" panose="020B0503020204020204" charset="-122"/>
              </a:endParaRPr>
            </a:p>
          </p:txBody>
        </p:sp>
        <p:sp>
          <p:nvSpPr>
            <p:cNvPr id="18452" name="Rectangle 28"/>
            <p:cNvSpPr>
              <a:spLocks noChangeArrowheads="1"/>
            </p:cNvSpPr>
            <p:nvPr/>
          </p:nvSpPr>
          <p:spPr bwMode="auto">
            <a:xfrm>
              <a:off x="694275" y="2806235"/>
              <a:ext cx="3631022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2400" b="1" dirty="0">
                  <a:ea typeface="楷体" panose="02010609060101010101" pitchFamily="49" charset="-122"/>
                </a:rPr>
                <a:t>求一个化妆品盒子至少需要多少平方厘米纸板，实际就是</a:t>
              </a:r>
              <a:r>
                <a:rPr lang="zh-CN" altLang="en-US" sz="2400" b="1" dirty="0">
                  <a:solidFill>
                    <a:srgbClr val="FF0000"/>
                  </a:solidFill>
                  <a:ea typeface="楷体" panose="02010609060101010101" pitchFamily="49" charset="-122"/>
                </a:rPr>
                <a:t>求正方体</a:t>
              </a:r>
              <a:r>
                <a:rPr lang="en-US" altLang="zh-CN" sz="2400" b="1" dirty="0">
                  <a:solidFill>
                    <a:srgbClr val="FF0000"/>
                  </a:solidFill>
                  <a:ea typeface="楷体" panose="02010609060101010101" pitchFamily="49" charset="-122"/>
                </a:rPr>
                <a:t>6</a:t>
              </a:r>
              <a:r>
                <a:rPr lang="zh-CN" altLang="en-US" sz="2400" b="1" dirty="0">
                  <a:solidFill>
                    <a:srgbClr val="FF0000"/>
                  </a:solidFill>
                  <a:ea typeface="楷体" panose="02010609060101010101" pitchFamily="49" charset="-122"/>
                </a:rPr>
                <a:t>个面的总面积</a:t>
              </a:r>
              <a:r>
                <a:rPr lang="zh-CN" altLang="en-US" sz="2400" b="1" dirty="0"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ea typeface="楷体" panose="02010609060101010101" pitchFamily="49" charset="-122"/>
              </a:endParaRPr>
            </a:p>
          </p:txBody>
        </p:sp>
      </p:grpSp>
      <p:pic>
        <p:nvPicPr>
          <p:cNvPr id="27" name="YMM34.EPS" descr="id:2147507051;FounderCES"/>
          <p:cNvPicPr/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059824" y="1369596"/>
            <a:ext cx="1161802" cy="1158894"/>
          </a:xfrm>
          <a:prstGeom prst="rect">
            <a:avLst/>
          </a:prstGeom>
        </p:spPr>
      </p:pic>
      <p:sp>
        <p:nvSpPr>
          <p:cNvPr id="28" name="AutoShape 9"/>
          <p:cNvSpPr>
            <a:spLocks noChangeArrowheads="1"/>
          </p:cNvSpPr>
          <p:nvPr/>
        </p:nvSpPr>
        <p:spPr bwMode="auto">
          <a:xfrm>
            <a:off x="3805838" y="1645552"/>
            <a:ext cx="646301" cy="462457"/>
          </a:xfrm>
          <a:prstGeom prst="rightArrow">
            <a:avLst>
              <a:gd name="adj1" fmla="val 50000"/>
              <a:gd name="adj2" fmla="val 75536"/>
            </a:avLst>
          </a:prstGeom>
          <a:solidFill>
            <a:srgbClr val="FF0000"/>
          </a:solidFill>
          <a:ln w="9525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69302" y="756494"/>
            <a:ext cx="283903" cy="283903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760698" y="2601845"/>
            <a:ext cx="2861458" cy="1611735"/>
            <a:chOff x="5118677" y="3217856"/>
            <a:chExt cx="2861458" cy="1118204"/>
          </a:xfrm>
        </p:grpSpPr>
        <p:sp>
          <p:nvSpPr>
            <p:cNvPr id="37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>
              <a:off x="5203780" y="3447840"/>
              <a:ext cx="2140386" cy="75590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None/>
              </a:pPr>
              <a:r>
                <a:rPr lang="zh-CN" altLang="en-US" sz="2400" b="1" dirty="0">
                  <a:ea typeface="楷体" panose="02010609060101010101" pitchFamily="49" charset="-122"/>
                </a:rPr>
                <a:t> 你会求正方体</a:t>
              </a:r>
              <a:r>
                <a:rPr lang="en-US" altLang="zh-CN" sz="2400" b="1" dirty="0">
                  <a:ea typeface="楷体" panose="02010609060101010101" pitchFamily="49" charset="-122"/>
                </a:rPr>
                <a:t>6</a:t>
              </a:r>
              <a:r>
                <a:rPr lang="zh-CN" altLang="en-US" sz="2400" b="1" dirty="0">
                  <a:ea typeface="楷体" panose="02010609060101010101" pitchFamily="49" charset="-122"/>
                </a:rPr>
                <a:t>个面的总面积吗？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Text Box 20"/>
          <p:cNvSpPr txBox="1">
            <a:spLocks noChangeArrowheads="1"/>
          </p:cNvSpPr>
          <p:nvPr/>
        </p:nvSpPr>
        <p:spPr bwMode="auto">
          <a:xfrm>
            <a:off x="4075126" y="3881112"/>
            <a:ext cx="4977113" cy="46166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正方体的表面积＝棱长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2" name="Picture 3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11132" y="2976772"/>
            <a:ext cx="1150144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3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91032" y="2126667"/>
            <a:ext cx="1628775" cy="2093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Rectangle 50"/>
          <p:cNvSpPr>
            <a:spLocks noChangeArrowheads="1"/>
          </p:cNvSpPr>
          <p:nvPr/>
        </p:nvSpPr>
        <p:spPr bwMode="auto">
          <a:xfrm>
            <a:off x="899596" y="670428"/>
            <a:ext cx="5724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怎样求正方体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个面的总面积呢？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9465" name="Rectangle 50"/>
          <p:cNvSpPr>
            <a:spLocks noChangeArrowheads="1"/>
          </p:cNvSpPr>
          <p:nvPr/>
        </p:nvSpPr>
        <p:spPr bwMode="auto">
          <a:xfrm>
            <a:off x="899593" y="1262392"/>
            <a:ext cx="742377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70C0"/>
                </a:solidFill>
                <a:ea typeface="楷体" panose="02010609060101010101" pitchFamily="49" charset="-122"/>
              </a:rPr>
              <a:t>正方体的</a:t>
            </a:r>
            <a:r>
              <a:rPr lang="en-US" altLang="zh-CN" sz="2400" b="1" dirty="0">
                <a:solidFill>
                  <a:srgbClr val="0070C0"/>
                </a:solidFill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0070C0"/>
                </a:solidFill>
                <a:ea typeface="楷体" panose="02010609060101010101" pitchFamily="49" charset="-122"/>
              </a:rPr>
              <a:t>个面是完全相同的正方形，只要先求出一个面的面积，再乘</a:t>
            </a:r>
            <a:r>
              <a:rPr lang="en-US" altLang="zh-CN" sz="2400" b="1" dirty="0">
                <a:solidFill>
                  <a:srgbClr val="0070C0"/>
                </a:solidFill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0070C0"/>
                </a:solidFill>
                <a:ea typeface="楷体" panose="02010609060101010101" pitchFamily="49" charset="-122"/>
              </a:rPr>
              <a:t>即可。</a:t>
            </a:r>
            <a:endParaRPr lang="zh-CN" altLang="en-US" sz="2400" b="1" dirty="0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19466" name="Text Box 12"/>
          <p:cNvSpPr txBox="1">
            <a:spLocks noChangeArrowheads="1"/>
          </p:cNvSpPr>
          <p:nvPr/>
        </p:nvSpPr>
        <p:spPr bwMode="auto">
          <a:xfrm>
            <a:off x="4086225" y="2100577"/>
            <a:ext cx="44516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5×5×6 = 150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7" name="Text Box 13"/>
          <p:cNvSpPr txBox="1">
            <a:spLocks noChangeArrowheads="1"/>
          </p:cNvSpPr>
          <p:nvPr/>
        </p:nvSpPr>
        <p:spPr bwMode="auto">
          <a:xfrm>
            <a:off x="4032650" y="2586350"/>
            <a:ext cx="50263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答：至少需要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平方厘米的纸板。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8" name="Text Box 32"/>
          <p:cNvSpPr txBox="1">
            <a:spLocks noChangeArrowheads="1"/>
          </p:cNvSpPr>
          <p:nvPr/>
        </p:nvSpPr>
        <p:spPr bwMode="auto">
          <a:xfrm>
            <a:off x="3628032" y="3257331"/>
            <a:ext cx="5709603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你能总结出正方体的表面积计算公式吗？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 autoUpdateAnimBg="0"/>
      <p:bldP spid="19464" grpId="0" autoUpdateAnimBg="0"/>
      <p:bldP spid="19465" grpId="0" autoUpdateAnimBg="0"/>
      <p:bldP spid="19466" grpId="0" autoUpdateAnimBg="0"/>
      <p:bldP spid="19467" grpId="0" autoUpdateAnimBg="0"/>
      <p:bldP spid="19468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Text Box 102"/>
          <p:cNvSpPr txBox="1">
            <a:spLocks noChangeArrowheads="1"/>
          </p:cNvSpPr>
          <p:nvPr/>
        </p:nvSpPr>
        <p:spPr bwMode="auto">
          <a:xfrm>
            <a:off x="791771" y="1052038"/>
            <a:ext cx="7524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下面的平面图形哪些可以折成长方体或正方体？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13" descr="1N_[WE_~SIG86P}[(5D1)`E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18089" y="1733996"/>
            <a:ext cx="2707481" cy="1000125"/>
          </a:xfrm>
          <a:prstGeom prst="rect">
            <a:avLst/>
          </a:prstGeom>
          <a:solidFill>
            <a:srgbClr val="FF0000"/>
          </a:solidFill>
          <a:ln>
            <a:noFill/>
          </a:ln>
        </p:spPr>
      </p:pic>
      <p:pic>
        <p:nvPicPr>
          <p:cNvPr id="13" name="Picture 14" descr="{K}STR655)}SY}L60VOL1TJ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42276" y="1625650"/>
            <a:ext cx="2100263" cy="1478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5" descr="R@IUX`]L$U@NLZANT%OVX1R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5512" y="3137746"/>
            <a:ext cx="2071688" cy="1293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6" descr="EKEFM1JGHOSM5H~Q5GREN}U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42276" y="3353247"/>
            <a:ext cx="1914525" cy="137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3383761" y="2543621"/>
            <a:ext cx="8786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 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6192444" y="2543621"/>
            <a:ext cx="8786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 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6354371" y="4109293"/>
            <a:ext cx="8786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 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8" grpId="0" autoUpdateAnimBg="0"/>
      <p:bldP spid="23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1" name="Picture 101" descr="{UFF0R2Q{R$2HEO@(2FP$8Y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68556" y="724194"/>
            <a:ext cx="2115437" cy="1619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Text Box 103"/>
          <p:cNvSpPr txBox="1">
            <a:spLocks noChangeArrowheads="1"/>
          </p:cNvSpPr>
          <p:nvPr/>
        </p:nvSpPr>
        <p:spPr bwMode="auto">
          <a:xfrm>
            <a:off x="539552" y="2167894"/>
            <a:ext cx="6069290" cy="2382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）上面的面积是（       ）平方厘米；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）前面的面积是（       ）平方厘米；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）右面的面积是（       ）平方厘米；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）表面积是（       ）平方厘米。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2" name="Text Box 102"/>
          <p:cNvSpPr txBox="1">
            <a:spLocks noChangeArrowheads="1"/>
          </p:cNvSpPr>
          <p:nvPr/>
        </p:nvSpPr>
        <p:spPr bwMode="auto">
          <a:xfrm>
            <a:off x="611560" y="724194"/>
            <a:ext cx="34355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右图是一个长方体。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3" name="Text Box 104"/>
          <p:cNvSpPr txBox="1">
            <a:spLocks noChangeArrowheads="1"/>
          </p:cNvSpPr>
          <p:nvPr/>
        </p:nvSpPr>
        <p:spPr bwMode="auto">
          <a:xfrm>
            <a:off x="3824112" y="2288444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4" name="Text Box 105"/>
          <p:cNvSpPr txBox="1">
            <a:spLocks noChangeArrowheads="1"/>
          </p:cNvSpPr>
          <p:nvPr/>
        </p:nvSpPr>
        <p:spPr bwMode="auto">
          <a:xfrm>
            <a:off x="3773863" y="2903722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5" name="Text Box 106"/>
          <p:cNvSpPr txBox="1">
            <a:spLocks noChangeArrowheads="1"/>
          </p:cNvSpPr>
          <p:nvPr/>
        </p:nvSpPr>
        <p:spPr bwMode="auto">
          <a:xfrm>
            <a:off x="3764191" y="3408371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6" name="Text Box 107"/>
          <p:cNvSpPr txBox="1">
            <a:spLocks noChangeArrowheads="1"/>
          </p:cNvSpPr>
          <p:nvPr/>
        </p:nvSpPr>
        <p:spPr bwMode="auto">
          <a:xfrm>
            <a:off x="3139697" y="3968061"/>
            <a:ext cx="651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04"/>
          <p:cNvSpPr txBox="1">
            <a:spLocks noChangeArrowheads="1"/>
          </p:cNvSpPr>
          <p:nvPr/>
        </p:nvSpPr>
        <p:spPr bwMode="auto">
          <a:xfrm>
            <a:off x="6191342" y="2324255"/>
            <a:ext cx="25090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6×4=24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04"/>
          <p:cNvSpPr txBox="1">
            <a:spLocks noChangeArrowheads="1"/>
          </p:cNvSpPr>
          <p:nvPr/>
        </p:nvSpPr>
        <p:spPr bwMode="auto">
          <a:xfrm>
            <a:off x="6191342" y="2851010"/>
            <a:ext cx="2664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高：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6×5=30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04"/>
          <p:cNvSpPr txBox="1">
            <a:spLocks noChangeArrowheads="1"/>
          </p:cNvSpPr>
          <p:nvPr/>
        </p:nvSpPr>
        <p:spPr bwMode="auto">
          <a:xfrm>
            <a:off x="6191342" y="3446541"/>
            <a:ext cx="2664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高：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4×5=20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 autoUpdateAnimBg="0"/>
      <p:bldP spid="21514" grpId="0" autoUpdateAnimBg="0"/>
      <p:bldP spid="21515" grpId="0" autoUpdateAnimBg="0"/>
      <p:bldP spid="21516" grpId="0" autoUpdateAnimBg="0"/>
      <p:bldP spid="16" grpId="0" autoUpdateAnimBg="0"/>
      <p:bldP spid="17" grpId="0" autoUpdateAnimBg="0"/>
      <p:bldP spid="18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文本框 11"/>
          <p:cNvSpPr txBox="1">
            <a:spLocks noChangeArrowheads="1"/>
          </p:cNvSpPr>
          <p:nvPr/>
        </p:nvSpPr>
        <p:spPr bwMode="auto">
          <a:xfrm>
            <a:off x="883718" y="513265"/>
            <a:ext cx="27551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7" name="Text Box 10"/>
          <p:cNvSpPr txBox="1">
            <a:spLocks noChangeArrowheads="1"/>
          </p:cNvSpPr>
          <p:nvPr/>
        </p:nvSpPr>
        <p:spPr bwMode="auto">
          <a:xfrm>
            <a:off x="641202" y="1042194"/>
            <a:ext cx="77242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）一个正方体的底面积是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平方分米，它的表面积是（    ）平方分米。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8" name="Text Box 11"/>
          <p:cNvSpPr txBox="1">
            <a:spLocks noChangeArrowheads="1"/>
          </p:cNvSpPr>
          <p:nvPr/>
        </p:nvSpPr>
        <p:spPr bwMode="auto">
          <a:xfrm>
            <a:off x="962942" y="1702912"/>
            <a:ext cx="8149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2083447" y="2492962"/>
            <a:ext cx="4977113" cy="46166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正方体的表面积＝棱长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7784" y="3293791"/>
            <a:ext cx="34387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20×6=120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（平方分米）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utoUpdateAnimBg="0"/>
      <p:bldP spid="16" grpId="0" animBg="1" autoUpdateAnimBg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531" y="3396119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YMM33.EPS" descr="id:2147507002;FounderCES"/>
          <p:cNvPicPr/>
          <p:nvPr/>
        </p:nvPicPr>
        <p:blipFill rotWithShape="1">
          <a:blip r:embed="rId2" cstate="email"/>
          <a:srcRect l="-13246"/>
          <a:stretch>
            <a:fillRect/>
          </a:stretch>
        </p:blipFill>
        <p:spPr>
          <a:xfrm>
            <a:off x="611560" y="1565734"/>
            <a:ext cx="1850598" cy="129852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 flipH="1">
            <a:off x="1710542" y="3179431"/>
            <a:ext cx="2861458" cy="1118204"/>
            <a:chOff x="5118677" y="3217856"/>
            <a:chExt cx="2861458" cy="1118204"/>
          </a:xfrm>
        </p:grpSpPr>
        <p:sp>
          <p:nvSpPr>
            <p:cNvPr id="10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1" name="矩形 4"/>
            <p:cNvSpPr>
              <a:spLocks noChangeArrowheads="1"/>
            </p:cNvSpPr>
            <p:nvPr/>
          </p:nvSpPr>
          <p:spPr bwMode="auto">
            <a:xfrm>
              <a:off x="5203780" y="3447840"/>
              <a:ext cx="2140386" cy="6463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从图中，你知道了哪些数学信息？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pic>
        <p:nvPicPr>
          <p:cNvPr id="12" name="YMM33.EPS" descr="id:2147507002;FounderCES"/>
          <p:cNvPicPr/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2737488" y="1568110"/>
            <a:ext cx="1753724" cy="1296144"/>
          </a:xfrm>
          <a:prstGeom prst="rect">
            <a:avLst/>
          </a:prstGeom>
        </p:spPr>
      </p:pic>
      <p:sp>
        <p:nvSpPr>
          <p:cNvPr id="2" name="箭头: 右 1"/>
          <p:cNvSpPr/>
          <p:nvPr/>
        </p:nvSpPr>
        <p:spPr>
          <a:xfrm>
            <a:off x="2377176" y="2034114"/>
            <a:ext cx="385036" cy="36004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4695597" y="883443"/>
            <a:ext cx="421196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电脑包的形状是长方体，长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695597" y="1926037"/>
            <a:ext cx="421196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制作这样一个电脑包装箱至少需要多少平方厘米的纸板？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874199" y="3109387"/>
            <a:ext cx="2861458" cy="1118204"/>
            <a:chOff x="5118677" y="3217856"/>
            <a:chExt cx="2861458" cy="1118204"/>
          </a:xfrm>
        </p:grpSpPr>
        <p:sp>
          <p:nvSpPr>
            <p:cNvPr id="18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5197779" y="3401557"/>
              <a:ext cx="2273301" cy="6463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根据这些信息，你能提出什么问题？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utoUpdateAnimBg="0"/>
      <p:bldP spid="15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文本框 11"/>
          <p:cNvSpPr txBox="1">
            <a:spLocks noChangeArrowheads="1"/>
          </p:cNvSpPr>
          <p:nvPr/>
        </p:nvSpPr>
        <p:spPr bwMode="auto">
          <a:xfrm>
            <a:off x="883718" y="513265"/>
            <a:ext cx="27551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7" name="Text Box 10"/>
          <p:cNvSpPr txBox="1">
            <a:spLocks noChangeArrowheads="1"/>
          </p:cNvSpPr>
          <p:nvPr/>
        </p:nvSpPr>
        <p:spPr bwMode="auto">
          <a:xfrm>
            <a:off x="641202" y="477538"/>
            <a:ext cx="772429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）一个正方体的棱长之和是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厘米，它的表面积是（   ）平方厘米。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9" name="Text Box 12"/>
          <p:cNvSpPr txBox="1">
            <a:spLocks noChangeArrowheads="1"/>
          </p:cNvSpPr>
          <p:nvPr/>
        </p:nvSpPr>
        <p:spPr bwMode="auto">
          <a:xfrm>
            <a:off x="1043612" y="1683639"/>
            <a:ext cx="620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014790" y="3367531"/>
            <a:ext cx="4977113" cy="46166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正方体的表面积＝棱长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1995804" y="2268825"/>
            <a:ext cx="2989262" cy="46166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棱长总和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÷12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87505" y="2782345"/>
            <a:ext cx="26645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24÷12=2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58179" y="3967694"/>
            <a:ext cx="3592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2×2×6=24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autoUpdateAnimBg="0"/>
      <p:bldP spid="15" grpId="0" animBg="1" autoUpdateAnimBg="0"/>
      <p:bldP spid="13" grpId="0" animBg="1" autoUpdateAnimBg="0"/>
      <p:bldP spid="2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文本框 11"/>
          <p:cNvSpPr txBox="1">
            <a:spLocks noChangeArrowheads="1"/>
          </p:cNvSpPr>
          <p:nvPr/>
        </p:nvSpPr>
        <p:spPr bwMode="auto">
          <a:xfrm>
            <a:off x="883718" y="513265"/>
            <a:ext cx="27551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7" name="Text Box 10"/>
          <p:cNvSpPr txBox="1">
            <a:spLocks noChangeArrowheads="1"/>
          </p:cNvSpPr>
          <p:nvPr/>
        </p:nvSpPr>
        <p:spPr bwMode="auto">
          <a:xfrm>
            <a:off x="641202" y="1042194"/>
            <a:ext cx="77242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）一个长方体长是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米，宽是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米，高是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米，它的占地面积最大是（   ）平方厘米；最小是（  ）平方厘米。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0" name="Text Box 13"/>
          <p:cNvSpPr txBox="1">
            <a:spLocks noChangeArrowheads="1"/>
          </p:cNvSpPr>
          <p:nvPr/>
        </p:nvSpPr>
        <p:spPr bwMode="auto">
          <a:xfrm>
            <a:off x="2887827" y="1742832"/>
            <a:ext cx="620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1" name="Text Box 14"/>
          <p:cNvSpPr txBox="1">
            <a:spLocks noChangeArrowheads="1"/>
          </p:cNvSpPr>
          <p:nvPr/>
        </p:nvSpPr>
        <p:spPr bwMode="auto">
          <a:xfrm>
            <a:off x="6327937" y="1728063"/>
            <a:ext cx="620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91680" y="2501254"/>
            <a:ext cx="54489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占地面积最大：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10×7=70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91684" y="3411222"/>
            <a:ext cx="5293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占地面积最小：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3×7=21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 autoUpdateAnimBg="0"/>
      <p:bldP spid="23561" grpId="0" autoUpdateAnimBg="0"/>
      <p:bldP spid="2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21" descr="XEOF1$CL$B[2]02$D`{7Y8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35754" y="564252"/>
            <a:ext cx="1954432" cy="21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 Box 22"/>
          <p:cNvSpPr txBox="1">
            <a:spLocks noChangeArrowheads="1"/>
          </p:cNvSpPr>
          <p:nvPr/>
        </p:nvSpPr>
        <p:spPr bwMode="auto">
          <a:xfrm>
            <a:off x="1142368" y="758981"/>
            <a:ext cx="544411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2400" b="1" dirty="0">
                <a:ea typeface="楷体" panose="02010609060101010101" pitchFamily="49" charset="-122"/>
              </a:rPr>
              <a:t>5.</a:t>
            </a:r>
            <a:r>
              <a:rPr lang="zh-CN" altLang="en-US" sz="2400" b="1" dirty="0">
                <a:ea typeface="楷体" panose="02010609060101010101" pitchFamily="49" charset="-122"/>
              </a:rPr>
              <a:t>做这样一个手提袋至少需要多少平方厘米的纸板？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24583" name="Text Box 24"/>
          <p:cNvSpPr txBox="1">
            <a:spLocks noChangeArrowheads="1"/>
          </p:cNvSpPr>
          <p:nvPr/>
        </p:nvSpPr>
        <p:spPr bwMode="auto">
          <a:xfrm>
            <a:off x="1142372" y="2498073"/>
            <a:ext cx="56709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30×40×2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10×40×2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＋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30×10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4" name="Text Box 24"/>
          <p:cNvSpPr txBox="1">
            <a:spLocks noChangeArrowheads="1"/>
          </p:cNvSpPr>
          <p:nvPr/>
        </p:nvSpPr>
        <p:spPr bwMode="auto">
          <a:xfrm>
            <a:off x="1142372" y="2995755"/>
            <a:ext cx="56709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2400 </a:t>
            </a:r>
            <a:r>
              <a:rPr lang="en-US" altLang="zh-CN" sz="2400" b="1">
                <a:solidFill>
                  <a:srgbClr val="FF0000"/>
                </a:solidFill>
                <a:ea typeface="楷体" panose="02010609060101010101" pitchFamily="49" charset="-122"/>
              </a:rPr>
              <a:t>＋ 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 </a:t>
            </a:r>
            <a:r>
              <a:rPr lang="en-US" altLang="zh-CN" sz="2400" b="1">
                <a:solidFill>
                  <a:srgbClr val="FF0000"/>
                </a:solidFill>
                <a:ea typeface="楷体" panose="02010609060101010101" pitchFamily="49" charset="-122"/>
              </a:rPr>
              <a:t>＋ 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5" name="Text Box 24"/>
          <p:cNvSpPr txBox="1">
            <a:spLocks noChangeArrowheads="1"/>
          </p:cNvSpPr>
          <p:nvPr/>
        </p:nvSpPr>
        <p:spPr bwMode="auto">
          <a:xfrm>
            <a:off x="1142372" y="3964632"/>
            <a:ext cx="75608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答：做这样一个手提袋至少需要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平方厘米的纸板。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6" name="Text Box 24"/>
          <p:cNvSpPr txBox="1">
            <a:spLocks noChangeArrowheads="1"/>
          </p:cNvSpPr>
          <p:nvPr/>
        </p:nvSpPr>
        <p:spPr bwMode="auto">
          <a:xfrm>
            <a:off x="1142372" y="3470814"/>
            <a:ext cx="56709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3500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22334" y="1732250"/>
            <a:ext cx="6062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ea typeface="楷体" panose="02010609060101010101" pitchFamily="49" charset="-122"/>
              </a:rPr>
              <a:t>手提袋至少需要的纸板面积，是长方体前、</a:t>
            </a:r>
            <a:endParaRPr lang="en-US" altLang="zh-CN" sz="2400" b="1" dirty="0">
              <a:solidFill>
                <a:srgbClr val="0070C0"/>
              </a:solidFill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070C0"/>
                </a:solidFill>
                <a:ea typeface="楷体" panose="02010609060101010101" pitchFamily="49" charset="-122"/>
              </a:rPr>
              <a:t>后、左、右和下面一共</a:t>
            </a:r>
            <a:r>
              <a:rPr lang="en-US" altLang="zh-CN" sz="2400" b="1" dirty="0">
                <a:solidFill>
                  <a:srgbClr val="0070C0"/>
                </a:solidFill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70C0"/>
                </a:solidFill>
                <a:ea typeface="楷体" panose="02010609060101010101" pitchFamily="49" charset="-122"/>
              </a:rPr>
              <a:t>个面的面积之和。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autoUpdateAnimBg="0"/>
      <p:bldP spid="24584" grpId="0" autoUpdateAnimBg="0"/>
      <p:bldP spid="24585" grpId="0" autoUpdateAnimBg="0"/>
      <p:bldP spid="24586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9537" y="2239523"/>
            <a:ext cx="7344816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长方体的表面积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×2+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×2+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长方体的表面积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)×2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正方体的表面积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63788" y="1716725"/>
            <a:ext cx="3816424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89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0528" y="1745244"/>
            <a:ext cx="4887491" cy="3427660"/>
            <a:chOff x="1124669" y="1413256"/>
            <a:chExt cx="4887491" cy="342766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96202" y="1413256"/>
              <a:ext cx="4615958" cy="3427660"/>
            </a:xfrm>
            <a:prstGeom prst="rect">
              <a:avLst/>
            </a:prstGeom>
          </p:spPr>
        </p:pic>
        <p:pic>
          <p:nvPicPr>
            <p:cNvPr id="25" name="Picture 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124669" y="2484670"/>
              <a:ext cx="1295207" cy="12848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Rectangle 50"/>
          <p:cNvSpPr>
            <a:spLocks noChangeArrowheads="1"/>
          </p:cNvSpPr>
          <p:nvPr/>
        </p:nvSpPr>
        <p:spPr bwMode="auto">
          <a:xfrm>
            <a:off x="835961" y="1142334"/>
            <a:ext cx="80053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ea typeface="楷体" panose="02010609060101010101" pitchFamily="49" charset="-122"/>
              </a:rPr>
              <a:t>制作这样一个电脑包装箱至少需要多少平方厘米的纸板？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3" name="Rectangle 50"/>
          <p:cNvSpPr>
            <a:spLocks noChangeArrowheads="1"/>
          </p:cNvSpPr>
          <p:nvPr/>
        </p:nvSpPr>
        <p:spPr bwMode="auto">
          <a:xfrm>
            <a:off x="1442393" y="2472041"/>
            <a:ext cx="3403776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ea typeface="楷体" panose="02010609060101010101" pitchFamily="49" charset="-122"/>
              </a:rPr>
              <a:t>要求需要多少平方厘米的纸板就是求电脑包装箱</a:t>
            </a:r>
            <a:r>
              <a:rPr lang="en-US" altLang="zh-CN" sz="2400" b="1" dirty="0"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ea typeface="楷体" panose="02010609060101010101" pitchFamily="49" charset="-122"/>
              </a:rPr>
              <a:t>个面的总面积。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88640" y="1231214"/>
            <a:ext cx="283903" cy="283903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838654" y="2159642"/>
            <a:ext cx="2861458" cy="1388577"/>
            <a:chOff x="5118677" y="3217856"/>
            <a:chExt cx="2861458" cy="1118204"/>
          </a:xfrm>
        </p:grpSpPr>
        <p:sp>
          <p:nvSpPr>
            <p:cNvPr id="28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5299443" y="3336825"/>
              <a:ext cx="2140386" cy="87738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None/>
              </a:pPr>
              <a:r>
                <a:rPr lang="zh-CN" altLang="en-US" sz="2400" b="1" dirty="0">
                  <a:ea typeface="楷体" panose="02010609060101010101" pitchFamily="49" charset="-122"/>
                </a:rPr>
                <a:t> 怎样求长方体</a:t>
              </a:r>
              <a:r>
                <a:rPr lang="en-US" altLang="zh-CN" sz="2400" b="1" dirty="0">
                  <a:ea typeface="楷体" panose="02010609060101010101" pitchFamily="49" charset="-122"/>
                </a:rPr>
                <a:t>6</a:t>
              </a:r>
              <a:r>
                <a:rPr lang="zh-CN" altLang="en-US" sz="2400" b="1" dirty="0">
                  <a:ea typeface="楷体" panose="02010609060101010101" pitchFamily="49" charset="-122"/>
                </a:rPr>
                <a:t>个面的总面积呢？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utoUpdateAnimBg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2" name="AutoShape 58"/>
          <p:cNvSpPr>
            <a:spLocks noChangeArrowheads="1"/>
          </p:cNvSpPr>
          <p:nvPr/>
        </p:nvSpPr>
        <p:spPr bwMode="auto">
          <a:xfrm>
            <a:off x="2681287" y="1977628"/>
            <a:ext cx="2376488" cy="917972"/>
          </a:xfrm>
          <a:prstGeom prst="cube">
            <a:avLst>
              <a:gd name="adj" fmla="val 52306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7175" name="Rectangle 50"/>
          <p:cNvSpPr>
            <a:spLocks noChangeArrowheads="1"/>
          </p:cNvSpPr>
          <p:nvPr/>
        </p:nvSpPr>
        <p:spPr bwMode="auto">
          <a:xfrm>
            <a:off x="834185" y="771973"/>
            <a:ext cx="5184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将一个长方体的表面展开：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 autoUpdateAnimBg="0"/>
      <p:bldP spid="717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7" name="AutoShape 6"/>
          <p:cNvSpPr>
            <a:spLocks noChangeArrowheads="1"/>
          </p:cNvSpPr>
          <p:nvPr/>
        </p:nvSpPr>
        <p:spPr bwMode="auto">
          <a:xfrm>
            <a:off x="2681287" y="2085976"/>
            <a:ext cx="2376488" cy="917972"/>
          </a:xfrm>
          <a:prstGeom prst="cube">
            <a:avLst>
              <a:gd name="adj" fmla="val 50194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3142064" y="1276352"/>
            <a:ext cx="1915715" cy="809625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8199" name="AutoShape 8"/>
          <p:cNvSpPr>
            <a:spLocks noChangeArrowheads="1"/>
          </p:cNvSpPr>
          <p:nvPr/>
        </p:nvSpPr>
        <p:spPr bwMode="auto">
          <a:xfrm>
            <a:off x="2681287" y="2088356"/>
            <a:ext cx="2376488" cy="476250"/>
          </a:xfrm>
          <a:prstGeom prst="parallelogram">
            <a:avLst>
              <a:gd name="adj" fmla="val 10033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8200" name="Line 9"/>
          <p:cNvSpPr>
            <a:spLocks noChangeShapeType="1"/>
          </p:cNvSpPr>
          <p:nvPr/>
        </p:nvSpPr>
        <p:spPr bwMode="auto">
          <a:xfrm>
            <a:off x="3142060" y="2066927"/>
            <a:ext cx="1190" cy="4857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8201" name="Text Box 10"/>
          <p:cNvSpPr txBox="1">
            <a:spLocks noChangeArrowheads="1"/>
          </p:cNvSpPr>
          <p:nvPr/>
        </p:nvSpPr>
        <p:spPr bwMode="auto">
          <a:xfrm>
            <a:off x="3887391" y="1496619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上</a:t>
            </a:r>
            <a:endParaRPr lang="zh-CN" altLang="en-US" sz="1950" b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1" name="Rectangle 6"/>
          <p:cNvSpPr>
            <a:spLocks noChangeArrowheads="1"/>
          </p:cNvSpPr>
          <p:nvPr/>
        </p:nvSpPr>
        <p:spPr bwMode="auto">
          <a:xfrm>
            <a:off x="3151589" y="1234679"/>
            <a:ext cx="1915715" cy="809625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9222" name="AutoShape 7"/>
          <p:cNvSpPr>
            <a:spLocks noChangeArrowheads="1"/>
          </p:cNvSpPr>
          <p:nvPr/>
        </p:nvSpPr>
        <p:spPr bwMode="auto">
          <a:xfrm>
            <a:off x="2336010" y="2949181"/>
            <a:ext cx="2268141" cy="378619"/>
          </a:xfrm>
          <a:prstGeom prst="parallelogram">
            <a:avLst>
              <a:gd name="adj" fmla="val 901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9223" name="AutoShape 8"/>
          <p:cNvSpPr>
            <a:spLocks noChangeArrowheads="1"/>
          </p:cNvSpPr>
          <p:nvPr/>
        </p:nvSpPr>
        <p:spPr bwMode="auto">
          <a:xfrm>
            <a:off x="2681287" y="2046685"/>
            <a:ext cx="2376488" cy="476250"/>
          </a:xfrm>
          <a:prstGeom prst="parallelogram">
            <a:avLst>
              <a:gd name="adj" fmla="val 10033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9224" name="Line 9"/>
          <p:cNvSpPr>
            <a:spLocks noChangeShapeType="1"/>
          </p:cNvSpPr>
          <p:nvPr/>
        </p:nvSpPr>
        <p:spPr bwMode="auto">
          <a:xfrm>
            <a:off x="3156348" y="2044304"/>
            <a:ext cx="1190" cy="4857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9225" name="AutoShape 10"/>
          <p:cNvSpPr>
            <a:spLocks noChangeArrowheads="1"/>
          </p:cNvSpPr>
          <p:nvPr/>
        </p:nvSpPr>
        <p:spPr bwMode="auto">
          <a:xfrm>
            <a:off x="2690812" y="2470547"/>
            <a:ext cx="2376488" cy="47625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9226" name="AutoShape 11"/>
          <p:cNvSpPr>
            <a:spLocks noChangeArrowheads="1"/>
          </p:cNvSpPr>
          <p:nvPr/>
        </p:nvSpPr>
        <p:spPr bwMode="auto">
          <a:xfrm rot="18922646">
            <a:off x="4318402" y="2343150"/>
            <a:ext cx="1012031" cy="323850"/>
          </a:xfrm>
          <a:prstGeom prst="parallelogram">
            <a:avLst>
              <a:gd name="adj" fmla="val 96441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9227" name="AutoShape 12"/>
          <p:cNvSpPr>
            <a:spLocks noChangeArrowheads="1"/>
          </p:cNvSpPr>
          <p:nvPr/>
        </p:nvSpPr>
        <p:spPr bwMode="auto">
          <a:xfrm rot="18922646">
            <a:off x="2406258" y="2333625"/>
            <a:ext cx="1012031" cy="323850"/>
          </a:xfrm>
          <a:prstGeom prst="parallelogram">
            <a:avLst>
              <a:gd name="adj" fmla="val 9644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9228" name="Text Box 13"/>
          <p:cNvSpPr txBox="1">
            <a:spLocks noChangeArrowheads="1"/>
          </p:cNvSpPr>
          <p:nvPr/>
        </p:nvSpPr>
        <p:spPr bwMode="auto">
          <a:xfrm>
            <a:off x="3887391" y="1454946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上</a:t>
            </a:r>
            <a:endParaRPr lang="zh-CN" altLang="en-US" sz="1950" b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229" name="Text Box 14"/>
          <p:cNvSpPr txBox="1">
            <a:spLocks noChangeArrowheads="1"/>
          </p:cNvSpPr>
          <p:nvPr/>
        </p:nvSpPr>
        <p:spPr bwMode="auto">
          <a:xfrm>
            <a:off x="3545681" y="2478884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下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230" name="Text Box 15"/>
          <p:cNvSpPr txBox="1">
            <a:spLocks noChangeArrowheads="1"/>
          </p:cNvSpPr>
          <p:nvPr/>
        </p:nvSpPr>
        <p:spPr bwMode="auto">
          <a:xfrm>
            <a:off x="3159919" y="2937275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前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231" name="Text Box 16"/>
          <p:cNvSpPr txBox="1">
            <a:spLocks noChangeArrowheads="1"/>
          </p:cNvSpPr>
          <p:nvPr/>
        </p:nvSpPr>
        <p:spPr bwMode="auto">
          <a:xfrm>
            <a:off x="3817144" y="2044306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后</a:t>
            </a:r>
            <a:endParaRPr lang="zh-CN" altLang="en-US" sz="1950" b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9" grpId="0" autoUpdateAnimBg="0"/>
      <p:bldP spid="9230" grpId="0" autoUpdateAnimBg="0"/>
      <p:bldP spid="923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5" name="Rectangle 6"/>
          <p:cNvSpPr>
            <a:spLocks noChangeArrowheads="1"/>
          </p:cNvSpPr>
          <p:nvPr/>
        </p:nvSpPr>
        <p:spPr bwMode="auto">
          <a:xfrm>
            <a:off x="3151585" y="1234679"/>
            <a:ext cx="1906190" cy="809625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0246" name="AutoShape 7"/>
          <p:cNvSpPr>
            <a:spLocks noChangeArrowheads="1"/>
          </p:cNvSpPr>
          <p:nvPr/>
        </p:nvSpPr>
        <p:spPr bwMode="auto">
          <a:xfrm>
            <a:off x="2336010" y="2949181"/>
            <a:ext cx="2268141" cy="378619"/>
          </a:xfrm>
          <a:prstGeom prst="parallelogram">
            <a:avLst>
              <a:gd name="adj" fmla="val 901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0247" name="Rectangle 8"/>
          <p:cNvSpPr>
            <a:spLocks noChangeArrowheads="1"/>
          </p:cNvSpPr>
          <p:nvPr/>
        </p:nvSpPr>
        <p:spPr bwMode="auto">
          <a:xfrm>
            <a:off x="3151585" y="2044305"/>
            <a:ext cx="1906190" cy="432197"/>
          </a:xfrm>
          <a:prstGeom prst="rect">
            <a:avLst/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0248" name="AutoShape 9"/>
          <p:cNvSpPr>
            <a:spLocks noChangeArrowheads="1"/>
          </p:cNvSpPr>
          <p:nvPr/>
        </p:nvSpPr>
        <p:spPr bwMode="auto">
          <a:xfrm>
            <a:off x="2690812" y="2470547"/>
            <a:ext cx="2376488" cy="47625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0249" name="AutoShape 10"/>
          <p:cNvSpPr>
            <a:spLocks noChangeArrowheads="1"/>
          </p:cNvSpPr>
          <p:nvPr/>
        </p:nvSpPr>
        <p:spPr bwMode="auto">
          <a:xfrm rot="18922646">
            <a:off x="4330304" y="2312194"/>
            <a:ext cx="1144190" cy="272654"/>
          </a:xfrm>
          <a:prstGeom prst="parallelogram">
            <a:avLst>
              <a:gd name="adj" fmla="val 184180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0250" name="AutoShape 11"/>
          <p:cNvSpPr>
            <a:spLocks noChangeArrowheads="1"/>
          </p:cNvSpPr>
          <p:nvPr/>
        </p:nvSpPr>
        <p:spPr bwMode="auto">
          <a:xfrm rot="18922646">
            <a:off x="2440786" y="2384823"/>
            <a:ext cx="797719" cy="339328"/>
          </a:xfrm>
          <a:prstGeom prst="parallelogram">
            <a:avLst>
              <a:gd name="adj" fmla="val 3634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0251" name="Text Box 12"/>
          <p:cNvSpPr txBox="1">
            <a:spLocks noChangeArrowheads="1"/>
          </p:cNvSpPr>
          <p:nvPr/>
        </p:nvSpPr>
        <p:spPr bwMode="auto">
          <a:xfrm>
            <a:off x="3887391" y="1454946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上</a:t>
            </a:r>
            <a:endParaRPr lang="zh-CN" altLang="en-US" sz="1950" b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52" name="Text Box 13"/>
          <p:cNvSpPr txBox="1">
            <a:spLocks noChangeArrowheads="1"/>
          </p:cNvSpPr>
          <p:nvPr/>
        </p:nvSpPr>
        <p:spPr bwMode="auto">
          <a:xfrm>
            <a:off x="3545681" y="2478884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下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53" name="Text Box 14"/>
          <p:cNvSpPr txBox="1">
            <a:spLocks noChangeArrowheads="1"/>
          </p:cNvSpPr>
          <p:nvPr/>
        </p:nvSpPr>
        <p:spPr bwMode="auto">
          <a:xfrm>
            <a:off x="3159919" y="2937275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前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54" name="Text Box 15"/>
          <p:cNvSpPr txBox="1">
            <a:spLocks noChangeArrowheads="1"/>
          </p:cNvSpPr>
          <p:nvPr/>
        </p:nvSpPr>
        <p:spPr bwMode="auto">
          <a:xfrm>
            <a:off x="3817144" y="2044306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后</a:t>
            </a:r>
            <a:endParaRPr lang="zh-CN" altLang="en-US" sz="1950" b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55" name="Text Box 16"/>
          <p:cNvSpPr txBox="1">
            <a:spLocks noChangeArrowheads="1"/>
          </p:cNvSpPr>
          <p:nvPr/>
        </p:nvSpPr>
        <p:spPr bwMode="auto">
          <a:xfrm rot="2968768">
            <a:off x="2652428" y="2311252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左</a:t>
            </a:r>
            <a:endParaRPr lang="zh-CN" altLang="en-US" sz="1950" b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3151585" y="1234679"/>
            <a:ext cx="1906190" cy="809625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1270" name="AutoShape 7"/>
          <p:cNvSpPr>
            <a:spLocks noChangeArrowheads="1"/>
          </p:cNvSpPr>
          <p:nvPr/>
        </p:nvSpPr>
        <p:spPr bwMode="auto">
          <a:xfrm>
            <a:off x="2336010" y="2949181"/>
            <a:ext cx="2268141" cy="378619"/>
          </a:xfrm>
          <a:prstGeom prst="parallelogram">
            <a:avLst>
              <a:gd name="adj" fmla="val 901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1271" name="Rectangle 8"/>
          <p:cNvSpPr>
            <a:spLocks noChangeArrowheads="1"/>
          </p:cNvSpPr>
          <p:nvPr/>
        </p:nvSpPr>
        <p:spPr bwMode="auto">
          <a:xfrm>
            <a:off x="3151585" y="2044305"/>
            <a:ext cx="1906190" cy="432197"/>
          </a:xfrm>
          <a:prstGeom prst="rect">
            <a:avLst/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auto">
          <a:xfrm>
            <a:off x="2690812" y="2470547"/>
            <a:ext cx="2376488" cy="47625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1273" name="AutoShape 10"/>
          <p:cNvSpPr>
            <a:spLocks noChangeArrowheads="1"/>
          </p:cNvSpPr>
          <p:nvPr/>
        </p:nvSpPr>
        <p:spPr bwMode="auto">
          <a:xfrm rot="18922646" flipV="1">
            <a:off x="4526756" y="2468166"/>
            <a:ext cx="1225154" cy="323850"/>
          </a:xfrm>
          <a:prstGeom prst="parallelogram">
            <a:avLst>
              <a:gd name="adj" fmla="val 1660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1274" name="AutoShape 11"/>
          <p:cNvSpPr>
            <a:spLocks noChangeArrowheads="1"/>
          </p:cNvSpPr>
          <p:nvPr/>
        </p:nvSpPr>
        <p:spPr bwMode="auto">
          <a:xfrm>
            <a:off x="2193132" y="2476501"/>
            <a:ext cx="975122" cy="485775"/>
          </a:xfrm>
          <a:prstGeom prst="parallelogram">
            <a:avLst>
              <a:gd name="adj" fmla="val 10269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1275" name="Text Box 12"/>
          <p:cNvSpPr txBox="1">
            <a:spLocks noChangeArrowheads="1"/>
          </p:cNvSpPr>
          <p:nvPr/>
        </p:nvSpPr>
        <p:spPr bwMode="auto">
          <a:xfrm>
            <a:off x="3887391" y="1454946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上</a:t>
            </a:r>
            <a:endParaRPr lang="zh-CN" altLang="en-US" sz="1950" b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76" name="Text Box 13"/>
          <p:cNvSpPr txBox="1">
            <a:spLocks noChangeArrowheads="1"/>
          </p:cNvSpPr>
          <p:nvPr/>
        </p:nvSpPr>
        <p:spPr bwMode="auto">
          <a:xfrm>
            <a:off x="3545681" y="2478884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下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77" name="Text Box 14"/>
          <p:cNvSpPr txBox="1">
            <a:spLocks noChangeArrowheads="1"/>
          </p:cNvSpPr>
          <p:nvPr/>
        </p:nvSpPr>
        <p:spPr bwMode="auto">
          <a:xfrm>
            <a:off x="3159919" y="2937275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前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3817144" y="2044306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后</a:t>
            </a:r>
            <a:endParaRPr lang="zh-CN" altLang="en-US" sz="1950" b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79" name="Text Box 16"/>
          <p:cNvSpPr txBox="1">
            <a:spLocks noChangeArrowheads="1"/>
          </p:cNvSpPr>
          <p:nvPr/>
        </p:nvSpPr>
        <p:spPr bwMode="auto">
          <a:xfrm rot="1785035">
            <a:off x="2507172" y="2441030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左</a:t>
            </a:r>
            <a:endParaRPr lang="zh-CN" altLang="en-US" sz="1950" b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80" name="Text Box 17"/>
          <p:cNvSpPr txBox="1">
            <a:spLocks noChangeArrowheads="1"/>
          </p:cNvSpPr>
          <p:nvPr/>
        </p:nvSpPr>
        <p:spPr bwMode="auto">
          <a:xfrm rot="1913689">
            <a:off x="4970575" y="2364830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右</a:t>
            </a:r>
            <a:endParaRPr lang="zh-CN" altLang="en-US" sz="1950" b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3151585" y="1234679"/>
            <a:ext cx="1906190" cy="809625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2294" name="AutoShape 7"/>
          <p:cNvSpPr>
            <a:spLocks noChangeArrowheads="1"/>
          </p:cNvSpPr>
          <p:nvPr/>
        </p:nvSpPr>
        <p:spPr bwMode="auto">
          <a:xfrm>
            <a:off x="2336010" y="2949181"/>
            <a:ext cx="2268141" cy="378619"/>
          </a:xfrm>
          <a:prstGeom prst="parallelogram">
            <a:avLst>
              <a:gd name="adj" fmla="val 901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2295" name="Rectangle 8"/>
          <p:cNvSpPr>
            <a:spLocks noChangeArrowheads="1"/>
          </p:cNvSpPr>
          <p:nvPr/>
        </p:nvSpPr>
        <p:spPr bwMode="auto">
          <a:xfrm>
            <a:off x="3151585" y="2044305"/>
            <a:ext cx="1906190" cy="432197"/>
          </a:xfrm>
          <a:prstGeom prst="rect">
            <a:avLst/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2296" name="AutoShape 9"/>
          <p:cNvSpPr>
            <a:spLocks noChangeArrowheads="1"/>
          </p:cNvSpPr>
          <p:nvPr/>
        </p:nvSpPr>
        <p:spPr bwMode="auto">
          <a:xfrm>
            <a:off x="2690812" y="2470547"/>
            <a:ext cx="2376488" cy="47625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2297" name="AutoShape 10"/>
          <p:cNvSpPr>
            <a:spLocks noChangeArrowheads="1"/>
          </p:cNvSpPr>
          <p:nvPr/>
        </p:nvSpPr>
        <p:spPr bwMode="auto">
          <a:xfrm rot="18922646" flipV="1">
            <a:off x="4582716" y="2509838"/>
            <a:ext cx="1063228" cy="400050"/>
          </a:xfrm>
          <a:prstGeom prst="parallelogram">
            <a:avLst>
              <a:gd name="adj" fmla="val 10151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2298" name="AutoShape 11"/>
          <p:cNvSpPr>
            <a:spLocks noChangeArrowheads="1"/>
          </p:cNvSpPr>
          <p:nvPr/>
        </p:nvSpPr>
        <p:spPr bwMode="auto">
          <a:xfrm>
            <a:off x="2193132" y="2476501"/>
            <a:ext cx="975122" cy="485775"/>
          </a:xfrm>
          <a:prstGeom prst="parallelogram">
            <a:avLst>
              <a:gd name="adj" fmla="val 10269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2299" name="Text Box 12"/>
          <p:cNvSpPr txBox="1">
            <a:spLocks noChangeArrowheads="1"/>
          </p:cNvSpPr>
          <p:nvPr/>
        </p:nvSpPr>
        <p:spPr bwMode="auto">
          <a:xfrm>
            <a:off x="3887391" y="1454946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上</a:t>
            </a:r>
            <a:endParaRPr lang="zh-CN" altLang="en-US" sz="1950" b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300" name="Text Box 13"/>
          <p:cNvSpPr txBox="1">
            <a:spLocks noChangeArrowheads="1"/>
          </p:cNvSpPr>
          <p:nvPr/>
        </p:nvSpPr>
        <p:spPr bwMode="auto">
          <a:xfrm>
            <a:off x="3545681" y="2478884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下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301" name="Text Box 14"/>
          <p:cNvSpPr txBox="1">
            <a:spLocks noChangeArrowheads="1"/>
          </p:cNvSpPr>
          <p:nvPr/>
        </p:nvSpPr>
        <p:spPr bwMode="auto">
          <a:xfrm>
            <a:off x="3159919" y="2937275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前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302" name="Text Box 15"/>
          <p:cNvSpPr txBox="1">
            <a:spLocks noChangeArrowheads="1"/>
          </p:cNvSpPr>
          <p:nvPr/>
        </p:nvSpPr>
        <p:spPr bwMode="auto">
          <a:xfrm>
            <a:off x="3817144" y="2044306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后</a:t>
            </a:r>
            <a:endParaRPr lang="zh-CN" altLang="en-US" sz="1950" b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303" name="Text Box 16"/>
          <p:cNvSpPr txBox="1">
            <a:spLocks noChangeArrowheads="1"/>
          </p:cNvSpPr>
          <p:nvPr/>
        </p:nvSpPr>
        <p:spPr bwMode="auto">
          <a:xfrm rot="268768">
            <a:off x="2486931" y="2444600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左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304" name="Text Box 17"/>
          <p:cNvSpPr txBox="1">
            <a:spLocks noChangeArrowheads="1"/>
          </p:cNvSpPr>
          <p:nvPr/>
        </p:nvSpPr>
        <p:spPr bwMode="auto">
          <a:xfrm rot="831381">
            <a:off x="4870562" y="2463650"/>
            <a:ext cx="4363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950" b="1" i="1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右</a:t>
            </a:r>
            <a:endParaRPr lang="zh-CN" altLang="en-US" sz="1950" b="1" i="1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305" name="Rectangle 4"/>
          <p:cNvSpPr>
            <a:spLocks noChangeArrowheads="1"/>
          </p:cNvSpPr>
          <p:nvPr/>
        </p:nvSpPr>
        <p:spPr bwMode="auto">
          <a:xfrm>
            <a:off x="1518048" y="321470"/>
            <a:ext cx="4660106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二、合作探索</a:t>
            </a:r>
            <a:endParaRPr lang="zh-CN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9abe7e46-f719-4af9-85fb-8de2895b381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1919</Words>
  <Application>WPS 演示</Application>
  <PresentationFormat>全屏显示(16:9)</PresentationFormat>
  <Paragraphs>348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黑体</vt:lpstr>
      <vt:lpstr>华文楷体</vt:lpstr>
      <vt:lpstr>微软雅黑</vt:lpstr>
      <vt:lpstr>幼圆</vt:lpstr>
      <vt:lpstr>等线</vt:lpstr>
      <vt:lpstr>Times New Roman</vt:lpstr>
      <vt:lpstr>楷体</vt:lpstr>
      <vt:lpstr>Calibri</vt:lpstr>
      <vt:lpstr>Arial Unicode MS</vt:lpstr>
      <vt:lpstr>Arial</vt:lpstr>
      <vt:lpstr>第一PPT模板网-WWW.1PPT.COM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49</cp:revision>
  <dcterms:created xsi:type="dcterms:W3CDTF">2018-09-11T05:46:00Z</dcterms:created>
  <dcterms:modified xsi:type="dcterms:W3CDTF">2023-02-08T07:33:54Z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1050D1AEB77446649D45C43D493D1FFC</vt:lpwstr>
  </property>
</Properties>
</file>