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emf" ContentType="image/x-emf"/>
  <Default Extension="wdp" ContentType="image/vnd.ms-photo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9"/>
  </p:notesMasterIdLst>
  <p:sldIdLst>
    <p:sldId id="256" r:id="rId4"/>
    <p:sldId id="257" r:id="rId5"/>
    <p:sldId id="259" r:id="rId6"/>
    <p:sldId id="319" r:id="rId7"/>
    <p:sldId id="325" r:id="rId8"/>
    <p:sldId id="321" r:id="rId9"/>
    <p:sldId id="301" r:id="rId10"/>
    <p:sldId id="303" r:id="rId11"/>
    <p:sldId id="304" r:id="rId12"/>
    <p:sldId id="306" r:id="rId13"/>
    <p:sldId id="308" r:id="rId14"/>
    <p:sldId id="305" r:id="rId15"/>
    <p:sldId id="322" r:id="rId16"/>
    <p:sldId id="310" r:id="rId17"/>
    <p:sldId id="318" r:id="rId18"/>
    <p:sldId id="309" r:id="rId19"/>
    <p:sldId id="317" r:id="rId20"/>
    <p:sldId id="312" r:id="rId21"/>
    <p:sldId id="323" r:id="rId22"/>
    <p:sldId id="273" r:id="rId23"/>
    <p:sldId id="265" r:id="rId24"/>
    <p:sldId id="297" r:id="rId25"/>
    <p:sldId id="316" r:id="rId26"/>
    <p:sldId id="271" r:id="rId27"/>
    <p:sldId id="272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6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384" y="-96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21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11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80076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六年制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48690" y="598680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0050AA"/>
                </a:solidFill>
                <a:latin typeface="微软雅黑" panose="020B0503020204020204" charset="-122"/>
                <a:ea typeface="微软雅黑" panose="020B0503020204020204" charset="-122"/>
              </a:rPr>
              <a:t>长方体和正方体</a:t>
            </a:r>
            <a:endParaRPr lang="zh-CN" altLang="en-US" sz="3200" b="1" dirty="0">
              <a:solidFill>
                <a:srgbClr val="0050A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9744" y="1419631"/>
            <a:ext cx="9145054" cy="143885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包装</a:t>
            </a: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盒</a:t>
            </a:r>
            <a:endParaRPr lang="en-US" altLang="zh-CN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006328" y="3004021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276601" y="3004021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545682" y="3004021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815953" y="3004021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006328" y="3274294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3276601" y="3274294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545682" y="3274294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3815953" y="3274294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3006328" y="3544567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3276601" y="3544567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3545682" y="3544567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3815953" y="3544567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3006328" y="3813646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3276601" y="3813646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3545682" y="3813646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3815953" y="3813646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3006332" y="3004023"/>
            <a:ext cx="1079897" cy="1079897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31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34" name="Rectangle 28"/>
          <p:cNvSpPr>
            <a:spLocks noChangeArrowheads="1"/>
          </p:cNvSpPr>
          <p:nvPr/>
        </p:nvSpPr>
        <p:spPr bwMode="auto">
          <a:xfrm>
            <a:off x="3005138" y="1814587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35" name="Rectangle 29"/>
          <p:cNvSpPr>
            <a:spLocks noChangeArrowheads="1"/>
          </p:cNvSpPr>
          <p:nvPr/>
        </p:nvSpPr>
        <p:spPr bwMode="auto">
          <a:xfrm>
            <a:off x="3275410" y="1814587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36" name="Rectangle 30"/>
          <p:cNvSpPr>
            <a:spLocks noChangeArrowheads="1"/>
          </p:cNvSpPr>
          <p:nvPr/>
        </p:nvSpPr>
        <p:spPr bwMode="auto">
          <a:xfrm>
            <a:off x="3545682" y="1814587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37" name="Rectangle 31"/>
          <p:cNvSpPr>
            <a:spLocks noChangeArrowheads="1"/>
          </p:cNvSpPr>
          <p:nvPr/>
        </p:nvSpPr>
        <p:spPr bwMode="auto">
          <a:xfrm>
            <a:off x="3815953" y="1814587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38" name="Rectangle 32"/>
          <p:cNvSpPr>
            <a:spLocks noChangeArrowheads="1"/>
          </p:cNvSpPr>
          <p:nvPr/>
        </p:nvSpPr>
        <p:spPr bwMode="auto">
          <a:xfrm>
            <a:off x="4085035" y="1814587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39" name="Rectangle 33"/>
          <p:cNvSpPr>
            <a:spLocks noChangeArrowheads="1"/>
          </p:cNvSpPr>
          <p:nvPr/>
        </p:nvSpPr>
        <p:spPr bwMode="auto">
          <a:xfrm>
            <a:off x="3005138" y="208486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0" name="Rectangle 34"/>
          <p:cNvSpPr>
            <a:spLocks noChangeArrowheads="1"/>
          </p:cNvSpPr>
          <p:nvPr/>
        </p:nvSpPr>
        <p:spPr bwMode="auto">
          <a:xfrm>
            <a:off x="3275410" y="208486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1" name="Rectangle 35"/>
          <p:cNvSpPr>
            <a:spLocks noChangeArrowheads="1"/>
          </p:cNvSpPr>
          <p:nvPr/>
        </p:nvSpPr>
        <p:spPr bwMode="auto">
          <a:xfrm>
            <a:off x="3545682" y="208486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2" name="Rectangle 36"/>
          <p:cNvSpPr>
            <a:spLocks noChangeArrowheads="1"/>
          </p:cNvSpPr>
          <p:nvPr/>
        </p:nvSpPr>
        <p:spPr bwMode="auto">
          <a:xfrm>
            <a:off x="3815953" y="208486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3" name="Rectangle 37"/>
          <p:cNvSpPr>
            <a:spLocks noChangeArrowheads="1"/>
          </p:cNvSpPr>
          <p:nvPr/>
        </p:nvSpPr>
        <p:spPr bwMode="auto">
          <a:xfrm>
            <a:off x="4085035" y="208486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4" name="Rectangle 38"/>
          <p:cNvSpPr>
            <a:spLocks noChangeArrowheads="1"/>
          </p:cNvSpPr>
          <p:nvPr/>
        </p:nvSpPr>
        <p:spPr bwMode="auto">
          <a:xfrm>
            <a:off x="3005138" y="235513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5" name="Rectangle 39"/>
          <p:cNvSpPr>
            <a:spLocks noChangeArrowheads="1"/>
          </p:cNvSpPr>
          <p:nvPr/>
        </p:nvSpPr>
        <p:spPr bwMode="auto">
          <a:xfrm>
            <a:off x="3275410" y="235513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6" name="Rectangle 40"/>
          <p:cNvSpPr>
            <a:spLocks noChangeArrowheads="1"/>
          </p:cNvSpPr>
          <p:nvPr/>
        </p:nvSpPr>
        <p:spPr bwMode="auto">
          <a:xfrm>
            <a:off x="3545682" y="235513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7" name="Rectangle 41"/>
          <p:cNvSpPr>
            <a:spLocks noChangeArrowheads="1"/>
          </p:cNvSpPr>
          <p:nvPr/>
        </p:nvSpPr>
        <p:spPr bwMode="auto">
          <a:xfrm>
            <a:off x="3815953" y="235513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8" name="Rectangle 42"/>
          <p:cNvSpPr>
            <a:spLocks noChangeArrowheads="1"/>
          </p:cNvSpPr>
          <p:nvPr/>
        </p:nvSpPr>
        <p:spPr bwMode="auto">
          <a:xfrm>
            <a:off x="4085035" y="2355130"/>
            <a:ext cx="270272" cy="27027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3349" name="Rectangle 43"/>
          <p:cNvSpPr>
            <a:spLocks noChangeArrowheads="1"/>
          </p:cNvSpPr>
          <p:nvPr/>
        </p:nvSpPr>
        <p:spPr bwMode="auto">
          <a:xfrm>
            <a:off x="3005142" y="1814588"/>
            <a:ext cx="1350169" cy="809625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2" name="Group 58"/>
          <p:cNvGrpSpPr/>
          <p:nvPr/>
        </p:nvGrpSpPr>
        <p:grpSpPr bwMode="auto">
          <a:xfrm>
            <a:off x="4655535" y="1956088"/>
            <a:ext cx="1799034" cy="461964"/>
            <a:chOff x="0" y="-57"/>
            <a:chExt cx="1511" cy="388"/>
          </a:xfrm>
        </p:grpSpPr>
        <p:sp>
          <p:nvSpPr>
            <p:cNvPr id="13359" name="Line 50"/>
            <p:cNvSpPr>
              <a:spLocks noChangeShapeType="1"/>
            </p:cNvSpPr>
            <p:nvPr/>
          </p:nvSpPr>
          <p:spPr bwMode="auto">
            <a:xfrm>
              <a:off x="0" y="146"/>
              <a:ext cx="771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3360" name="Rectangle 54"/>
            <p:cNvSpPr>
              <a:spLocks noChangeArrowheads="1"/>
            </p:cNvSpPr>
            <p:nvPr/>
          </p:nvSpPr>
          <p:spPr bwMode="auto">
            <a:xfrm>
              <a:off x="1284" y="42"/>
              <a:ext cx="227" cy="22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13361" name="Text Box 55"/>
            <p:cNvSpPr txBox="1">
              <a:spLocks noChangeArrowheads="1"/>
            </p:cNvSpPr>
            <p:nvPr/>
          </p:nvSpPr>
          <p:spPr bwMode="auto">
            <a:xfrm>
              <a:off x="681" y="-57"/>
              <a:ext cx="8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59"/>
          <p:cNvGrpSpPr/>
          <p:nvPr/>
        </p:nvGrpSpPr>
        <p:grpSpPr bwMode="auto">
          <a:xfrm>
            <a:off x="4655539" y="3291972"/>
            <a:ext cx="1932385" cy="461963"/>
            <a:chOff x="0" y="-51"/>
            <a:chExt cx="1623" cy="388"/>
          </a:xfrm>
        </p:grpSpPr>
        <p:sp>
          <p:nvSpPr>
            <p:cNvPr id="13356" name="Line 51"/>
            <p:cNvSpPr>
              <a:spLocks noChangeShapeType="1"/>
            </p:cNvSpPr>
            <p:nvPr/>
          </p:nvSpPr>
          <p:spPr bwMode="auto">
            <a:xfrm>
              <a:off x="0" y="143"/>
              <a:ext cx="771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3357" name="Text Box 56"/>
            <p:cNvSpPr txBox="1">
              <a:spLocks noChangeArrowheads="1"/>
            </p:cNvSpPr>
            <p:nvPr/>
          </p:nvSpPr>
          <p:spPr bwMode="auto">
            <a:xfrm>
              <a:off x="716" y="-51"/>
              <a:ext cx="8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Rectangle 57"/>
            <p:cNvSpPr>
              <a:spLocks noChangeArrowheads="1"/>
            </p:cNvSpPr>
            <p:nvPr/>
          </p:nvSpPr>
          <p:spPr bwMode="auto">
            <a:xfrm>
              <a:off x="1396" y="45"/>
              <a:ext cx="227" cy="22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54"/>
          <p:cNvGrpSpPr/>
          <p:nvPr/>
        </p:nvGrpSpPr>
        <p:grpSpPr bwMode="auto">
          <a:xfrm>
            <a:off x="611560" y="807283"/>
            <a:ext cx="8662724" cy="461905"/>
            <a:chOff x="0" y="0"/>
            <a:chExt cx="5420" cy="289"/>
          </a:xfrm>
        </p:grpSpPr>
        <p:sp>
          <p:nvSpPr>
            <p:cNvPr id="13354" name="Text Box 52"/>
            <p:cNvSpPr txBox="1">
              <a:spLocks noChangeArrowheads="1"/>
            </p:cNvSpPr>
            <p:nvPr/>
          </p:nvSpPr>
          <p:spPr bwMode="auto">
            <a:xfrm>
              <a:off x="0" y="0"/>
              <a:ext cx="5420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在学习面积时，我们用   计量出长方形、正方形的面积。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5" name="Rectangle 47"/>
            <p:cNvSpPr>
              <a:spLocks noChangeArrowheads="1"/>
            </p:cNvSpPr>
            <p:nvPr/>
          </p:nvSpPr>
          <p:spPr bwMode="auto">
            <a:xfrm>
              <a:off x="2005" y="31"/>
              <a:ext cx="227" cy="22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400" b="1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500"/>
                            </p:stCondLst>
                            <p:childTnLst>
                              <p:par>
                                <p:cTn id="1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0"/>
                            </p:stCondLst>
                            <p:childTnLst>
                              <p:par>
                                <p:cTn id="1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5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000"/>
                            </p:stCondLst>
                            <p:childTnLst>
                              <p:par>
                                <p:cTn id="1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500"/>
                            </p:stCondLst>
                            <p:childTnLst>
                              <p:par>
                                <p:cTn id="1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000"/>
                            </p:stCondLst>
                            <p:childTnLst>
                              <p:par>
                                <p:cTn id="1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7500"/>
                            </p:stCondLst>
                            <p:childTnLst>
                              <p:par>
                                <p:cTn id="1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  <p:bldP spid="13315" grpId="0" animBg="1" autoUpdateAnimBg="0"/>
      <p:bldP spid="13316" grpId="0" animBg="1" autoUpdateAnimBg="0"/>
      <p:bldP spid="13317" grpId="0" animBg="1" autoUpdateAnimBg="0"/>
      <p:bldP spid="13318" grpId="0" animBg="1" autoUpdateAnimBg="0"/>
      <p:bldP spid="13319" grpId="0" animBg="1" autoUpdateAnimBg="0"/>
      <p:bldP spid="13320" grpId="0" animBg="1" autoUpdateAnimBg="0"/>
      <p:bldP spid="13321" grpId="0" animBg="1" autoUpdateAnimBg="0"/>
      <p:bldP spid="13322" grpId="0" animBg="1" autoUpdateAnimBg="0"/>
      <p:bldP spid="13323" grpId="0" animBg="1" autoUpdateAnimBg="0"/>
      <p:bldP spid="13324" grpId="0" animBg="1" autoUpdateAnimBg="0"/>
      <p:bldP spid="13325" grpId="0" animBg="1" autoUpdateAnimBg="0"/>
      <p:bldP spid="13326" grpId="0" animBg="1" autoUpdateAnimBg="0"/>
      <p:bldP spid="13327" grpId="0" animBg="1" autoUpdateAnimBg="0"/>
      <p:bldP spid="13328" grpId="0" animBg="1" autoUpdateAnimBg="0"/>
      <p:bldP spid="13329" grpId="0" animBg="1" autoUpdateAnimBg="0"/>
      <p:bldP spid="13330" grpId="0" animBg="1" autoUpdateAnimBg="0"/>
      <p:bldP spid="13334" grpId="0" animBg="1" autoUpdateAnimBg="0"/>
      <p:bldP spid="13335" grpId="0" animBg="1" autoUpdateAnimBg="0"/>
      <p:bldP spid="13336" grpId="0" animBg="1" autoUpdateAnimBg="0"/>
      <p:bldP spid="13337" grpId="0" animBg="1" autoUpdateAnimBg="0"/>
      <p:bldP spid="13338" grpId="0" animBg="1" autoUpdateAnimBg="0"/>
      <p:bldP spid="13339" grpId="0" animBg="1" autoUpdateAnimBg="0"/>
      <p:bldP spid="13340" grpId="0" animBg="1" autoUpdateAnimBg="0"/>
      <p:bldP spid="13341" grpId="0" animBg="1" autoUpdateAnimBg="0"/>
      <p:bldP spid="13342" grpId="0" animBg="1" autoUpdateAnimBg="0"/>
      <p:bldP spid="13343" grpId="0" animBg="1" autoUpdateAnimBg="0"/>
      <p:bldP spid="13344" grpId="0" animBg="1" autoUpdateAnimBg="0"/>
      <p:bldP spid="13345" grpId="0" animBg="1" autoUpdateAnimBg="0"/>
      <p:bldP spid="13346" grpId="0" animBg="1" autoUpdateAnimBg="0"/>
      <p:bldP spid="13347" grpId="0" animBg="1" autoUpdateAnimBg="0"/>
      <p:bldP spid="13348" grpId="0" animBg="1" autoUpdateAnimBg="0"/>
      <p:bldP spid="13349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92"/>
          <p:cNvSpPr>
            <a:spLocks noChangeArrowheads="1"/>
          </p:cNvSpPr>
          <p:nvPr/>
        </p:nvSpPr>
        <p:spPr bwMode="auto">
          <a:xfrm>
            <a:off x="3148980" y="379973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39" name="AutoShape 93"/>
          <p:cNvSpPr>
            <a:spLocks noChangeArrowheads="1"/>
          </p:cNvSpPr>
          <p:nvPr/>
        </p:nvSpPr>
        <p:spPr bwMode="auto">
          <a:xfrm>
            <a:off x="3390677" y="379973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0" name="AutoShape 94"/>
          <p:cNvSpPr>
            <a:spLocks noChangeArrowheads="1"/>
          </p:cNvSpPr>
          <p:nvPr/>
        </p:nvSpPr>
        <p:spPr bwMode="auto">
          <a:xfrm>
            <a:off x="3634755" y="379973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1" name="AutoShape 95"/>
          <p:cNvSpPr>
            <a:spLocks noChangeArrowheads="1"/>
          </p:cNvSpPr>
          <p:nvPr/>
        </p:nvSpPr>
        <p:spPr bwMode="auto">
          <a:xfrm>
            <a:off x="3062065" y="3883075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2" name="AutoShape 96"/>
          <p:cNvSpPr>
            <a:spLocks noChangeArrowheads="1"/>
          </p:cNvSpPr>
          <p:nvPr/>
        </p:nvSpPr>
        <p:spPr bwMode="auto">
          <a:xfrm>
            <a:off x="3303761" y="3883075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3" name="AutoShape 97"/>
          <p:cNvSpPr>
            <a:spLocks noChangeArrowheads="1"/>
          </p:cNvSpPr>
          <p:nvPr/>
        </p:nvSpPr>
        <p:spPr bwMode="auto">
          <a:xfrm>
            <a:off x="3547840" y="3883075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4" name="AutoShape 98"/>
          <p:cNvSpPr>
            <a:spLocks noChangeArrowheads="1"/>
          </p:cNvSpPr>
          <p:nvPr/>
        </p:nvSpPr>
        <p:spPr bwMode="auto">
          <a:xfrm>
            <a:off x="2987055" y="396165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5" name="AutoShape 99"/>
          <p:cNvSpPr>
            <a:spLocks noChangeArrowheads="1"/>
          </p:cNvSpPr>
          <p:nvPr/>
        </p:nvSpPr>
        <p:spPr bwMode="auto">
          <a:xfrm>
            <a:off x="3228752" y="396165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6" name="AutoShape 100"/>
          <p:cNvSpPr>
            <a:spLocks noChangeArrowheads="1"/>
          </p:cNvSpPr>
          <p:nvPr/>
        </p:nvSpPr>
        <p:spPr bwMode="auto">
          <a:xfrm>
            <a:off x="3472830" y="396165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7" name="AutoShape 101"/>
          <p:cNvSpPr>
            <a:spLocks noChangeArrowheads="1"/>
          </p:cNvSpPr>
          <p:nvPr/>
        </p:nvSpPr>
        <p:spPr bwMode="auto">
          <a:xfrm>
            <a:off x="3150171" y="3554462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8" name="AutoShape 102"/>
          <p:cNvSpPr>
            <a:spLocks noChangeArrowheads="1"/>
          </p:cNvSpPr>
          <p:nvPr/>
        </p:nvSpPr>
        <p:spPr bwMode="auto">
          <a:xfrm>
            <a:off x="3391868" y="3554462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49" name="AutoShape 103"/>
          <p:cNvSpPr>
            <a:spLocks noChangeArrowheads="1"/>
          </p:cNvSpPr>
          <p:nvPr/>
        </p:nvSpPr>
        <p:spPr bwMode="auto">
          <a:xfrm>
            <a:off x="3635946" y="3554462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0" name="AutoShape 104"/>
          <p:cNvSpPr>
            <a:spLocks noChangeArrowheads="1"/>
          </p:cNvSpPr>
          <p:nvPr/>
        </p:nvSpPr>
        <p:spPr bwMode="auto">
          <a:xfrm>
            <a:off x="3063255" y="363780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1" name="AutoShape 105"/>
          <p:cNvSpPr>
            <a:spLocks noChangeArrowheads="1"/>
          </p:cNvSpPr>
          <p:nvPr/>
        </p:nvSpPr>
        <p:spPr bwMode="auto">
          <a:xfrm>
            <a:off x="3304952" y="363780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2" name="AutoShape 106"/>
          <p:cNvSpPr>
            <a:spLocks noChangeArrowheads="1"/>
          </p:cNvSpPr>
          <p:nvPr/>
        </p:nvSpPr>
        <p:spPr bwMode="auto">
          <a:xfrm>
            <a:off x="3549030" y="363780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3" name="AutoShape 107"/>
          <p:cNvSpPr>
            <a:spLocks noChangeArrowheads="1"/>
          </p:cNvSpPr>
          <p:nvPr/>
        </p:nvSpPr>
        <p:spPr bwMode="auto">
          <a:xfrm>
            <a:off x="2988246" y="3716387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4" name="AutoShape 108"/>
          <p:cNvSpPr>
            <a:spLocks noChangeArrowheads="1"/>
          </p:cNvSpPr>
          <p:nvPr/>
        </p:nvSpPr>
        <p:spPr bwMode="auto">
          <a:xfrm>
            <a:off x="3229943" y="3716387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5" name="AutoShape 109"/>
          <p:cNvSpPr>
            <a:spLocks noChangeArrowheads="1"/>
          </p:cNvSpPr>
          <p:nvPr/>
        </p:nvSpPr>
        <p:spPr bwMode="auto">
          <a:xfrm>
            <a:off x="3474021" y="3716387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6" name="AutoShape 110"/>
          <p:cNvSpPr>
            <a:spLocks noChangeArrowheads="1"/>
          </p:cNvSpPr>
          <p:nvPr/>
        </p:nvSpPr>
        <p:spPr bwMode="auto">
          <a:xfrm>
            <a:off x="3153743" y="3317528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7" name="AutoShape 111"/>
          <p:cNvSpPr>
            <a:spLocks noChangeArrowheads="1"/>
          </p:cNvSpPr>
          <p:nvPr/>
        </p:nvSpPr>
        <p:spPr bwMode="auto">
          <a:xfrm>
            <a:off x="3395440" y="3317528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8" name="AutoShape 112"/>
          <p:cNvSpPr>
            <a:spLocks noChangeArrowheads="1"/>
          </p:cNvSpPr>
          <p:nvPr/>
        </p:nvSpPr>
        <p:spPr bwMode="auto">
          <a:xfrm>
            <a:off x="3639518" y="3317528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59" name="AutoShape 113"/>
          <p:cNvSpPr>
            <a:spLocks noChangeArrowheads="1"/>
          </p:cNvSpPr>
          <p:nvPr/>
        </p:nvSpPr>
        <p:spPr bwMode="auto">
          <a:xfrm>
            <a:off x="3066827" y="340087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60" name="AutoShape 114"/>
          <p:cNvSpPr>
            <a:spLocks noChangeArrowheads="1"/>
          </p:cNvSpPr>
          <p:nvPr/>
        </p:nvSpPr>
        <p:spPr bwMode="auto">
          <a:xfrm>
            <a:off x="3308524" y="340087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61" name="AutoShape 115"/>
          <p:cNvSpPr>
            <a:spLocks noChangeArrowheads="1"/>
          </p:cNvSpPr>
          <p:nvPr/>
        </p:nvSpPr>
        <p:spPr bwMode="auto">
          <a:xfrm>
            <a:off x="3552602" y="340087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62" name="AutoShape 116"/>
          <p:cNvSpPr>
            <a:spLocks noChangeArrowheads="1"/>
          </p:cNvSpPr>
          <p:nvPr/>
        </p:nvSpPr>
        <p:spPr bwMode="auto">
          <a:xfrm>
            <a:off x="2991818" y="347945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63" name="AutoShape 117"/>
          <p:cNvSpPr>
            <a:spLocks noChangeArrowheads="1"/>
          </p:cNvSpPr>
          <p:nvPr/>
        </p:nvSpPr>
        <p:spPr bwMode="auto">
          <a:xfrm>
            <a:off x="3233515" y="347945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64" name="AutoShape 118"/>
          <p:cNvSpPr>
            <a:spLocks noChangeArrowheads="1"/>
          </p:cNvSpPr>
          <p:nvPr/>
        </p:nvSpPr>
        <p:spPr bwMode="auto">
          <a:xfrm>
            <a:off x="3469259" y="347945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65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68" name="AutoShape 9" descr="%002I])Q${}hOWMJKYTU4"/>
          <p:cNvSpPr>
            <a:spLocks noChangeAspect="1" noChangeArrowheads="1"/>
          </p:cNvSpPr>
          <p:nvPr/>
        </p:nvSpPr>
        <p:spPr bwMode="auto">
          <a:xfrm>
            <a:off x="4282679" y="1593396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69" name="AutoShape 11"/>
          <p:cNvSpPr>
            <a:spLocks noChangeArrowheads="1"/>
          </p:cNvSpPr>
          <p:nvPr/>
        </p:nvSpPr>
        <p:spPr bwMode="auto">
          <a:xfrm>
            <a:off x="3002040" y="3325809"/>
            <a:ext cx="972740" cy="971550"/>
          </a:xfrm>
          <a:prstGeom prst="cube">
            <a:avLst>
              <a:gd name="adj" fmla="val 25000"/>
            </a:avLst>
          </a:prstGeom>
          <a:solidFill>
            <a:srgbClr val="3366FF">
              <a:alpha val="39999"/>
            </a:srgbClr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2" name="Group 73"/>
          <p:cNvGrpSpPr/>
          <p:nvPr/>
        </p:nvGrpSpPr>
        <p:grpSpPr bwMode="auto">
          <a:xfrm>
            <a:off x="2478114" y="795339"/>
            <a:ext cx="3888581" cy="461964"/>
            <a:chOff x="0" y="0"/>
            <a:chExt cx="3266" cy="388"/>
          </a:xfrm>
        </p:grpSpPr>
        <p:sp>
          <p:nvSpPr>
            <p:cNvPr id="14405" name="Rectangle 72"/>
            <p:cNvSpPr>
              <a:spLocks noChangeArrowheads="1"/>
            </p:cNvSpPr>
            <p:nvPr/>
          </p:nvSpPr>
          <p:spPr bwMode="auto">
            <a:xfrm>
              <a:off x="0" y="0"/>
              <a:ext cx="326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可以用    来计量体积。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AutoShape 16"/>
            <p:cNvSpPr>
              <a:spLocks noChangeArrowheads="1"/>
            </p:cNvSpPr>
            <p:nvPr/>
          </p:nvSpPr>
          <p:spPr bwMode="auto">
            <a:xfrm>
              <a:off x="990" y="62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400" b="1">
                <a:ea typeface="楷体" panose="02010609060101010101" pitchFamily="49" charset="-122"/>
              </a:endParaRPr>
            </a:p>
          </p:txBody>
        </p:sp>
      </p:grpSp>
      <p:sp>
        <p:nvSpPr>
          <p:cNvPr id="14373" name="AutoShape 68"/>
          <p:cNvSpPr>
            <a:spLocks noChangeArrowheads="1"/>
          </p:cNvSpPr>
          <p:nvPr/>
        </p:nvSpPr>
        <p:spPr bwMode="auto">
          <a:xfrm>
            <a:off x="3063479" y="211727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74" name="AutoShape 69"/>
          <p:cNvSpPr>
            <a:spLocks noChangeArrowheads="1"/>
          </p:cNvSpPr>
          <p:nvPr/>
        </p:nvSpPr>
        <p:spPr bwMode="auto">
          <a:xfrm>
            <a:off x="3308748" y="211727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75" name="AutoShape 70"/>
          <p:cNvSpPr>
            <a:spLocks noChangeArrowheads="1"/>
          </p:cNvSpPr>
          <p:nvPr/>
        </p:nvSpPr>
        <p:spPr bwMode="auto">
          <a:xfrm>
            <a:off x="3550445" y="211727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76" name="AutoShape 71"/>
          <p:cNvSpPr>
            <a:spLocks noChangeArrowheads="1"/>
          </p:cNvSpPr>
          <p:nvPr/>
        </p:nvSpPr>
        <p:spPr bwMode="auto">
          <a:xfrm>
            <a:off x="3786189" y="2117271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77" name="AutoShape 72"/>
          <p:cNvSpPr>
            <a:spLocks noChangeArrowheads="1"/>
          </p:cNvSpPr>
          <p:nvPr/>
        </p:nvSpPr>
        <p:spPr bwMode="auto">
          <a:xfrm>
            <a:off x="2984898" y="219585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78" name="AutoShape 73"/>
          <p:cNvSpPr>
            <a:spLocks noChangeArrowheads="1"/>
          </p:cNvSpPr>
          <p:nvPr/>
        </p:nvSpPr>
        <p:spPr bwMode="auto">
          <a:xfrm>
            <a:off x="3230167" y="219585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79" name="AutoShape 74"/>
          <p:cNvSpPr>
            <a:spLocks noChangeArrowheads="1"/>
          </p:cNvSpPr>
          <p:nvPr/>
        </p:nvSpPr>
        <p:spPr bwMode="auto">
          <a:xfrm>
            <a:off x="3471864" y="219585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0" name="AutoShape 75"/>
          <p:cNvSpPr>
            <a:spLocks noChangeArrowheads="1"/>
          </p:cNvSpPr>
          <p:nvPr/>
        </p:nvSpPr>
        <p:spPr bwMode="auto">
          <a:xfrm>
            <a:off x="3707608" y="219585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1" name="AutoShape 76"/>
          <p:cNvSpPr>
            <a:spLocks noChangeArrowheads="1"/>
          </p:cNvSpPr>
          <p:nvPr/>
        </p:nvSpPr>
        <p:spPr bwMode="auto">
          <a:xfrm>
            <a:off x="2901554" y="227919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2" name="AutoShape 77"/>
          <p:cNvSpPr>
            <a:spLocks noChangeArrowheads="1"/>
          </p:cNvSpPr>
          <p:nvPr/>
        </p:nvSpPr>
        <p:spPr bwMode="auto">
          <a:xfrm>
            <a:off x="3146823" y="227919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3" name="AutoShape 78"/>
          <p:cNvSpPr>
            <a:spLocks noChangeArrowheads="1"/>
          </p:cNvSpPr>
          <p:nvPr/>
        </p:nvSpPr>
        <p:spPr bwMode="auto">
          <a:xfrm>
            <a:off x="3388520" y="227919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4" name="AutoShape 79"/>
          <p:cNvSpPr>
            <a:spLocks noChangeArrowheads="1"/>
          </p:cNvSpPr>
          <p:nvPr/>
        </p:nvSpPr>
        <p:spPr bwMode="auto">
          <a:xfrm>
            <a:off x="3624264" y="2279196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5" name="AutoShape 80"/>
          <p:cNvSpPr>
            <a:spLocks noChangeArrowheads="1"/>
          </p:cNvSpPr>
          <p:nvPr/>
        </p:nvSpPr>
        <p:spPr bwMode="auto">
          <a:xfrm>
            <a:off x="3063479" y="187200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6" name="AutoShape 81"/>
          <p:cNvSpPr>
            <a:spLocks noChangeArrowheads="1"/>
          </p:cNvSpPr>
          <p:nvPr/>
        </p:nvSpPr>
        <p:spPr bwMode="auto">
          <a:xfrm>
            <a:off x="3308748" y="187200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7" name="AutoShape 82"/>
          <p:cNvSpPr>
            <a:spLocks noChangeArrowheads="1"/>
          </p:cNvSpPr>
          <p:nvPr/>
        </p:nvSpPr>
        <p:spPr bwMode="auto">
          <a:xfrm>
            <a:off x="3550445" y="187200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8" name="AutoShape 83"/>
          <p:cNvSpPr>
            <a:spLocks noChangeArrowheads="1"/>
          </p:cNvSpPr>
          <p:nvPr/>
        </p:nvSpPr>
        <p:spPr bwMode="auto">
          <a:xfrm>
            <a:off x="3786189" y="1872003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89" name="AutoShape 84"/>
          <p:cNvSpPr>
            <a:spLocks noChangeArrowheads="1"/>
          </p:cNvSpPr>
          <p:nvPr/>
        </p:nvSpPr>
        <p:spPr bwMode="auto">
          <a:xfrm>
            <a:off x="2984898" y="1950584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90" name="AutoShape 85"/>
          <p:cNvSpPr>
            <a:spLocks noChangeArrowheads="1"/>
          </p:cNvSpPr>
          <p:nvPr/>
        </p:nvSpPr>
        <p:spPr bwMode="auto">
          <a:xfrm>
            <a:off x="3230167" y="1950584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91" name="AutoShape 86"/>
          <p:cNvSpPr>
            <a:spLocks noChangeArrowheads="1"/>
          </p:cNvSpPr>
          <p:nvPr/>
        </p:nvSpPr>
        <p:spPr bwMode="auto">
          <a:xfrm>
            <a:off x="3471864" y="1950584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92" name="AutoShape 87"/>
          <p:cNvSpPr>
            <a:spLocks noChangeArrowheads="1"/>
          </p:cNvSpPr>
          <p:nvPr/>
        </p:nvSpPr>
        <p:spPr bwMode="auto">
          <a:xfrm>
            <a:off x="3707608" y="1950584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93" name="AutoShape 88"/>
          <p:cNvSpPr>
            <a:spLocks noChangeArrowheads="1"/>
          </p:cNvSpPr>
          <p:nvPr/>
        </p:nvSpPr>
        <p:spPr bwMode="auto">
          <a:xfrm>
            <a:off x="2901554" y="2033928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94" name="AutoShape 89"/>
          <p:cNvSpPr>
            <a:spLocks noChangeArrowheads="1"/>
          </p:cNvSpPr>
          <p:nvPr/>
        </p:nvSpPr>
        <p:spPr bwMode="auto">
          <a:xfrm>
            <a:off x="3146823" y="2033928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95" name="AutoShape 90"/>
          <p:cNvSpPr>
            <a:spLocks noChangeArrowheads="1"/>
          </p:cNvSpPr>
          <p:nvPr/>
        </p:nvSpPr>
        <p:spPr bwMode="auto">
          <a:xfrm>
            <a:off x="3388520" y="2033928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396" name="AutoShape 91"/>
          <p:cNvSpPr>
            <a:spLocks noChangeArrowheads="1"/>
          </p:cNvSpPr>
          <p:nvPr/>
        </p:nvSpPr>
        <p:spPr bwMode="auto">
          <a:xfrm>
            <a:off x="3624264" y="2033928"/>
            <a:ext cx="323850" cy="32385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2901554" y="1867294"/>
            <a:ext cx="1233488" cy="727472"/>
          </a:xfrm>
          <a:prstGeom prst="cube">
            <a:avLst>
              <a:gd name="adj" fmla="val 36102"/>
            </a:avLst>
          </a:prstGeom>
          <a:solidFill>
            <a:srgbClr val="3366FF">
              <a:alpha val="39999"/>
            </a:srgbClr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3" name="Group 133"/>
          <p:cNvGrpSpPr/>
          <p:nvPr/>
        </p:nvGrpSpPr>
        <p:grpSpPr bwMode="auto">
          <a:xfrm>
            <a:off x="4612483" y="2045834"/>
            <a:ext cx="1944290" cy="407194"/>
            <a:chOff x="0" y="0"/>
            <a:chExt cx="1633" cy="342"/>
          </a:xfrm>
        </p:grpSpPr>
        <p:sp>
          <p:nvSpPr>
            <p:cNvPr id="14402" name="Line 120"/>
            <p:cNvSpPr>
              <a:spLocks noChangeShapeType="1"/>
            </p:cNvSpPr>
            <p:nvPr/>
          </p:nvSpPr>
          <p:spPr bwMode="auto">
            <a:xfrm>
              <a:off x="0" y="178"/>
              <a:ext cx="771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4403" name="Text Box 122"/>
            <p:cNvSpPr txBox="1">
              <a:spLocks noChangeArrowheads="1"/>
            </p:cNvSpPr>
            <p:nvPr/>
          </p:nvSpPr>
          <p:spPr bwMode="auto">
            <a:xfrm>
              <a:off x="817" y="32"/>
              <a:ext cx="81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404" name="AutoShape 131"/>
            <p:cNvSpPr>
              <a:spLocks noChangeArrowheads="1"/>
            </p:cNvSpPr>
            <p:nvPr/>
          </p:nvSpPr>
          <p:spPr bwMode="auto">
            <a:xfrm>
              <a:off x="1316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134"/>
          <p:cNvGrpSpPr/>
          <p:nvPr/>
        </p:nvGrpSpPr>
        <p:grpSpPr bwMode="auto">
          <a:xfrm>
            <a:off x="4659884" y="3743773"/>
            <a:ext cx="1931194" cy="406003"/>
            <a:chOff x="0" y="0"/>
            <a:chExt cx="1622" cy="341"/>
          </a:xfrm>
        </p:grpSpPr>
        <p:sp>
          <p:nvSpPr>
            <p:cNvPr id="14399" name="Line 124"/>
            <p:cNvSpPr>
              <a:spLocks noChangeShapeType="1"/>
            </p:cNvSpPr>
            <p:nvPr/>
          </p:nvSpPr>
          <p:spPr bwMode="auto">
            <a:xfrm>
              <a:off x="0" y="174"/>
              <a:ext cx="771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4400" name="Text Box 125"/>
            <p:cNvSpPr txBox="1">
              <a:spLocks noChangeArrowheads="1"/>
            </p:cNvSpPr>
            <p:nvPr/>
          </p:nvSpPr>
          <p:spPr bwMode="auto">
            <a:xfrm>
              <a:off x="806" y="31"/>
              <a:ext cx="81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401" name="AutoShape 132"/>
            <p:cNvSpPr>
              <a:spLocks noChangeArrowheads="1"/>
            </p:cNvSpPr>
            <p:nvPr/>
          </p:nvSpPr>
          <p:spPr bwMode="auto">
            <a:xfrm>
              <a:off x="1316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 autoUpdateAnimBg="0"/>
      <p:bldP spid="14339" grpId="0" animBg="1" autoUpdateAnimBg="0"/>
      <p:bldP spid="14340" grpId="0" animBg="1" autoUpdateAnimBg="0"/>
      <p:bldP spid="14341" grpId="0" animBg="1" autoUpdateAnimBg="0"/>
      <p:bldP spid="14342" grpId="0" animBg="1" autoUpdateAnimBg="0"/>
      <p:bldP spid="14343" grpId="0" animBg="1" autoUpdateAnimBg="0"/>
      <p:bldP spid="14344" grpId="0" animBg="1" autoUpdateAnimBg="0"/>
      <p:bldP spid="14345" grpId="0" animBg="1" autoUpdateAnimBg="0"/>
      <p:bldP spid="14346" grpId="0" animBg="1" autoUpdateAnimBg="0"/>
      <p:bldP spid="14347" grpId="0" animBg="1" autoUpdateAnimBg="0"/>
      <p:bldP spid="14348" grpId="0" animBg="1" autoUpdateAnimBg="0"/>
      <p:bldP spid="14349" grpId="0" animBg="1" autoUpdateAnimBg="0"/>
      <p:bldP spid="14350" grpId="0" animBg="1" autoUpdateAnimBg="0"/>
      <p:bldP spid="14351" grpId="0" animBg="1" autoUpdateAnimBg="0"/>
      <p:bldP spid="14352" grpId="0" animBg="1" autoUpdateAnimBg="0"/>
      <p:bldP spid="14353" grpId="0" animBg="1" autoUpdateAnimBg="0"/>
      <p:bldP spid="14354" grpId="0" animBg="1" autoUpdateAnimBg="0"/>
      <p:bldP spid="14355" grpId="0" animBg="1" autoUpdateAnimBg="0"/>
      <p:bldP spid="14356" grpId="0" animBg="1" autoUpdateAnimBg="0"/>
      <p:bldP spid="14357" grpId="0" animBg="1" autoUpdateAnimBg="0"/>
      <p:bldP spid="14358" grpId="0" animBg="1" autoUpdateAnimBg="0"/>
      <p:bldP spid="14359" grpId="0" animBg="1" autoUpdateAnimBg="0"/>
      <p:bldP spid="14360" grpId="0" animBg="1" autoUpdateAnimBg="0"/>
      <p:bldP spid="14361" grpId="0" animBg="1" autoUpdateAnimBg="0"/>
      <p:bldP spid="14362" grpId="0" animBg="1" autoUpdateAnimBg="0"/>
      <p:bldP spid="14363" grpId="0" animBg="1" autoUpdateAnimBg="0"/>
      <p:bldP spid="14364" grpId="0" animBg="1" autoUpdateAnimBg="0"/>
      <p:bldP spid="14373" grpId="0" animBg="1" autoUpdateAnimBg="0"/>
      <p:bldP spid="14374" grpId="0" animBg="1" autoUpdateAnimBg="0"/>
      <p:bldP spid="14375" grpId="0" animBg="1" autoUpdateAnimBg="0"/>
      <p:bldP spid="14376" grpId="0" animBg="1" autoUpdateAnimBg="0"/>
      <p:bldP spid="14377" grpId="0" animBg="1" autoUpdateAnimBg="0"/>
      <p:bldP spid="14378" grpId="0" animBg="1" autoUpdateAnimBg="0"/>
      <p:bldP spid="14379" grpId="0" animBg="1" autoUpdateAnimBg="0"/>
      <p:bldP spid="14380" grpId="0" animBg="1" autoUpdateAnimBg="0"/>
      <p:bldP spid="14381" grpId="0" animBg="1" autoUpdateAnimBg="0"/>
      <p:bldP spid="14382" grpId="0" animBg="1" autoUpdateAnimBg="0"/>
      <p:bldP spid="14383" grpId="0" animBg="1" autoUpdateAnimBg="0"/>
      <p:bldP spid="14384" grpId="0" animBg="1" autoUpdateAnimBg="0"/>
      <p:bldP spid="14385" grpId="0" animBg="1" autoUpdateAnimBg="0"/>
      <p:bldP spid="14386" grpId="0" animBg="1" autoUpdateAnimBg="0"/>
      <p:bldP spid="14387" grpId="0" animBg="1" autoUpdateAnimBg="0"/>
      <p:bldP spid="14388" grpId="0" animBg="1" autoUpdateAnimBg="0"/>
      <p:bldP spid="14389" grpId="0" animBg="1" autoUpdateAnimBg="0"/>
      <p:bldP spid="14390" grpId="0" animBg="1" autoUpdateAnimBg="0"/>
      <p:bldP spid="14391" grpId="0" animBg="1" autoUpdateAnimBg="0"/>
      <p:bldP spid="14392" grpId="0" animBg="1" autoUpdateAnimBg="0"/>
      <p:bldP spid="14393" grpId="0" animBg="1" autoUpdateAnimBg="0"/>
      <p:bldP spid="14394" grpId="0" animBg="1" autoUpdateAnimBg="0"/>
      <p:bldP spid="14395" grpId="0" animBg="1" autoUpdateAnimBg="0"/>
      <p:bldP spid="1439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8" name="Rectangle 33"/>
          <p:cNvSpPr>
            <a:spLocks noChangeArrowheads="1"/>
          </p:cNvSpPr>
          <p:nvPr/>
        </p:nvSpPr>
        <p:spPr bwMode="auto">
          <a:xfrm>
            <a:off x="6462713" y="3543300"/>
            <a:ext cx="864394" cy="86439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5369" name="Rectangle 22"/>
          <p:cNvSpPr>
            <a:spLocks noChangeArrowheads="1"/>
          </p:cNvSpPr>
          <p:nvPr/>
        </p:nvSpPr>
        <p:spPr bwMode="auto">
          <a:xfrm>
            <a:off x="611561" y="820405"/>
            <a:ext cx="8309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ea typeface="楷体" panose="02010609060101010101" pitchFamily="49" charset="-122"/>
              </a:rPr>
              <a:t>常用的面积单位有哪些？猜一猜常用的体积单位有哪些呢？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5370" name="Rectangle 23"/>
          <p:cNvSpPr>
            <a:spLocks noChangeArrowheads="1"/>
          </p:cNvSpPr>
          <p:nvPr/>
        </p:nvSpPr>
        <p:spPr bwMode="auto">
          <a:xfrm>
            <a:off x="1187628" y="1531534"/>
            <a:ext cx="712878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ea typeface="楷体" panose="02010609060101010101" pitchFamily="49" charset="-122"/>
              </a:rPr>
              <a:t>常用的面积单位有：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                          平方厘米     平方分米       平方米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5372" name="Rectangle 25"/>
          <p:cNvSpPr>
            <a:spLocks noChangeArrowheads="1"/>
          </p:cNvSpPr>
          <p:nvPr/>
        </p:nvSpPr>
        <p:spPr bwMode="auto">
          <a:xfrm>
            <a:off x="697686" y="3248338"/>
            <a:ext cx="27714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ea typeface="楷体" panose="02010609060101010101" pitchFamily="49" charset="-122"/>
              </a:rPr>
              <a:t>常用的体积单位有：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5373" name="Rectangle 26"/>
          <p:cNvSpPr>
            <a:spLocks noChangeArrowheads="1"/>
          </p:cNvSpPr>
          <p:nvPr/>
        </p:nvSpPr>
        <p:spPr bwMode="auto">
          <a:xfrm>
            <a:off x="3520945" y="3248338"/>
            <a:ext cx="1512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立方厘米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5374" name="Line 28"/>
          <p:cNvSpPr>
            <a:spLocks noChangeShapeType="1"/>
          </p:cNvSpPr>
          <p:nvPr/>
        </p:nvSpPr>
        <p:spPr bwMode="auto">
          <a:xfrm>
            <a:off x="4201215" y="2571750"/>
            <a:ext cx="0" cy="54054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5375" name="Rectangle 29"/>
          <p:cNvSpPr>
            <a:spLocks noChangeArrowheads="1"/>
          </p:cNvSpPr>
          <p:nvPr/>
        </p:nvSpPr>
        <p:spPr bwMode="auto">
          <a:xfrm>
            <a:off x="5084884" y="3248338"/>
            <a:ext cx="1512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立方分米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5376" name="Line 30"/>
          <p:cNvSpPr>
            <a:spLocks noChangeShapeType="1"/>
          </p:cNvSpPr>
          <p:nvPr/>
        </p:nvSpPr>
        <p:spPr bwMode="auto">
          <a:xfrm>
            <a:off x="5764161" y="2571750"/>
            <a:ext cx="0" cy="54054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5377" name="Rectangle 31"/>
          <p:cNvSpPr>
            <a:spLocks noChangeArrowheads="1"/>
          </p:cNvSpPr>
          <p:nvPr/>
        </p:nvSpPr>
        <p:spPr bwMode="auto">
          <a:xfrm>
            <a:off x="6932190" y="3248338"/>
            <a:ext cx="1512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立方米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5378" name="Line 32"/>
          <p:cNvSpPr>
            <a:spLocks noChangeShapeType="1"/>
          </p:cNvSpPr>
          <p:nvPr/>
        </p:nvSpPr>
        <p:spPr bwMode="auto">
          <a:xfrm>
            <a:off x="7327107" y="2571750"/>
            <a:ext cx="0" cy="54054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 autoUpdateAnimBg="0"/>
      <p:bldP spid="15372" grpId="0" autoUpdateAnimBg="0"/>
      <p:bldP spid="15373" grpId="0" autoUpdateAnimBg="0"/>
      <p:bldP spid="15375" grpId="0" autoUpdateAnimBg="0"/>
      <p:bldP spid="1537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AutoShape 10" descr="%002I])Q${}hOWMJKYTU4"/>
          <p:cNvSpPr>
            <a:spLocks noChangeAspect="1" noChangeArrowheads="1"/>
          </p:cNvSpPr>
          <p:nvPr/>
        </p:nvSpPr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6390" name="Text Box 16"/>
          <p:cNvSpPr txBox="1">
            <a:spLocks noChangeArrowheads="1"/>
          </p:cNvSpPr>
          <p:nvPr/>
        </p:nvSpPr>
        <p:spPr bwMode="auto">
          <a:xfrm>
            <a:off x="1267869" y="1324272"/>
            <a:ext cx="72202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棱长为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厘米的正方体，体积是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 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25"/>
          <p:cNvGrpSpPr/>
          <p:nvPr/>
        </p:nvGrpSpPr>
        <p:grpSpPr bwMode="auto">
          <a:xfrm>
            <a:off x="1871663" y="1976439"/>
            <a:ext cx="653654" cy="646510"/>
            <a:chOff x="0" y="-1"/>
            <a:chExt cx="549" cy="543"/>
          </a:xfrm>
        </p:grpSpPr>
        <p:sp>
          <p:nvSpPr>
            <p:cNvPr id="3" name="AutoShape 17"/>
            <p:cNvSpPr>
              <a:spLocks noChangeArrowheads="1"/>
            </p:cNvSpPr>
            <p:nvPr/>
          </p:nvSpPr>
          <p:spPr bwMode="auto">
            <a:xfrm>
              <a:off x="104" y="17"/>
              <a:ext cx="318" cy="318"/>
            </a:xfrm>
            <a:prstGeom prst="cube">
              <a:avLst>
                <a:gd name="adj" fmla="val 2500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6402" name="Rectangle 13"/>
            <p:cNvSpPr>
              <a:spLocks noChangeArrowheads="1"/>
            </p:cNvSpPr>
            <p:nvPr/>
          </p:nvSpPr>
          <p:spPr bwMode="auto">
            <a:xfrm>
              <a:off x="0" y="276"/>
              <a:ext cx="457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350" b="1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3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03" name="Rectangle 13"/>
            <p:cNvSpPr>
              <a:spLocks noChangeArrowheads="1"/>
            </p:cNvSpPr>
            <p:nvPr/>
          </p:nvSpPr>
          <p:spPr bwMode="auto">
            <a:xfrm rot="18825493">
              <a:off x="203" y="197"/>
              <a:ext cx="457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350" b="1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3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Rectangle 13"/>
            <p:cNvSpPr>
              <a:spLocks noChangeArrowheads="1"/>
            </p:cNvSpPr>
            <p:nvPr/>
          </p:nvSpPr>
          <p:spPr bwMode="auto">
            <a:xfrm rot="16200000">
              <a:off x="46" y="111"/>
              <a:ext cx="457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350" b="1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3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Line 21"/>
            <p:cNvSpPr>
              <a:spLocks noChangeShapeType="1"/>
            </p:cNvSpPr>
            <p:nvPr/>
          </p:nvSpPr>
          <p:spPr bwMode="auto">
            <a:xfrm>
              <a:off x="111" y="335"/>
              <a:ext cx="227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" name="Line 22"/>
            <p:cNvSpPr>
              <a:spLocks noChangeShapeType="1"/>
            </p:cNvSpPr>
            <p:nvPr/>
          </p:nvSpPr>
          <p:spPr bwMode="auto">
            <a:xfrm rot="-5400000" flipH="1" flipV="1">
              <a:off x="230" y="221"/>
              <a:ext cx="227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7" name="Line 23"/>
            <p:cNvSpPr>
              <a:spLocks noChangeShapeType="1"/>
            </p:cNvSpPr>
            <p:nvPr/>
          </p:nvSpPr>
          <p:spPr bwMode="auto">
            <a:xfrm flipH="1">
              <a:off x="338" y="244"/>
              <a:ext cx="91" cy="91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pic>
        <p:nvPicPr>
          <p:cNvPr id="16399" name="Picture 26" descr="5LH6QV07XH{[(3J5A{WYLYD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4632" y="3137300"/>
            <a:ext cx="2843213" cy="164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Picture 24" descr="CZI%{D`C(ASSNI30`$M_5X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09738" y="3165873"/>
            <a:ext cx="2921794" cy="160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Rectangle 32"/>
          <p:cNvSpPr>
            <a:spLocks noChangeArrowheads="1"/>
          </p:cNvSpPr>
          <p:nvPr/>
        </p:nvSpPr>
        <p:spPr bwMode="auto">
          <a:xfrm>
            <a:off x="1925241" y="3805239"/>
            <a:ext cx="864394" cy="86439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6396" name="Rectangle 33"/>
          <p:cNvSpPr>
            <a:spLocks noChangeArrowheads="1"/>
          </p:cNvSpPr>
          <p:nvPr/>
        </p:nvSpPr>
        <p:spPr bwMode="auto">
          <a:xfrm>
            <a:off x="6462713" y="3805239"/>
            <a:ext cx="864394" cy="86439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6404" name="Text Box 16"/>
          <p:cNvSpPr txBox="1">
            <a:spLocks noChangeArrowheads="1"/>
          </p:cNvSpPr>
          <p:nvPr/>
        </p:nvSpPr>
        <p:spPr bwMode="auto">
          <a:xfrm>
            <a:off x="1223475" y="780157"/>
            <a:ext cx="3894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立方厘米有多大呢？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05" name="Text Box 16"/>
          <p:cNvSpPr txBox="1">
            <a:spLocks noChangeArrowheads="1"/>
          </p:cNvSpPr>
          <p:nvPr/>
        </p:nvSpPr>
        <p:spPr bwMode="auto">
          <a:xfrm>
            <a:off x="1547814" y="2680097"/>
            <a:ext cx="73701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生活中哪些物体的体积大约是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立方厘米？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06" name="Rectangle 24"/>
          <p:cNvSpPr>
            <a:spLocks noChangeArrowheads="1"/>
          </p:cNvSpPr>
          <p:nvPr/>
        </p:nvSpPr>
        <p:spPr bwMode="auto">
          <a:xfrm>
            <a:off x="2951564" y="3921920"/>
            <a:ext cx="161925" cy="161925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6407" name="Rectangle 25"/>
          <p:cNvSpPr>
            <a:spLocks noChangeArrowheads="1"/>
          </p:cNvSpPr>
          <p:nvPr/>
        </p:nvSpPr>
        <p:spPr bwMode="auto">
          <a:xfrm>
            <a:off x="5328051" y="3999311"/>
            <a:ext cx="161925" cy="161925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utoUpdateAnimBg="0"/>
      <p:bldP spid="16404" grpId="0" autoUpdateAnimBg="0"/>
      <p:bldP spid="16405" grpId="0" autoUpdateAnimBg="0"/>
      <p:bldP spid="16406" grpId="0" animBg="1" autoUpdateAnimBg="0"/>
      <p:bldP spid="16406" grpId="1" animBg="1" autoUpdateAnimBg="0"/>
      <p:bldP spid="16407" grpId="0" animBg="1" autoUpdateAnimBg="0"/>
      <p:bldP spid="16407" grpId="1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3" name="Picture 25" descr="444444444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56160" y="2409827"/>
            <a:ext cx="194429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AutoShape 38"/>
          <p:cNvSpPr>
            <a:spLocks noChangeArrowheads="1"/>
          </p:cNvSpPr>
          <p:nvPr/>
        </p:nvSpPr>
        <p:spPr bwMode="auto">
          <a:xfrm>
            <a:off x="5091115" y="351115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15" name="AutoShape 39"/>
          <p:cNvSpPr>
            <a:spLocks noChangeArrowheads="1"/>
          </p:cNvSpPr>
          <p:nvPr/>
        </p:nvSpPr>
        <p:spPr bwMode="auto">
          <a:xfrm>
            <a:off x="5361389" y="351115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16" name="AutoShape 40"/>
          <p:cNvSpPr>
            <a:spLocks noChangeArrowheads="1"/>
          </p:cNvSpPr>
          <p:nvPr/>
        </p:nvSpPr>
        <p:spPr bwMode="auto">
          <a:xfrm>
            <a:off x="5631661" y="351115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17" name="AutoShape 41"/>
          <p:cNvSpPr>
            <a:spLocks noChangeArrowheads="1"/>
          </p:cNvSpPr>
          <p:nvPr/>
        </p:nvSpPr>
        <p:spPr bwMode="auto">
          <a:xfrm>
            <a:off x="5913839" y="351115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18" name="AutoShape 42"/>
          <p:cNvSpPr>
            <a:spLocks noChangeArrowheads="1"/>
          </p:cNvSpPr>
          <p:nvPr/>
        </p:nvSpPr>
        <p:spPr bwMode="auto">
          <a:xfrm>
            <a:off x="6200779" y="351115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19" name="AutoShape 58"/>
          <p:cNvSpPr>
            <a:spLocks noChangeArrowheads="1"/>
          </p:cNvSpPr>
          <p:nvPr/>
        </p:nvSpPr>
        <p:spPr bwMode="auto">
          <a:xfrm>
            <a:off x="6491292" y="3507584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0" name="AutoShape 59"/>
          <p:cNvSpPr>
            <a:spLocks noChangeArrowheads="1"/>
          </p:cNvSpPr>
          <p:nvPr/>
        </p:nvSpPr>
        <p:spPr bwMode="auto">
          <a:xfrm>
            <a:off x="4999439" y="360640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1" name="AutoShape 60"/>
          <p:cNvSpPr>
            <a:spLocks noChangeArrowheads="1"/>
          </p:cNvSpPr>
          <p:nvPr/>
        </p:nvSpPr>
        <p:spPr bwMode="auto">
          <a:xfrm>
            <a:off x="5269707" y="360640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2" name="AutoShape 61"/>
          <p:cNvSpPr>
            <a:spLocks noChangeArrowheads="1"/>
          </p:cNvSpPr>
          <p:nvPr/>
        </p:nvSpPr>
        <p:spPr bwMode="auto">
          <a:xfrm>
            <a:off x="5539983" y="360640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3" name="AutoShape 62"/>
          <p:cNvSpPr>
            <a:spLocks noChangeArrowheads="1"/>
          </p:cNvSpPr>
          <p:nvPr/>
        </p:nvSpPr>
        <p:spPr bwMode="auto">
          <a:xfrm>
            <a:off x="5822161" y="360640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4" name="AutoShape 63"/>
          <p:cNvSpPr>
            <a:spLocks noChangeArrowheads="1"/>
          </p:cNvSpPr>
          <p:nvPr/>
        </p:nvSpPr>
        <p:spPr bwMode="auto">
          <a:xfrm>
            <a:off x="6109102" y="3606406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5" name="AutoShape 64"/>
          <p:cNvSpPr>
            <a:spLocks noChangeArrowheads="1"/>
          </p:cNvSpPr>
          <p:nvPr/>
        </p:nvSpPr>
        <p:spPr bwMode="auto">
          <a:xfrm>
            <a:off x="6399614" y="3602834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6" name="AutoShape 65"/>
          <p:cNvSpPr>
            <a:spLocks noChangeArrowheads="1"/>
          </p:cNvSpPr>
          <p:nvPr/>
        </p:nvSpPr>
        <p:spPr bwMode="auto">
          <a:xfrm>
            <a:off x="4907761" y="3698084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7" name="AutoShape 66"/>
          <p:cNvSpPr>
            <a:spLocks noChangeArrowheads="1"/>
          </p:cNvSpPr>
          <p:nvPr/>
        </p:nvSpPr>
        <p:spPr bwMode="auto">
          <a:xfrm>
            <a:off x="5178033" y="3698084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8" name="AutoShape 67"/>
          <p:cNvSpPr>
            <a:spLocks noChangeArrowheads="1"/>
          </p:cNvSpPr>
          <p:nvPr/>
        </p:nvSpPr>
        <p:spPr bwMode="auto">
          <a:xfrm>
            <a:off x="5448304" y="3698084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29" name="AutoShape 68"/>
          <p:cNvSpPr>
            <a:spLocks noChangeArrowheads="1"/>
          </p:cNvSpPr>
          <p:nvPr/>
        </p:nvSpPr>
        <p:spPr bwMode="auto">
          <a:xfrm>
            <a:off x="5730481" y="3698084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30" name="AutoShape 69"/>
          <p:cNvSpPr>
            <a:spLocks noChangeArrowheads="1"/>
          </p:cNvSpPr>
          <p:nvPr/>
        </p:nvSpPr>
        <p:spPr bwMode="auto">
          <a:xfrm>
            <a:off x="6017423" y="3698084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31" name="AutoShape 70"/>
          <p:cNvSpPr>
            <a:spLocks noChangeArrowheads="1"/>
          </p:cNvSpPr>
          <p:nvPr/>
        </p:nvSpPr>
        <p:spPr bwMode="auto">
          <a:xfrm>
            <a:off x="6307936" y="3694512"/>
            <a:ext cx="378619" cy="37861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2" name="Group 89"/>
          <p:cNvGrpSpPr/>
          <p:nvPr/>
        </p:nvGrpSpPr>
        <p:grpSpPr bwMode="auto">
          <a:xfrm>
            <a:off x="4912519" y="3237312"/>
            <a:ext cx="1962150" cy="569119"/>
            <a:chOff x="0" y="0"/>
            <a:chExt cx="1648" cy="478"/>
          </a:xfrm>
          <a:solidFill>
            <a:srgbClr val="FF0000"/>
          </a:solidFill>
        </p:grpSpPr>
        <p:sp>
          <p:nvSpPr>
            <p:cNvPr id="17445" name="AutoShape 71"/>
            <p:cNvSpPr>
              <a:spLocks noChangeArrowheads="1"/>
            </p:cNvSpPr>
            <p:nvPr/>
          </p:nvSpPr>
          <p:spPr bwMode="auto">
            <a:xfrm>
              <a:off x="154" y="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46" name="AutoShape 72"/>
            <p:cNvSpPr>
              <a:spLocks noChangeArrowheads="1"/>
            </p:cNvSpPr>
            <p:nvPr/>
          </p:nvSpPr>
          <p:spPr bwMode="auto">
            <a:xfrm>
              <a:off x="381" y="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47" name="AutoShape 73"/>
            <p:cNvSpPr>
              <a:spLocks noChangeArrowheads="1"/>
            </p:cNvSpPr>
            <p:nvPr/>
          </p:nvSpPr>
          <p:spPr bwMode="auto">
            <a:xfrm>
              <a:off x="608" y="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48" name="AutoShape 74"/>
            <p:cNvSpPr>
              <a:spLocks noChangeArrowheads="1"/>
            </p:cNvSpPr>
            <p:nvPr/>
          </p:nvSpPr>
          <p:spPr bwMode="auto">
            <a:xfrm>
              <a:off x="845" y="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49" name="AutoShape 75"/>
            <p:cNvSpPr>
              <a:spLocks noChangeArrowheads="1"/>
            </p:cNvSpPr>
            <p:nvPr/>
          </p:nvSpPr>
          <p:spPr bwMode="auto">
            <a:xfrm>
              <a:off x="1086" y="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50" name="AutoShape 76"/>
            <p:cNvSpPr>
              <a:spLocks noChangeArrowheads="1"/>
            </p:cNvSpPr>
            <p:nvPr/>
          </p:nvSpPr>
          <p:spPr bwMode="auto">
            <a:xfrm>
              <a:off x="1330" y="0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3" name="AutoShape 77"/>
            <p:cNvSpPr>
              <a:spLocks noChangeArrowheads="1"/>
            </p:cNvSpPr>
            <p:nvPr/>
          </p:nvSpPr>
          <p:spPr bwMode="auto">
            <a:xfrm>
              <a:off x="77" y="8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" name="AutoShape 78"/>
            <p:cNvSpPr>
              <a:spLocks noChangeArrowheads="1"/>
            </p:cNvSpPr>
            <p:nvPr/>
          </p:nvSpPr>
          <p:spPr bwMode="auto">
            <a:xfrm>
              <a:off x="304" y="8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53" name="AutoShape 79"/>
            <p:cNvSpPr>
              <a:spLocks noChangeArrowheads="1"/>
            </p:cNvSpPr>
            <p:nvPr/>
          </p:nvSpPr>
          <p:spPr bwMode="auto">
            <a:xfrm>
              <a:off x="531" y="8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54" name="AutoShape 80"/>
            <p:cNvSpPr>
              <a:spLocks noChangeArrowheads="1"/>
            </p:cNvSpPr>
            <p:nvPr/>
          </p:nvSpPr>
          <p:spPr bwMode="auto">
            <a:xfrm>
              <a:off x="768" y="8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55" name="AutoShape 81"/>
            <p:cNvSpPr>
              <a:spLocks noChangeArrowheads="1"/>
            </p:cNvSpPr>
            <p:nvPr/>
          </p:nvSpPr>
          <p:spPr bwMode="auto">
            <a:xfrm>
              <a:off x="1009" y="83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56" name="AutoShape 82"/>
            <p:cNvSpPr>
              <a:spLocks noChangeArrowheads="1"/>
            </p:cNvSpPr>
            <p:nvPr/>
          </p:nvSpPr>
          <p:spPr bwMode="auto">
            <a:xfrm>
              <a:off x="1253" y="80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57" name="AutoShape 83"/>
            <p:cNvSpPr>
              <a:spLocks noChangeArrowheads="1"/>
            </p:cNvSpPr>
            <p:nvPr/>
          </p:nvSpPr>
          <p:spPr bwMode="auto">
            <a:xfrm>
              <a:off x="0" y="160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58" name="AutoShape 84"/>
            <p:cNvSpPr>
              <a:spLocks noChangeArrowheads="1"/>
            </p:cNvSpPr>
            <p:nvPr/>
          </p:nvSpPr>
          <p:spPr bwMode="auto">
            <a:xfrm>
              <a:off x="227" y="160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59" name="AutoShape 85"/>
            <p:cNvSpPr>
              <a:spLocks noChangeArrowheads="1"/>
            </p:cNvSpPr>
            <p:nvPr/>
          </p:nvSpPr>
          <p:spPr bwMode="auto">
            <a:xfrm>
              <a:off x="454" y="160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60" name="AutoShape 86"/>
            <p:cNvSpPr>
              <a:spLocks noChangeArrowheads="1"/>
            </p:cNvSpPr>
            <p:nvPr/>
          </p:nvSpPr>
          <p:spPr bwMode="auto">
            <a:xfrm>
              <a:off x="691" y="160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" name="AutoShape 87"/>
            <p:cNvSpPr>
              <a:spLocks noChangeArrowheads="1"/>
            </p:cNvSpPr>
            <p:nvPr/>
          </p:nvSpPr>
          <p:spPr bwMode="auto">
            <a:xfrm>
              <a:off x="932" y="160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6" name="AutoShape 88"/>
            <p:cNvSpPr>
              <a:spLocks noChangeArrowheads="1"/>
            </p:cNvSpPr>
            <p:nvPr/>
          </p:nvSpPr>
          <p:spPr bwMode="auto">
            <a:xfrm>
              <a:off x="1176" y="157"/>
              <a:ext cx="318" cy="31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17451" name="AutoShape 27"/>
          <p:cNvSpPr>
            <a:spLocks noChangeArrowheads="1"/>
          </p:cNvSpPr>
          <p:nvPr/>
        </p:nvSpPr>
        <p:spPr bwMode="auto">
          <a:xfrm>
            <a:off x="4895853" y="3219453"/>
            <a:ext cx="1997869" cy="864394"/>
          </a:xfrm>
          <a:prstGeom prst="cube">
            <a:avLst>
              <a:gd name="adj" fmla="val 36102"/>
            </a:avLst>
          </a:prstGeom>
          <a:solidFill>
            <a:srgbClr val="3366FF">
              <a:alpha val="39999"/>
            </a:srgbClr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452" name="Line 91"/>
          <p:cNvSpPr>
            <a:spLocks noChangeShapeType="1"/>
          </p:cNvSpPr>
          <p:nvPr/>
        </p:nvSpPr>
        <p:spPr bwMode="auto">
          <a:xfrm>
            <a:off x="3762376" y="3706416"/>
            <a:ext cx="91797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7435" name="Group 94"/>
          <p:cNvGrpSpPr/>
          <p:nvPr/>
        </p:nvGrpSpPr>
        <p:grpSpPr bwMode="auto">
          <a:xfrm>
            <a:off x="2378870" y="1763316"/>
            <a:ext cx="653654" cy="646510"/>
            <a:chOff x="0" y="-1"/>
            <a:chExt cx="549" cy="543"/>
          </a:xfrm>
        </p:grpSpPr>
        <p:sp>
          <p:nvSpPr>
            <p:cNvPr id="17438" name="AutoShape 95"/>
            <p:cNvSpPr>
              <a:spLocks noChangeArrowheads="1"/>
            </p:cNvSpPr>
            <p:nvPr/>
          </p:nvSpPr>
          <p:spPr bwMode="auto">
            <a:xfrm>
              <a:off x="104" y="17"/>
              <a:ext cx="318" cy="31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7439" name="Rectangle 13"/>
            <p:cNvSpPr>
              <a:spLocks noChangeArrowheads="1"/>
            </p:cNvSpPr>
            <p:nvPr/>
          </p:nvSpPr>
          <p:spPr bwMode="auto">
            <a:xfrm>
              <a:off x="0" y="276"/>
              <a:ext cx="457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350" b="1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3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40" name="Rectangle 13"/>
            <p:cNvSpPr>
              <a:spLocks noChangeArrowheads="1"/>
            </p:cNvSpPr>
            <p:nvPr/>
          </p:nvSpPr>
          <p:spPr bwMode="auto">
            <a:xfrm rot="18825493">
              <a:off x="203" y="197"/>
              <a:ext cx="457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350" b="1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3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41" name="Rectangle 13"/>
            <p:cNvSpPr>
              <a:spLocks noChangeArrowheads="1"/>
            </p:cNvSpPr>
            <p:nvPr/>
          </p:nvSpPr>
          <p:spPr bwMode="auto">
            <a:xfrm rot="16200000">
              <a:off x="46" y="111"/>
              <a:ext cx="457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3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3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42" name="Line 99"/>
            <p:cNvSpPr>
              <a:spLocks noChangeShapeType="1"/>
            </p:cNvSpPr>
            <p:nvPr/>
          </p:nvSpPr>
          <p:spPr bwMode="auto">
            <a:xfrm>
              <a:off x="111" y="335"/>
              <a:ext cx="227" cy="0"/>
            </a:xfrm>
            <a:prstGeom prst="line">
              <a:avLst/>
            </a:prstGeom>
            <a:noFill/>
            <a:ln w="22225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7443" name="Line 100"/>
            <p:cNvSpPr>
              <a:spLocks noChangeShapeType="1"/>
            </p:cNvSpPr>
            <p:nvPr/>
          </p:nvSpPr>
          <p:spPr bwMode="auto">
            <a:xfrm rot="-5400000" flipH="1" flipV="1">
              <a:off x="230" y="221"/>
              <a:ext cx="227" cy="0"/>
            </a:xfrm>
            <a:prstGeom prst="line">
              <a:avLst/>
            </a:prstGeom>
            <a:noFill/>
            <a:ln w="22225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7444" name="Line 101"/>
            <p:cNvSpPr>
              <a:spLocks noChangeShapeType="1"/>
            </p:cNvSpPr>
            <p:nvPr/>
          </p:nvSpPr>
          <p:spPr bwMode="auto">
            <a:xfrm flipH="1">
              <a:off x="338" y="244"/>
              <a:ext cx="91" cy="91"/>
            </a:xfrm>
            <a:prstGeom prst="line">
              <a:avLst/>
            </a:prstGeom>
            <a:noFill/>
            <a:ln w="22225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 dirty="0"/>
            </a:p>
          </p:txBody>
        </p:sp>
      </p:grpSp>
      <p:sp>
        <p:nvSpPr>
          <p:cNvPr id="17462" name="Text Box 108"/>
          <p:cNvSpPr txBox="1">
            <a:spLocks noChangeArrowheads="1"/>
          </p:cNvSpPr>
          <p:nvPr/>
        </p:nvSpPr>
        <p:spPr bwMode="auto">
          <a:xfrm>
            <a:off x="1458742" y="861230"/>
            <a:ext cx="6874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你能测出盒子的体积是多少立方厘米吗？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 autoUpdateAnimBg="0"/>
      <p:bldP spid="17415" grpId="0" animBg="1" autoUpdateAnimBg="0"/>
      <p:bldP spid="17416" grpId="0" animBg="1" autoUpdateAnimBg="0"/>
      <p:bldP spid="17417" grpId="0" animBg="1" autoUpdateAnimBg="0"/>
      <p:bldP spid="17418" grpId="0" animBg="1" autoUpdateAnimBg="0"/>
      <p:bldP spid="17419" grpId="0" animBg="1" autoUpdateAnimBg="0"/>
      <p:bldP spid="17420" grpId="0" animBg="1" autoUpdateAnimBg="0"/>
      <p:bldP spid="17421" grpId="0" animBg="1" autoUpdateAnimBg="0"/>
      <p:bldP spid="17422" grpId="0" animBg="1" autoUpdateAnimBg="0"/>
      <p:bldP spid="17423" grpId="0" animBg="1" autoUpdateAnimBg="0"/>
      <p:bldP spid="17424" grpId="0" animBg="1" autoUpdateAnimBg="0"/>
      <p:bldP spid="17425" grpId="0" animBg="1" autoUpdateAnimBg="0"/>
      <p:bldP spid="17426" grpId="0" animBg="1" autoUpdateAnimBg="0"/>
      <p:bldP spid="17427" grpId="0" animBg="1" autoUpdateAnimBg="0"/>
      <p:bldP spid="17428" grpId="0" animBg="1" autoUpdateAnimBg="0"/>
      <p:bldP spid="17429" grpId="0" animBg="1" autoUpdateAnimBg="0"/>
      <p:bldP spid="17430" grpId="0" animBg="1" autoUpdateAnimBg="0"/>
      <p:bldP spid="17431" grpId="0" animBg="1" autoUpdateAnimBg="0"/>
      <p:bldP spid="17451" grpId="0" animBg="1" autoUpdateAnimBg="0"/>
      <p:bldP spid="1746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5" name="Text Box 59"/>
          <p:cNvSpPr txBox="1">
            <a:spLocks noChangeArrowheads="1"/>
          </p:cNvSpPr>
          <p:nvPr/>
        </p:nvSpPr>
        <p:spPr bwMode="auto">
          <a:xfrm>
            <a:off x="842951" y="936953"/>
            <a:ext cx="7668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ea typeface="楷体" panose="02010609060101010101" pitchFamily="49" charset="-122"/>
              </a:rPr>
              <a:t>牛奶箱的体积用立方厘米作单位来测量合适吗？</a:t>
            </a:r>
            <a:endParaRPr lang="en-US" altLang="zh-CN" sz="2800" b="1" dirty="0">
              <a:ea typeface="楷体" panose="02010609060101010101" pitchFamily="49" charset="-122"/>
            </a:endParaRPr>
          </a:p>
        </p:txBody>
      </p:sp>
      <p:grpSp>
        <p:nvGrpSpPr>
          <p:cNvPr id="18439" name="Group 61"/>
          <p:cNvGrpSpPr/>
          <p:nvPr/>
        </p:nvGrpSpPr>
        <p:grpSpPr bwMode="auto">
          <a:xfrm>
            <a:off x="4552359" y="1763912"/>
            <a:ext cx="2778919" cy="1944291"/>
            <a:chOff x="0" y="0"/>
            <a:chExt cx="2334" cy="1633"/>
          </a:xfrm>
        </p:grpSpPr>
        <p:pic>
          <p:nvPicPr>
            <p:cNvPr id="18442" name="Picture 58" descr="P[)]`PM1H4405PK{1$GS1(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2334" cy="1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3" name="Rectangle 60"/>
            <p:cNvSpPr>
              <a:spLocks noChangeArrowheads="1"/>
            </p:cNvSpPr>
            <p:nvPr/>
          </p:nvSpPr>
          <p:spPr bwMode="auto">
            <a:xfrm>
              <a:off x="363" y="1315"/>
              <a:ext cx="544" cy="3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18450" name="Text Box 59"/>
          <p:cNvSpPr txBox="1">
            <a:spLocks noChangeArrowheads="1"/>
          </p:cNvSpPr>
          <p:nvPr/>
        </p:nvSpPr>
        <p:spPr bwMode="auto">
          <a:xfrm>
            <a:off x="737828" y="3907493"/>
            <a:ext cx="7668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立方厘米</a:t>
            </a:r>
            <a:r>
              <a:rPr lang="zh-CN" altLang="en-US" sz="2800" b="1" dirty="0">
                <a:ea typeface="楷体" panose="02010609060101010101" pitchFamily="49" charset="-122"/>
              </a:rPr>
              <a:t>太小，用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立方分米</a:t>
            </a:r>
            <a:r>
              <a:rPr lang="zh-CN" altLang="en-US" sz="2800" b="1" dirty="0">
                <a:ea typeface="楷体" panose="02010609060101010101" pitchFamily="49" charset="-122"/>
              </a:rPr>
              <a:t>作单位比较合适。</a:t>
            </a:r>
            <a:endParaRPr lang="en-US" altLang="zh-CN" sz="2800" b="1" dirty="0">
              <a:ea typeface="楷体" panose="02010609060101010101" pitchFamily="49" charset="-122"/>
            </a:endParaRPr>
          </a:p>
        </p:txBody>
      </p:sp>
      <p:grpSp>
        <p:nvGrpSpPr>
          <p:cNvPr id="19" name="Group 94"/>
          <p:cNvGrpSpPr/>
          <p:nvPr/>
        </p:nvGrpSpPr>
        <p:grpSpPr bwMode="auto">
          <a:xfrm>
            <a:off x="2378870" y="1763316"/>
            <a:ext cx="653654" cy="646510"/>
            <a:chOff x="0" y="-1"/>
            <a:chExt cx="549" cy="543"/>
          </a:xfrm>
        </p:grpSpPr>
        <p:sp>
          <p:nvSpPr>
            <p:cNvPr id="20" name="AutoShape 95"/>
            <p:cNvSpPr>
              <a:spLocks noChangeArrowheads="1"/>
            </p:cNvSpPr>
            <p:nvPr/>
          </p:nvSpPr>
          <p:spPr bwMode="auto">
            <a:xfrm>
              <a:off x="104" y="17"/>
              <a:ext cx="318" cy="31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0" y="276"/>
              <a:ext cx="457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350" b="1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3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 rot="18825493">
              <a:off x="203" y="197"/>
              <a:ext cx="457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350" b="1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3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 rot="16200000">
              <a:off x="46" y="111"/>
              <a:ext cx="457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3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3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Line 99"/>
            <p:cNvSpPr>
              <a:spLocks noChangeShapeType="1"/>
            </p:cNvSpPr>
            <p:nvPr/>
          </p:nvSpPr>
          <p:spPr bwMode="auto">
            <a:xfrm>
              <a:off x="111" y="335"/>
              <a:ext cx="227" cy="0"/>
            </a:xfrm>
            <a:prstGeom prst="line">
              <a:avLst/>
            </a:prstGeom>
            <a:noFill/>
            <a:ln w="22225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5" name="Line 100"/>
            <p:cNvSpPr>
              <a:spLocks noChangeShapeType="1"/>
            </p:cNvSpPr>
            <p:nvPr/>
          </p:nvSpPr>
          <p:spPr bwMode="auto">
            <a:xfrm rot="-5400000" flipH="1" flipV="1">
              <a:off x="230" y="221"/>
              <a:ext cx="227" cy="0"/>
            </a:xfrm>
            <a:prstGeom prst="line">
              <a:avLst/>
            </a:prstGeom>
            <a:noFill/>
            <a:ln w="22225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6" name="Line 101"/>
            <p:cNvSpPr>
              <a:spLocks noChangeShapeType="1"/>
            </p:cNvSpPr>
            <p:nvPr/>
          </p:nvSpPr>
          <p:spPr bwMode="auto">
            <a:xfrm flipH="1">
              <a:off x="338" y="244"/>
              <a:ext cx="91" cy="91"/>
            </a:xfrm>
            <a:prstGeom prst="line">
              <a:avLst/>
            </a:prstGeom>
            <a:noFill/>
            <a:ln w="22225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 autoUpdateAnimBg="0"/>
      <p:bldP spid="1845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600" b="1">
                <a:ea typeface="楷体" panose="02010609060101010101" pitchFamily="49" charset="-122"/>
              </a:rPr>
              <a:t> 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AutoShape 3"/>
          <p:cNvSpPr>
            <a:spLocks noChangeArrowheads="1"/>
          </p:cNvSpPr>
          <p:nvPr/>
        </p:nvSpPr>
        <p:spPr bwMode="auto">
          <a:xfrm>
            <a:off x="2252663" y="1679700"/>
            <a:ext cx="917972" cy="864394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lIns="67500" tIns="35100" rIns="67500" bIns="351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19462" name="Rectangle 13"/>
          <p:cNvSpPr>
            <a:spLocks noChangeArrowheads="1"/>
          </p:cNvSpPr>
          <p:nvPr/>
        </p:nvSpPr>
        <p:spPr bwMode="auto">
          <a:xfrm>
            <a:off x="2250281" y="2499744"/>
            <a:ext cx="544116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1dm</a:t>
            </a:r>
            <a:endParaRPr lang="en-US" altLang="zh-CN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Rectangle 13"/>
          <p:cNvSpPr>
            <a:spLocks noChangeArrowheads="1"/>
          </p:cNvSpPr>
          <p:nvPr/>
        </p:nvSpPr>
        <p:spPr bwMode="auto">
          <a:xfrm rot="18825493">
            <a:off x="2842011" y="2355448"/>
            <a:ext cx="544115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1dm</a:t>
            </a:r>
            <a:endParaRPr lang="en-US" altLang="zh-CN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Rectangle 13"/>
          <p:cNvSpPr>
            <a:spLocks noChangeArrowheads="1"/>
          </p:cNvSpPr>
          <p:nvPr/>
        </p:nvSpPr>
        <p:spPr bwMode="auto">
          <a:xfrm rot="16200000">
            <a:off x="2439591" y="2214871"/>
            <a:ext cx="544116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en-US" altLang="zh-CN" sz="1400" b="1">
                <a:latin typeface="楷体" panose="02010609060101010101" pitchFamily="49" charset="-122"/>
                <a:ea typeface="楷体" panose="02010609060101010101" pitchFamily="49" charset="-122"/>
              </a:rPr>
              <a:t>1dm</a:t>
            </a:r>
            <a:endParaRPr lang="en-US" altLang="zh-CN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5" name="Picture 4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30179" y="3543302"/>
            <a:ext cx="1073944" cy="118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Text Box 16"/>
          <p:cNvSpPr txBox="1">
            <a:spLocks noChangeArrowheads="1"/>
          </p:cNvSpPr>
          <p:nvPr/>
        </p:nvSpPr>
        <p:spPr bwMode="auto">
          <a:xfrm>
            <a:off x="1015455" y="1156480"/>
            <a:ext cx="72202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棱长为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分米的正方体，体积是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8" name="Text Box 16"/>
          <p:cNvSpPr txBox="1">
            <a:spLocks noChangeArrowheads="1"/>
          </p:cNvSpPr>
          <p:nvPr/>
        </p:nvSpPr>
        <p:spPr bwMode="auto">
          <a:xfrm>
            <a:off x="1045610" y="570478"/>
            <a:ext cx="5214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立方分米有多大呢？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9" name="Text Box 16"/>
          <p:cNvSpPr txBox="1">
            <a:spLocks noChangeArrowheads="1"/>
          </p:cNvSpPr>
          <p:nvPr/>
        </p:nvSpPr>
        <p:spPr bwMode="auto">
          <a:xfrm>
            <a:off x="1015459" y="2813299"/>
            <a:ext cx="70566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生活中哪些物体的体积大约是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立方厘米？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0" name="Text Box 16"/>
          <p:cNvSpPr txBox="1">
            <a:spLocks noChangeArrowheads="1"/>
          </p:cNvSpPr>
          <p:nvPr/>
        </p:nvSpPr>
        <p:spPr bwMode="auto">
          <a:xfrm>
            <a:off x="1655564" y="3566876"/>
            <a:ext cx="150614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粉笔盒的体积大约是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立方分米。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1" name="Text Box 16"/>
          <p:cNvSpPr txBox="1">
            <a:spLocks noChangeArrowheads="1"/>
          </p:cNvSpPr>
          <p:nvPr/>
        </p:nvSpPr>
        <p:spPr bwMode="auto">
          <a:xfrm>
            <a:off x="4625582" y="3598071"/>
            <a:ext cx="17275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魔方的体积大约是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04321" y="3281704"/>
            <a:ext cx="1458411" cy="1424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 autoUpdateAnimBg="0"/>
      <p:bldP spid="19462" grpId="0" autoUpdateAnimBg="0"/>
      <p:bldP spid="19463" grpId="0" autoUpdateAnimBg="0"/>
      <p:bldP spid="19464" grpId="0" autoUpdateAnimBg="0"/>
      <p:bldP spid="19467" grpId="0" autoUpdateAnimBg="0"/>
      <p:bldP spid="19468" grpId="0" autoUpdateAnimBg="0"/>
      <p:bldP spid="19469" grpId="0" autoUpdateAnimBg="0"/>
      <p:bldP spid="19470" grpId="0" autoUpdateAnimBg="0"/>
      <p:bldP spid="1947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3" name="Text Box 59"/>
          <p:cNvSpPr txBox="1">
            <a:spLocks noChangeArrowheads="1"/>
          </p:cNvSpPr>
          <p:nvPr/>
        </p:nvSpPr>
        <p:spPr bwMode="auto">
          <a:xfrm>
            <a:off x="845364" y="702377"/>
            <a:ext cx="7933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ea typeface="楷体" panose="02010609060101010101" pitchFamily="49" charset="-122"/>
              </a:rPr>
              <a:t>集装箱的体积用立方分米作单位来测量合适吗？</a:t>
            </a:r>
            <a:endParaRPr lang="en-US" altLang="zh-CN" sz="2800" b="1" dirty="0">
              <a:ea typeface="楷体" panose="02010609060101010101" pitchFamily="49" charset="-122"/>
            </a:endParaRPr>
          </a:p>
        </p:txBody>
      </p:sp>
      <p:sp>
        <p:nvSpPr>
          <p:cNvPr id="20501" name="Text Box 59"/>
          <p:cNvSpPr txBox="1">
            <a:spLocks noChangeArrowheads="1"/>
          </p:cNvSpPr>
          <p:nvPr/>
        </p:nvSpPr>
        <p:spPr bwMode="auto">
          <a:xfrm>
            <a:off x="987899" y="3959581"/>
            <a:ext cx="71289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立方分米</a:t>
            </a:r>
            <a:r>
              <a:rPr lang="zh-CN" altLang="en-US" sz="2800" b="1" dirty="0">
                <a:ea typeface="楷体" panose="02010609060101010101" pitchFamily="49" charset="-122"/>
              </a:rPr>
              <a:t>太小，用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立方米</a:t>
            </a:r>
            <a:r>
              <a:rPr lang="zh-CN" altLang="en-US" sz="2800" b="1" dirty="0">
                <a:ea typeface="楷体" panose="02010609060101010101" pitchFamily="49" charset="-122"/>
              </a:rPr>
              <a:t>作单位比较合适。</a:t>
            </a:r>
            <a:endParaRPr lang="en-US" altLang="zh-CN" sz="2800" b="1" dirty="0">
              <a:ea typeface="楷体" panose="02010609060101010101" pitchFamily="49" charset="-122"/>
            </a:endParaRPr>
          </a:p>
        </p:txBody>
      </p:sp>
      <p:grpSp>
        <p:nvGrpSpPr>
          <p:cNvPr id="20490" name="Group 19"/>
          <p:cNvGrpSpPr/>
          <p:nvPr/>
        </p:nvGrpSpPr>
        <p:grpSpPr bwMode="auto">
          <a:xfrm>
            <a:off x="1890713" y="2085976"/>
            <a:ext cx="649550" cy="725229"/>
            <a:chOff x="628" y="1645"/>
            <a:chExt cx="702" cy="782"/>
          </a:xfrm>
        </p:grpSpPr>
        <p:sp>
          <p:nvSpPr>
            <p:cNvPr id="20491" name="AutoShape 3"/>
            <p:cNvSpPr>
              <a:spLocks noChangeArrowheads="1"/>
            </p:cNvSpPr>
            <p:nvPr/>
          </p:nvSpPr>
          <p:spPr bwMode="auto">
            <a:xfrm>
              <a:off x="649" y="1645"/>
              <a:ext cx="544" cy="544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700" b="1">
                <a:ea typeface="楷体" panose="02010609060101010101" pitchFamily="49" charset="-122"/>
              </a:endParaRPr>
            </a:p>
          </p:txBody>
        </p:sp>
        <p:sp>
          <p:nvSpPr>
            <p:cNvPr id="20492" name="Rectangle 13"/>
            <p:cNvSpPr>
              <a:spLocks noChangeArrowheads="1"/>
            </p:cNvSpPr>
            <p:nvPr/>
          </p:nvSpPr>
          <p:spPr bwMode="auto">
            <a:xfrm rot="16200000">
              <a:off x="751" y="1842"/>
              <a:ext cx="45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200" b="1">
                  <a:latin typeface="楷体" panose="02010609060101010101" pitchFamily="49" charset="-122"/>
                  <a:ea typeface="楷体" panose="02010609060101010101" pitchFamily="49" charset="-122"/>
                </a:rPr>
                <a:t>1dm</a:t>
              </a:r>
              <a:endParaRPr lang="en-US" altLang="zh-CN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Rectangle 13"/>
            <p:cNvSpPr>
              <a:spLocks noChangeArrowheads="1"/>
            </p:cNvSpPr>
            <p:nvPr/>
          </p:nvSpPr>
          <p:spPr bwMode="auto">
            <a:xfrm>
              <a:off x="628" y="2151"/>
              <a:ext cx="408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200" b="1">
                  <a:latin typeface="楷体" panose="02010609060101010101" pitchFamily="49" charset="-122"/>
                  <a:ea typeface="楷体" panose="02010609060101010101" pitchFamily="49" charset="-122"/>
                </a:rPr>
                <a:t>1dm</a:t>
              </a:r>
              <a:endParaRPr lang="en-US" altLang="zh-CN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4" name="Rectangle 13"/>
            <p:cNvSpPr>
              <a:spLocks noChangeArrowheads="1"/>
            </p:cNvSpPr>
            <p:nvPr/>
          </p:nvSpPr>
          <p:spPr bwMode="auto">
            <a:xfrm rot="18825493">
              <a:off x="963" y="2034"/>
              <a:ext cx="45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30000"/>
                </a:spcBef>
              </a:pPr>
              <a:r>
                <a:rPr lang="en-US" altLang="zh-CN" sz="1200" b="1">
                  <a:latin typeface="楷体" panose="02010609060101010101" pitchFamily="49" charset="-122"/>
                  <a:ea typeface="楷体" panose="02010609060101010101" pitchFamily="49" charset="-122"/>
                </a:rPr>
                <a:t>1dm</a:t>
              </a:r>
              <a:endParaRPr lang="en-US" altLang="zh-CN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1616" y="1499886"/>
            <a:ext cx="4440704" cy="2500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3" grpId="0" autoUpdateAnimBg="0"/>
      <p:bldP spid="2050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AutoShape 3"/>
          <p:cNvSpPr>
            <a:spLocks noChangeArrowheads="1"/>
          </p:cNvSpPr>
          <p:nvPr/>
        </p:nvSpPr>
        <p:spPr bwMode="auto">
          <a:xfrm>
            <a:off x="3419872" y="1779664"/>
            <a:ext cx="2159794" cy="199786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lIns="67500" tIns="35100" rIns="67500" bIns="351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200" b="1">
              <a:ea typeface="楷体" panose="02010609060101010101" pitchFamily="49" charset="-122"/>
            </a:endParaRPr>
          </a:p>
        </p:txBody>
      </p:sp>
      <p:sp>
        <p:nvSpPr>
          <p:cNvPr id="21509" name="Rectangle 13"/>
          <p:cNvSpPr>
            <a:spLocks noChangeArrowheads="1"/>
          </p:cNvSpPr>
          <p:nvPr/>
        </p:nvSpPr>
        <p:spPr bwMode="auto">
          <a:xfrm>
            <a:off x="4027884" y="3647810"/>
            <a:ext cx="544116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Rectangle 13"/>
          <p:cNvSpPr>
            <a:spLocks noChangeArrowheads="1"/>
          </p:cNvSpPr>
          <p:nvPr/>
        </p:nvSpPr>
        <p:spPr bwMode="auto">
          <a:xfrm rot="18825493">
            <a:off x="5211412" y="3427702"/>
            <a:ext cx="544115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Rectangle 13"/>
          <p:cNvSpPr>
            <a:spLocks noChangeArrowheads="1"/>
          </p:cNvSpPr>
          <p:nvPr/>
        </p:nvSpPr>
        <p:spPr bwMode="auto">
          <a:xfrm rot="16200000">
            <a:off x="4563708" y="2616886"/>
            <a:ext cx="544116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Text Box 16"/>
          <p:cNvSpPr txBox="1">
            <a:spLocks noChangeArrowheads="1"/>
          </p:cNvSpPr>
          <p:nvPr/>
        </p:nvSpPr>
        <p:spPr bwMode="auto">
          <a:xfrm>
            <a:off x="1119885" y="1181265"/>
            <a:ext cx="64988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棱长为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米的正方体，体积是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立方米。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Text Box 16"/>
          <p:cNvSpPr txBox="1">
            <a:spLocks noChangeArrowheads="1"/>
          </p:cNvSpPr>
          <p:nvPr/>
        </p:nvSpPr>
        <p:spPr bwMode="auto">
          <a:xfrm>
            <a:off x="1119885" y="627535"/>
            <a:ext cx="3935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立方米有多大呢？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5" name="Text Box 16"/>
          <p:cNvSpPr txBox="1">
            <a:spLocks noChangeArrowheads="1"/>
          </p:cNvSpPr>
          <p:nvPr/>
        </p:nvSpPr>
        <p:spPr bwMode="auto">
          <a:xfrm>
            <a:off x="640473" y="4011910"/>
            <a:ext cx="78630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说一说，生活中哪些物体的体积大约是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立方米？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autoUpdateAnimBg="0"/>
      <p:bldP spid="21514" grpId="0" autoUpdateAnimBg="0"/>
      <p:bldP spid="2151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2"/>
          <p:cNvSpPr txBox="1">
            <a:spLocks noChangeArrowheads="1"/>
          </p:cNvSpPr>
          <p:nvPr/>
        </p:nvSpPr>
        <p:spPr bwMode="auto">
          <a:xfrm>
            <a:off x="2832398" y="459154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129"/>
          <p:cNvGrpSpPr/>
          <p:nvPr/>
        </p:nvGrpSpPr>
        <p:grpSpPr bwMode="auto">
          <a:xfrm>
            <a:off x="1890617" y="2959202"/>
            <a:ext cx="2352675" cy="1731169"/>
            <a:chOff x="0" y="0"/>
            <a:chExt cx="1976" cy="1454"/>
          </a:xfrm>
        </p:grpSpPr>
        <p:sp>
          <p:nvSpPr>
            <p:cNvPr id="4" name="Rectangle 125"/>
            <p:cNvSpPr>
              <a:spLocks noChangeArrowheads="1"/>
            </p:cNvSpPr>
            <p:nvPr/>
          </p:nvSpPr>
          <p:spPr bwMode="auto">
            <a:xfrm>
              <a:off x="0" y="10"/>
              <a:ext cx="1678" cy="140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" name="Text Box 39"/>
            <p:cNvSpPr txBox="1">
              <a:spLocks noChangeArrowheads="1"/>
            </p:cNvSpPr>
            <p:nvPr/>
          </p:nvSpPr>
          <p:spPr bwMode="auto">
            <a:xfrm>
              <a:off x="161" y="303"/>
              <a:ext cx="12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 dirty="0">
                  <a:ea typeface="楷体" panose="02010609060101010101" pitchFamily="49" charset="-122"/>
                </a:rPr>
                <a:t>平方厘米</a:t>
              </a:r>
              <a:endParaRPr lang="zh-CN" altLang="en-US" b="1" dirty="0">
                <a:ea typeface="楷体" panose="02010609060101010101" pitchFamily="49" charset="-122"/>
              </a:endParaRPr>
            </a:p>
          </p:txBody>
        </p:sp>
        <p:sp>
          <p:nvSpPr>
            <p:cNvPr id="6" name="Text Box 41"/>
            <p:cNvSpPr txBox="1">
              <a:spLocks noChangeArrowheads="1"/>
            </p:cNvSpPr>
            <p:nvPr/>
          </p:nvSpPr>
          <p:spPr bwMode="auto">
            <a:xfrm>
              <a:off x="161" y="711"/>
              <a:ext cx="117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" panose="02010609060101010101" pitchFamily="49" charset="-122"/>
                </a:rPr>
                <a:t>平方分米</a:t>
              </a:r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7" name="Text Box 43"/>
            <p:cNvSpPr txBox="1">
              <a:spLocks noChangeArrowheads="1"/>
            </p:cNvSpPr>
            <p:nvPr/>
          </p:nvSpPr>
          <p:spPr bwMode="auto">
            <a:xfrm>
              <a:off x="161" y="1144"/>
              <a:ext cx="117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" panose="02010609060101010101" pitchFamily="49" charset="-122"/>
                </a:rPr>
                <a:t>平方米</a:t>
              </a:r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8" name="Text Box 48"/>
            <p:cNvSpPr txBox="1">
              <a:spLocks noChangeArrowheads="1"/>
            </p:cNvSpPr>
            <p:nvPr/>
          </p:nvSpPr>
          <p:spPr bwMode="auto">
            <a:xfrm>
              <a:off x="207" y="0"/>
              <a:ext cx="176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 dirty="0">
                  <a:ea typeface="楷体" panose="02010609060101010101" pitchFamily="49" charset="-122"/>
                </a:rPr>
                <a:t>常用的面积单位</a:t>
              </a:r>
              <a:endParaRPr lang="zh-CN" altLang="en-US" b="1" dirty="0">
                <a:ea typeface="楷体" panose="02010609060101010101" pitchFamily="49" charset="-122"/>
              </a:endParaRPr>
            </a:p>
          </p:txBody>
        </p:sp>
      </p:grpSp>
      <p:sp>
        <p:nvSpPr>
          <p:cNvPr id="22539" name="Line 50"/>
          <p:cNvSpPr>
            <a:spLocks noChangeShapeType="1"/>
          </p:cNvSpPr>
          <p:nvPr/>
        </p:nvSpPr>
        <p:spPr bwMode="auto">
          <a:xfrm flipV="1">
            <a:off x="3942060" y="3843836"/>
            <a:ext cx="1081088" cy="1191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3" name="Group 130"/>
          <p:cNvGrpSpPr/>
          <p:nvPr/>
        </p:nvGrpSpPr>
        <p:grpSpPr bwMode="auto">
          <a:xfrm>
            <a:off x="4925517" y="2900861"/>
            <a:ext cx="2472928" cy="1768079"/>
            <a:chOff x="0" y="0"/>
            <a:chExt cx="2077" cy="1485"/>
          </a:xfrm>
        </p:grpSpPr>
        <p:sp>
          <p:nvSpPr>
            <p:cNvPr id="22542" name="Rectangle 126"/>
            <p:cNvSpPr>
              <a:spLocks noChangeArrowheads="1"/>
            </p:cNvSpPr>
            <p:nvPr/>
          </p:nvSpPr>
          <p:spPr bwMode="auto">
            <a:xfrm>
              <a:off x="81" y="37"/>
              <a:ext cx="1678" cy="140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graphicFrame>
          <p:nvGraphicFramePr>
            <p:cNvPr id="22543" name="Object 14"/>
            <p:cNvGraphicFramePr>
              <a:graphicFrameLocks noChangeAspect="1"/>
            </p:cNvGraphicFramePr>
            <p:nvPr/>
          </p:nvGraphicFramePr>
          <p:xfrm>
            <a:off x="0" y="0"/>
            <a:ext cx="72" cy="1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5" name="" r:id="rId1" imgW="114300" imgH="215900" progId="Equation.3">
                    <p:embed/>
                  </p:oleObj>
                </mc:Choice>
                <mc:Fallback>
                  <p:oleObj name="" r:id="rId1" imgW="114300" imgH="21590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72" cy="1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44" name="Text Box 40"/>
            <p:cNvSpPr txBox="1">
              <a:spLocks noChangeArrowheads="1"/>
            </p:cNvSpPr>
            <p:nvPr/>
          </p:nvSpPr>
          <p:spPr bwMode="auto">
            <a:xfrm>
              <a:off x="716" y="314"/>
              <a:ext cx="127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" panose="02010609060101010101" pitchFamily="49" charset="-122"/>
                </a:rPr>
                <a:t>立方厘米</a:t>
              </a:r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22545" name="Text Box 42"/>
            <p:cNvSpPr txBox="1">
              <a:spLocks noChangeArrowheads="1"/>
            </p:cNvSpPr>
            <p:nvPr/>
          </p:nvSpPr>
          <p:spPr bwMode="auto">
            <a:xfrm>
              <a:off x="716" y="767"/>
              <a:ext cx="117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" panose="02010609060101010101" pitchFamily="49" charset="-122"/>
                </a:rPr>
                <a:t>立方分米</a:t>
              </a:r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22546" name="Text Box 44"/>
            <p:cNvSpPr txBox="1">
              <a:spLocks noChangeArrowheads="1"/>
            </p:cNvSpPr>
            <p:nvPr/>
          </p:nvSpPr>
          <p:spPr bwMode="auto">
            <a:xfrm>
              <a:off x="898" y="1175"/>
              <a:ext cx="117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" panose="02010609060101010101" pitchFamily="49" charset="-122"/>
                </a:rPr>
                <a:t>立方米</a:t>
              </a:r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9" name="Text Box 51"/>
            <p:cNvSpPr txBox="1">
              <a:spLocks noChangeArrowheads="1"/>
            </p:cNvSpPr>
            <p:nvPr/>
          </p:nvSpPr>
          <p:spPr bwMode="auto">
            <a:xfrm>
              <a:off x="127" y="37"/>
              <a:ext cx="176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" panose="02010609060101010101" pitchFamily="49" charset="-122"/>
                </a:rPr>
                <a:t>常用的体积单位</a:t>
              </a:r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sp>
        <p:nvSpPr>
          <p:cNvPr id="22547" name="WordArt 31"/>
          <p:cNvSpPr>
            <a:spLocks noChangeArrowheads="1" noChangeShapeType="1" noTextEdit="1"/>
          </p:cNvSpPr>
          <p:nvPr/>
        </p:nvSpPr>
        <p:spPr bwMode="auto">
          <a:xfrm>
            <a:off x="4103986" y="3565228"/>
            <a:ext cx="647700" cy="21550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b="1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8998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类比</a:t>
            </a:r>
            <a:endParaRPr lang="zh-CN" altLang="en-US" sz="2700" b="1" kern="10" dirty="0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8998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8" name="Text Box 16"/>
          <p:cNvSpPr txBox="1">
            <a:spLocks noChangeArrowheads="1"/>
          </p:cNvSpPr>
          <p:nvPr/>
        </p:nvSpPr>
        <p:spPr bwMode="auto">
          <a:xfrm>
            <a:off x="469007" y="533410"/>
            <a:ext cx="82974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想一想，在体积单位的探索过程中，我们运用了什么方法？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49" name="Picture 13"/>
          <p:cNvPicPr>
            <a:picLocks noChangeAspect="1" noChangeArrowheads="1"/>
          </p:cNvPicPr>
          <p:nvPr/>
        </p:nvPicPr>
        <p:blipFill>
          <a:blip r:embed="rId3" cstate="email"/>
          <a:srcRect r="3987"/>
          <a:stretch>
            <a:fillRect/>
          </a:stretch>
        </p:blipFill>
        <p:spPr bwMode="auto">
          <a:xfrm>
            <a:off x="1276251" y="1143499"/>
            <a:ext cx="3078956" cy="163234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0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036" y="1131592"/>
            <a:ext cx="3058715" cy="163234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51" name="Line 50"/>
          <p:cNvSpPr>
            <a:spLocks noChangeShapeType="1"/>
          </p:cNvSpPr>
          <p:nvPr/>
        </p:nvSpPr>
        <p:spPr bwMode="auto">
          <a:xfrm flipV="1">
            <a:off x="4212332" y="2180531"/>
            <a:ext cx="810816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552" name="WordArt 31"/>
          <p:cNvSpPr>
            <a:spLocks noChangeArrowheads="1" noChangeShapeType="1" noTextEdit="1"/>
          </p:cNvSpPr>
          <p:nvPr/>
        </p:nvSpPr>
        <p:spPr bwMode="auto">
          <a:xfrm>
            <a:off x="4212332" y="1910260"/>
            <a:ext cx="647700" cy="21550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b="1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8998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类比</a:t>
            </a:r>
            <a:endParaRPr lang="zh-CN" altLang="en-US" sz="2700" b="1" kern="10" dirty="0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8998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531" y="3396119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Picture 15" descr="R`A3XFJPMIV3~K8DZ~)SD6I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871666" y="1203599"/>
            <a:ext cx="5130405" cy="1440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2141937" y="2746855"/>
            <a:ext cx="1997869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体积：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en-US" altLang="zh-CN" sz="1350" b="1">
                <a:ea typeface="楷体" panose="02010609060101010101" pitchFamily="49" charset="-122"/>
              </a:rPr>
              <a:t>×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en-US" altLang="zh-CN" sz="1350" b="1">
                <a:ea typeface="楷体" panose="02010609060101010101" pitchFamily="49" charset="-122"/>
              </a:rPr>
              <a:t>×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4895850" y="2746855"/>
            <a:ext cx="2106216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体积：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40×30×20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43"/>
          <p:cNvSpPr>
            <a:spLocks noChangeArrowheads="1"/>
          </p:cNvSpPr>
          <p:nvPr/>
        </p:nvSpPr>
        <p:spPr bwMode="auto">
          <a:xfrm>
            <a:off x="4035329" y="4325303"/>
            <a:ext cx="1835944" cy="323850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什么是体积？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>
            <a:off x="1470409" y="3380317"/>
            <a:ext cx="2861458" cy="1118204"/>
            <a:chOff x="5118677" y="3217856"/>
            <a:chExt cx="2861458" cy="1118204"/>
          </a:xfrm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5203780" y="3447840"/>
              <a:ext cx="2140386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从图中，你知道了哪些数学信息？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95850" y="3219136"/>
            <a:ext cx="2861458" cy="1118204"/>
            <a:chOff x="5118677" y="3217856"/>
            <a:chExt cx="2861458" cy="1118204"/>
          </a:xfrm>
        </p:grpSpPr>
        <p:sp>
          <p:nvSpPr>
            <p:cNvPr id="20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5197779" y="3401557"/>
              <a:ext cx="2273301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1" grpId="0" animBg="1" autoUpdateAnimBg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12"/>
          <p:cNvGrpSpPr/>
          <p:nvPr/>
        </p:nvGrpSpPr>
        <p:grpSpPr bwMode="auto">
          <a:xfrm>
            <a:off x="5721411" y="3260598"/>
            <a:ext cx="2139973" cy="695494"/>
            <a:chOff x="4071923" y="3000372"/>
            <a:chExt cx="2857542" cy="928688"/>
          </a:xfrm>
        </p:grpSpPr>
        <p:sp>
          <p:nvSpPr>
            <p:cNvPr id="915" name="立方体 914"/>
            <p:cNvSpPr/>
            <p:nvPr/>
          </p:nvSpPr>
          <p:spPr bwMode="auto">
            <a:xfrm>
              <a:off x="4714853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6" name="立方体 915"/>
            <p:cNvSpPr/>
            <p:nvPr/>
          </p:nvSpPr>
          <p:spPr bwMode="auto">
            <a:xfrm>
              <a:off x="4929170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7" name="立方体 916"/>
            <p:cNvSpPr/>
            <p:nvPr/>
          </p:nvSpPr>
          <p:spPr bwMode="auto">
            <a:xfrm>
              <a:off x="5143488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8" name="立方体 917"/>
            <p:cNvSpPr/>
            <p:nvPr/>
          </p:nvSpPr>
          <p:spPr bwMode="auto">
            <a:xfrm>
              <a:off x="5357805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9" name="立方体 918"/>
            <p:cNvSpPr/>
            <p:nvPr/>
          </p:nvSpPr>
          <p:spPr bwMode="auto">
            <a:xfrm>
              <a:off x="5572123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0" name="立方体 919"/>
            <p:cNvSpPr/>
            <p:nvPr/>
          </p:nvSpPr>
          <p:spPr bwMode="auto">
            <a:xfrm>
              <a:off x="5786439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1" name="立方体 920"/>
            <p:cNvSpPr/>
            <p:nvPr/>
          </p:nvSpPr>
          <p:spPr bwMode="auto">
            <a:xfrm>
              <a:off x="6000757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2" name="立方体 921"/>
            <p:cNvSpPr/>
            <p:nvPr/>
          </p:nvSpPr>
          <p:spPr bwMode="auto">
            <a:xfrm>
              <a:off x="6215074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3" name="立方体 922"/>
            <p:cNvSpPr/>
            <p:nvPr/>
          </p:nvSpPr>
          <p:spPr bwMode="auto">
            <a:xfrm>
              <a:off x="6429392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4" name="立方体 923"/>
            <p:cNvSpPr/>
            <p:nvPr/>
          </p:nvSpPr>
          <p:spPr bwMode="auto">
            <a:xfrm>
              <a:off x="6643709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5" name="立方体 924"/>
            <p:cNvSpPr/>
            <p:nvPr/>
          </p:nvSpPr>
          <p:spPr bwMode="auto">
            <a:xfrm>
              <a:off x="4643414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6" name="立方体 925"/>
            <p:cNvSpPr/>
            <p:nvPr/>
          </p:nvSpPr>
          <p:spPr bwMode="auto">
            <a:xfrm>
              <a:off x="4857732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7" name="立方体 926"/>
            <p:cNvSpPr/>
            <p:nvPr/>
          </p:nvSpPr>
          <p:spPr bwMode="auto">
            <a:xfrm>
              <a:off x="5072048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8" name="立方体 927"/>
            <p:cNvSpPr/>
            <p:nvPr/>
          </p:nvSpPr>
          <p:spPr bwMode="auto">
            <a:xfrm>
              <a:off x="5286366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9" name="立方体 928"/>
            <p:cNvSpPr/>
            <p:nvPr/>
          </p:nvSpPr>
          <p:spPr bwMode="auto">
            <a:xfrm>
              <a:off x="5500683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0" name="立方体 929"/>
            <p:cNvSpPr/>
            <p:nvPr/>
          </p:nvSpPr>
          <p:spPr bwMode="auto">
            <a:xfrm>
              <a:off x="5715001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1" name="立方体 930"/>
            <p:cNvSpPr/>
            <p:nvPr/>
          </p:nvSpPr>
          <p:spPr bwMode="auto">
            <a:xfrm>
              <a:off x="5929318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2" name="立方体 931"/>
            <p:cNvSpPr/>
            <p:nvPr/>
          </p:nvSpPr>
          <p:spPr bwMode="auto">
            <a:xfrm>
              <a:off x="6143635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3" name="立方体 932"/>
            <p:cNvSpPr/>
            <p:nvPr/>
          </p:nvSpPr>
          <p:spPr bwMode="auto">
            <a:xfrm>
              <a:off x="6357952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4" name="立方体 933"/>
            <p:cNvSpPr/>
            <p:nvPr/>
          </p:nvSpPr>
          <p:spPr bwMode="auto">
            <a:xfrm>
              <a:off x="6572270" y="307180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5" name="立方体 934"/>
            <p:cNvSpPr/>
            <p:nvPr/>
          </p:nvSpPr>
          <p:spPr bwMode="auto">
            <a:xfrm>
              <a:off x="4571975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6" name="立方体 935"/>
            <p:cNvSpPr/>
            <p:nvPr/>
          </p:nvSpPr>
          <p:spPr bwMode="auto">
            <a:xfrm>
              <a:off x="4786292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7" name="立方体 936"/>
            <p:cNvSpPr/>
            <p:nvPr/>
          </p:nvSpPr>
          <p:spPr bwMode="auto">
            <a:xfrm>
              <a:off x="5000610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8" name="立方体 937"/>
            <p:cNvSpPr/>
            <p:nvPr/>
          </p:nvSpPr>
          <p:spPr bwMode="auto">
            <a:xfrm>
              <a:off x="5214927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9" name="立方体 938"/>
            <p:cNvSpPr/>
            <p:nvPr/>
          </p:nvSpPr>
          <p:spPr bwMode="auto">
            <a:xfrm>
              <a:off x="5429244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0" name="立方体 939"/>
            <p:cNvSpPr/>
            <p:nvPr/>
          </p:nvSpPr>
          <p:spPr bwMode="auto">
            <a:xfrm>
              <a:off x="5643561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1" name="立方体 940"/>
            <p:cNvSpPr/>
            <p:nvPr/>
          </p:nvSpPr>
          <p:spPr bwMode="auto">
            <a:xfrm>
              <a:off x="5857879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2" name="立方体 941"/>
            <p:cNvSpPr/>
            <p:nvPr/>
          </p:nvSpPr>
          <p:spPr bwMode="auto">
            <a:xfrm>
              <a:off x="6072196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3" name="立方体 942"/>
            <p:cNvSpPr/>
            <p:nvPr/>
          </p:nvSpPr>
          <p:spPr bwMode="auto">
            <a:xfrm>
              <a:off x="6286514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4" name="立方体 943"/>
            <p:cNvSpPr/>
            <p:nvPr/>
          </p:nvSpPr>
          <p:spPr bwMode="auto">
            <a:xfrm>
              <a:off x="6500830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5" name="立方体 944"/>
            <p:cNvSpPr/>
            <p:nvPr/>
          </p:nvSpPr>
          <p:spPr bwMode="auto">
            <a:xfrm>
              <a:off x="4500536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6" name="立方体 945"/>
            <p:cNvSpPr/>
            <p:nvPr/>
          </p:nvSpPr>
          <p:spPr bwMode="auto">
            <a:xfrm>
              <a:off x="4714853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7" name="立方体 946"/>
            <p:cNvSpPr/>
            <p:nvPr/>
          </p:nvSpPr>
          <p:spPr bwMode="auto">
            <a:xfrm>
              <a:off x="4929170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8" name="立方体 947"/>
            <p:cNvSpPr/>
            <p:nvPr/>
          </p:nvSpPr>
          <p:spPr bwMode="auto">
            <a:xfrm>
              <a:off x="5143488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9" name="立方体 948"/>
            <p:cNvSpPr/>
            <p:nvPr/>
          </p:nvSpPr>
          <p:spPr bwMode="auto">
            <a:xfrm>
              <a:off x="5357805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0" name="立方体 949"/>
            <p:cNvSpPr/>
            <p:nvPr/>
          </p:nvSpPr>
          <p:spPr bwMode="auto">
            <a:xfrm>
              <a:off x="5572123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1" name="立方体 950"/>
            <p:cNvSpPr/>
            <p:nvPr/>
          </p:nvSpPr>
          <p:spPr bwMode="auto">
            <a:xfrm>
              <a:off x="5786439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2" name="立方体 951"/>
            <p:cNvSpPr/>
            <p:nvPr/>
          </p:nvSpPr>
          <p:spPr bwMode="auto">
            <a:xfrm>
              <a:off x="6000757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3" name="立方体 952"/>
            <p:cNvSpPr/>
            <p:nvPr/>
          </p:nvSpPr>
          <p:spPr bwMode="auto">
            <a:xfrm>
              <a:off x="6215074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4" name="立方体 953"/>
            <p:cNvSpPr/>
            <p:nvPr/>
          </p:nvSpPr>
          <p:spPr bwMode="auto">
            <a:xfrm>
              <a:off x="6429392" y="321468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5" name="立方体 954"/>
            <p:cNvSpPr/>
            <p:nvPr/>
          </p:nvSpPr>
          <p:spPr bwMode="auto">
            <a:xfrm>
              <a:off x="4429097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6" name="立方体 955"/>
            <p:cNvSpPr/>
            <p:nvPr/>
          </p:nvSpPr>
          <p:spPr bwMode="auto">
            <a:xfrm>
              <a:off x="4643414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7" name="立方体 956"/>
            <p:cNvSpPr/>
            <p:nvPr/>
          </p:nvSpPr>
          <p:spPr bwMode="auto">
            <a:xfrm>
              <a:off x="4857732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8" name="立方体 957"/>
            <p:cNvSpPr/>
            <p:nvPr/>
          </p:nvSpPr>
          <p:spPr bwMode="auto">
            <a:xfrm>
              <a:off x="5072048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9" name="立方体 958"/>
            <p:cNvSpPr/>
            <p:nvPr/>
          </p:nvSpPr>
          <p:spPr bwMode="auto">
            <a:xfrm>
              <a:off x="5286366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0" name="立方体 959"/>
            <p:cNvSpPr/>
            <p:nvPr/>
          </p:nvSpPr>
          <p:spPr bwMode="auto">
            <a:xfrm>
              <a:off x="5500683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1" name="立方体 960"/>
            <p:cNvSpPr/>
            <p:nvPr/>
          </p:nvSpPr>
          <p:spPr bwMode="auto">
            <a:xfrm>
              <a:off x="5715001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2" name="立方体 961"/>
            <p:cNvSpPr/>
            <p:nvPr/>
          </p:nvSpPr>
          <p:spPr bwMode="auto">
            <a:xfrm>
              <a:off x="5929318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3" name="立方体 962"/>
            <p:cNvSpPr/>
            <p:nvPr/>
          </p:nvSpPr>
          <p:spPr bwMode="auto">
            <a:xfrm>
              <a:off x="6143635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4" name="立方体 963"/>
            <p:cNvSpPr/>
            <p:nvPr/>
          </p:nvSpPr>
          <p:spPr bwMode="auto">
            <a:xfrm>
              <a:off x="6357952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5" name="立方体 964"/>
            <p:cNvSpPr/>
            <p:nvPr/>
          </p:nvSpPr>
          <p:spPr bwMode="auto">
            <a:xfrm>
              <a:off x="4357657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6" name="立方体 965"/>
            <p:cNvSpPr/>
            <p:nvPr/>
          </p:nvSpPr>
          <p:spPr bwMode="auto">
            <a:xfrm>
              <a:off x="4571975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7" name="立方体 966"/>
            <p:cNvSpPr/>
            <p:nvPr/>
          </p:nvSpPr>
          <p:spPr bwMode="auto">
            <a:xfrm>
              <a:off x="4786292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8" name="立方体 967"/>
            <p:cNvSpPr/>
            <p:nvPr/>
          </p:nvSpPr>
          <p:spPr bwMode="auto">
            <a:xfrm>
              <a:off x="5000610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9" name="立方体 968"/>
            <p:cNvSpPr/>
            <p:nvPr/>
          </p:nvSpPr>
          <p:spPr bwMode="auto">
            <a:xfrm>
              <a:off x="5214927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0" name="立方体 969"/>
            <p:cNvSpPr/>
            <p:nvPr/>
          </p:nvSpPr>
          <p:spPr bwMode="auto">
            <a:xfrm>
              <a:off x="5429244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1" name="立方体 970"/>
            <p:cNvSpPr/>
            <p:nvPr/>
          </p:nvSpPr>
          <p:spPr bwMode="auto">
            <a:xfrm>
              <a:off x="5643561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2" name="立方体 971"/>
            <p:cNvSpPr/>
            <p:nvPr/>
          </p:nvSpPr>
          <p:spPr bwMode="auto">
            <a:xfrm>
              <a:off x="5857879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3" name="立方体 972"/>
            <p:cNvSpPr/>
            <p:nvPr/>
          </p:nvSpPr>
          <p:spPr bwMode="auto">
            <a:xfrm>
              <a:off x="6072196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4" name="立方体 973"/>
            <p:cNvSpPr/>
            <p:nvPr/>
          </p:nvSpPr>
          <p:spPr bwMode="auto">
            <a:xfrm>
              <a:off x="6286514" y="335755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5" name="立方体 974"/>
            <p:cNvSpPr/>
            <p:nvPr/>
          </p:nvSpPr>
          <p:spPr bwMode="auto">
            <a:xfrm>
              <a:off x="4286219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6" name="立方体 975"/>
            <p:cNvSpPr/>
            <p:nvPr/>
          </p:nvSpPr>
          <p:spPr bwMode="auto">
            <a:xfrm>
              <a:off x="4500536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7" name="立方体 976"/>
            <p:cNvSpPr/>
            <p:nvPr/>
          </p:nvSpPr>
          <p:spPr bwMode="auto">
            <a:xfrm>
              <a:off x="4714853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8" name="立方体 977"/>
            <p:cNvSpPr/>
            <p:nvPr/>
          </p:nvSpPr>
          <p:spPr bwMode="auto">
            <a:xfrm>
              <a:off x="4929170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9" name="立方体 978"/>
            <p:cNvSpPr/>
            <p:nvPr/>
          </p:nvSpPr>
          <p:spPr bwMode="auto">
            <a:xfrm>
              <a:off x="5143488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0" name="立方体 979"/>
            <p:cNvSpPr/>
            <p:nvPr/>
          </p:nvSpPr>
          <p:spPr bwMode="auto">
            <a:xfrm>
              <a:off x="5357805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1" name="立方体 980"/>
            <p:cNvSpPr/>
            <p:nvPr/>
          </p:nvSpPr>
          <p:spPr bwMode="auto">
            <a:xfrm>
              <a:off x="5572123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2" name="立方体 981"/>
            <p:cNvSpPr/>
            <p:nvPr/>
          </p:nvSpPr>
          <p:spPr bwMode="auto">
            <a:xfrm>
              <a:off x="5786439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3" name="立方体 982"/>
            <p:cNvSpPr/>
            <p:nvPr/>
          </p:nvSpPr>
          <p:spPr bwMode="auto">
            <a:xfrm>
              <a:off x="6000757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4" name="立方体 983"/>
            <p:cNvSpPr/>
            <p:nvPr/>
          </p:nvSpPr>
          <p:spPr bwMode="auto">
            <a:xfrm>
              <a:off x="6215074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5" name="立方体 984"/>
            <p:cNvSpPr/>
            <p:nvPr/>
          </p:nvSpPr>
          <p:spPr bwMode="auto">
            <a:xfrm>
              <a:off x="4214779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6" name="立方体 985"/>
            <p:cNvSpPr/>
            <p:nvPr/>
          </p:nvSpPr>
          <p:spPr bwMode="auto">
            <a:xfrm>
              <a:off x="4429097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7" name="立方体 986"/>
            <p:cNvSpPr/>
            <p:nvPr/>
          </p:nvSpPr>
          <p:spPr bwMode="auto">
            <a:xfrm>
              <a:off x="4643414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8" name="立方体 987"/>
            <p:cNvSpPr/>
            <p:nvPr/>
          </p:nvSpPr>
          <p:spPr bwMode="auto">
            <a:xfrm>
              <a:off x="4857732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9" name="立方体 988"/>
            <p:cNvSpPr/>
            <p:nvPr/>
          </p:nvSpPr>
          <p:spPr bwMode="auto">
            <a:xfrm>
              <a:off x="5072048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0" name="立方体 989"/>
            <p:cNvSpPr/>
            <p:nvPr/>
          </p:nvSpPr>
          <p:spPr bwMode="auto">
            <a:xfrm>
              <a:off x="5286366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1" name="立方体 990"/>
            <p:cNvSpPr/>
            <p:nvPr/>
          </p:nvSpPr>
          <p:spPr bwMode="auto">
            <a:xfrm>
              <a:off x="5500683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2" name="立方体 991"/>
            <p:cNvSpPr/>
            <p:nvPr/>
          </p:nvSpPr>
          <p:spPr bwMode="auto">
            <a:xfrm>
              <a:off x="5715001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3" name="立方体 992"/>
            <p:cNvSpPr/>
            <p:nvPr/>
          </p:nvSpPr>
          <p:spPr bwMode="auto">
            <a:xfrm>
              <a:off x="5929318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4" name="立方体 993"/>
            <p:cNvSpPr/>
            <p:nvPr/>
          </p:nvSpPr>
          <p:spPr bwMode="auto">
            <a:xfrm>
              <a:off x="6143635" y="350043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5" name="立方体 994"/>
            <p:cNvSpPr/>
            <p:nvPr/>
          </p:nvSpPr>
          <p:spPr bwMode="auto">
            <a:xfrm>
              <a:off x="4143341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6" name="立方体 995"/>
            <p:cNvSpPr/>
            <p:nvPr/>
          </p:nvSpPr>
          <p:spPr bwMode="auto">
            <a:xfrm>
              <a:off x="4357657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7" name="立方体 996"/>
            <p:cNvSpPr/>
            <p:nvPr/>
          </p:nvSpPr>
          <p:spPr bwMode="auto">
            <a:xfrm>
              <a:off x="4571975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8" name="立方体 997"/>
            <p:cNvSpPr/>
            <p:nvPr/>
          </p:nvSpPr>
          <p:spPr bwMode="auto">
            <a:xfrm>
              <a:off x="4786292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9" name="立方体 998"/>
            <p:cNvSpPr/>
            <p:nvPr/>
          </p:nvSpPr>
          <p:spPr bwMode="auto">
            <a:xfrm>
              <a:off x="5000610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0" name="立方体 999"/>
            <p:cNvSpPr/>
            <p:nvPr/>
          </p:nvSpPr>
          <p:spPr bwMode="auto">
            <a:xfrm>
              <a:off x="5214927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1" name="立方体 1000"/>
            <p:cNvSpPr/>
            <p:nvPr/>
          </p:nvSpPr>
          <p:spPr bwMode="auto">
            <a:xfrm>
              <a:off x="5429244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2" name="立方体 1001"/>
            <p:cNvSpPr/>
            <p:nvPr/>
          </p:nvSpPr>
          <p:spPr bwMode="auto">
            <a:xfrm>
              <a:off x="5643561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3" name="立方体 1002"/>
            <p:cNvSpPr/>
            <p:nvPr/>
          </p:nvSpPr>
          <p:spPr bwMode="auto">
            <a:xfrm>
              <a:off x="5857879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4" name="立方体 1003"/>
            <p:cNvSpPr/>
            <p:nvPr/>
          </p:nvSpPr>
          <p:spPr bwMode="auto">
            <a:xfrm>
              <a:off x="6072196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5" name="立方体 1004"/>
            <p:cNvSpPr/>
            <p:nvPr/>
          </p:nvSpPr>
          <p:spPr bwMode="auto">
            <a:xfrm>
              <a:off x="4071901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6" name="立方体 1005"/>
            <p:cNvSpPr/>
            <p:nvPr/>
          </p:nvSpPr>
          <p:spPr bwMode="auto">
            <a:xfrm>
              <a:off x="4286219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7" name="立方体 1006"/>
            <p:cNvSpPr/>
            <p:nvPr/>
          </p:nvSpPr>
          <p:spPr bwMode="auto">
            <a:xfrm>
              <a:off x="4500536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8" name="立方体 1007"/>
            <p:cNvSpPr/>
            <p:nvPr/>
          </p:nvSpPr>
          <p:spPr bwMode="auto">
            <a:xfrm>
              <a:off x="4714853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9" name="立方体 1008"/>
            <p:cNvSpPr/>
            <p:nvPr/>
          </p:nvSpPr>
          <p:spPr bwMode="auto">
            <a:xfrm>
              <a:off x="4929170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0" name="立方体 1009"/>
            <p:cNvSpPr/>
            <p:nvPr/>
          </p:nvSpPr>
          <p:spPr bwMode="auto">
            <a:xfrm>
              <a:off x="5143488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1" name="立方体 1010"/>
            <p:cNvSpPr/>
            <p:nvPr/>
          </p:nvSpPr>
          <p:spPr bwMode="auto">
            <a:xfrm>
              <a:off x="5357805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2" name="立方体 1011"/>
            <p:cNvSpPr/>
            <p:nvPr/>
          </p:nvSpPr>
          <p:spPr bwMode="auto">
            <a:xfrm>
              <a:off x="5572123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3" name="立方体 1012"/>
            <p:cNvSpPr/>
            <p:nvPr/>
          </p:nvSpPr>
          <p:spPr bwMode="auto">
            <a:xfrm>
              <a:off x="5786439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4" name="立方体 1013"/>
            <p:cNvSpPr/>
            <p:nvPr/>
          </p:nvSpPr>
          <p:spPr bwMode="auto">
            <a:xfrm>
              <a:off x="6000757" y="36433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13"/>
          <p:cNvGrpSpPr/>
          <p:nvPr/>
        </p:nvGrpSpPr>
        <p:grpSpPr bwMode="auto">
          <a:xfrm>
            <a:off x="5721403" y="3100098"/>
            <a:ext cx="2139973" cy="695494"/>
            <a:chOff x="4071923" y="3000372"/>
            <a:chExt cx="2857542" cy="928688"/>
          </a:xfrm>
        </p:grpSpPr>
        <p:sp>
          <p:nvSpPr>
            <p:cNvPr id="815" name="立方体 814"/>
            <p:cNvSpPr/>
            <p:nvPr/>
          </p:nvSpPr>
          <p:spPr bwMode="auto">
            <a:xfrm>
              <a:off x="4714864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6" name="立方体 815"/>
            <p:cNvSpPr/>
            <p:nvPr/>
          </p:nvSpPr>
          <p:spPr bwMode="auto">
            <a:xfrm>
              <a:off x="4929181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7" name="立方体 816"/>
            <p:cNvSpPr/>
            <p:nvPr/>
          </p:nvSpPr>
          <p:spPr bwMode="auto">
            <a:xfrm>
              <a:off x="5143499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8" name="立方体 817"/>
            <p:cNvSpPr/>
            <p:nvPr/>
          </p:nvSpPr>
          <p:spPr bwMode="auto">
            <a:xfrm>
              <a:off x="5357816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" name="立方体 818"/>
            <p:cNvSpPr/>
            <p:nvPr/>
          </p:nvSpPr>
          <p:spPr bwMode="auto">
            <a:xfrm>
              <a:off x="5572134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" name="立方体 819"/>
            <p:cNvSpPr/>
            <p:nvPr/>
          </p:nvSpPr>
          <p:spPr bwMode="auto">
            <a:xfrm>
              <a:off x="5786450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1" name="立方体 820"/>
            <p:cNvSpPr/>
            <p:nvPr/>
          </p:nvSpPr>
          <p:spPr bwMode="auto">
            <a:xfrm>
              <a:off x="6000768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2" name="立方体 821"/>
            <p:cNvSpPr/>
            <p:nvPr/>
          </p:nvSpPr>
          <p:spPr bwMode="auto">
            <a:xfrm>
              <a:off x="6215085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3" name="立方体 822"/>
            <p:cNvSpPr/>
            <p:nvPr/>
          </p:nvSpPr>
          <p:spPr bwMode="auto">
            <a:xfrm>
              <a:off x="6429403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4" name="立方体 823"/>
            <p:cNvSpPr/>
            <p:nvPr/>
          </p:nvSpPr>
          <p:spPr bwMode="auto">
            <a:xfrm>
              <a:off x="6643720" y="300036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5" name="立方体 824"/>
            <p:cNvSpPr/>
            <p:nvPr/>
          </p:nvSpPr>
          <p:spPr bwMode="auto">
            <a:xfrm>
              <a:off x="4643425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6" name="立方体 825"/>
            <p:cNvSpPr/>
            <p:nvPr/>
          </p:nvSpPr>
          <p:spPr bwMode="auto">
            <a:xfrm>
              <a:off x="4857743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7" name="立方体 826"/>
            <p:cNvSpPr/>
            <p:nvPr/>
          </p:nvSpPr>
          <p:spPr bwMode="auto">
            <a:xfrm>
              <a:off x="5072059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8" name="立方体 827"/>
            <p:cNvSpPr/>
            <p:nvPr/>
          </p:nvSpPr>
          <p:spPr bwMode="auto">
            <a:xfrm>
              <a:off x="5286377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9" name="立方体 828"/>
            <p:cNvSpPr/>
            <p:nvPr/>
          </p:nvSpPr>
          <p:spPr bwMode="auto">
            <a:xfrm>
              <a:off x="5500694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0" name="立方体 829"/>
            <p:cNvSpPr/>
            <p:nvPr/>
          </p:nvSpPr>
          <p:spPr bwMode="auto">
            <a:xfrm>
              <a:off x="5715012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1" name="立方体 830"/>
            <p:cNvSpPr/>
            <p:nvPr/>
          </p:nvSpPr>
          <p:spPr bwMode="auto">
            <a:xfrm>
              <a:off x="5929329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2" name="立方体 831"/>
            <p:cNvSpPr/>
            <p:nvPr/>
          </p:nvSpPr>
          <p:spPr bwMode="auto">
            <a:xfrm>
              <a:off x="6143646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3" name="立方体 832"/>
            <p:cNvSpPr/>
            <p:nvPr/>
          </p:nvSpPr>
          <p:spPr bwMode="auto">
            <a:xfrm>
              <a:off x="6357963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4" name="立方体 833"/>
            <p:cNvSpPr/>
            <p:nvPr/>
          </p:nvSpPr>
          <p:spPr bwMode="auto">
            <a:xfrm>
              <a:off x="6572281" y="307180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5" name="立方体 834"/>
            <p:cNvSpPr/>
            <p:nvPr/>
          </p:nvSpPr>
          <p:spPr bwMode="auto">
            <a:xfrm>
              <a:off x="4571986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6" name="立方体 835"/>
            <p:cNvSpPr/>
            <p:nvPr/>
          </p:nvSpPr>
          <p:spPr bwMode="auto">
            <a:xfrm>
              <a:off x="4786303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7" name="立方体 836"/>
            <p:cNvSpPr/>
            <p:nvPr/>
          </p:nvSpPr>
          <p:spPr bwMode="auto">
            <a:xfrm>
              <a:off x="5000621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8" name="立方体 837"/>
            <p:cNvSpPr/>
            <p:nvPr/>
          </p:nvSpPr>
          <p:spPr bwMode="auto">
            <a:xfrm>
              <a:off x="5214938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9" name="立方体 838"/>
            <p:cNvSpPr/>
            <p:nvPr/>
          </p:nvSpPr>
          <p:spPr bwMode="auto">
            <a:xfrm>
              <a:off x="5429255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0" name="立方体 839"/>
            <p:cNvSpPr/>
            <p:nvPr/>
          </p:nvSpPr>
          <p:spPr bwMode="auto">
            <a:xfrm>
              <a:off x="5643572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1" name="立方体 840"/>
            <p:cNvSpPr/>
            <p:nvPr/>
          </p:nvSpPr>
          <p:spPr bwMode="auto">
            <a:xfrm>
              <a:off x="5857890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2" name="立方体 841"/>
            <p:cNvSpPr/>
            <p:nvPr/>
          </p:nvSpPr>
          <p:spPr bwMode="auto">
            <a:xfrm>
              <a:off x="6072207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3" name="立方体 842"/>
            <p:cNvSpPr/>
            <p:nvPr/>
          </p:nvSpPr>
          <p:spPr bwMode="auto">
            <a:xfrm>
              <a:off x="6286525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4" name="立方体 843"/>
            <p:cNvSpPr/>
            <p:nvPr/>
          </p:nvSpPr>
          <p:spPr bwMode="auto">
            <a:xfrm>
              <a:off x="6500841" y="314324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5" name="立方体 844"/>
            <p:cNvSpPr/>
            <p:nvPr/>
          </p:nvSpPr>
          <p:spPr bwMode="auto">
            <a:xfrm>
              <a:off x="4500547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6" name="立方体 845"/>
            <p:cNvSpPr/>
            <p:nvPr/>
          </p:nvSpPr>
          <p:spPr bwMode="auto">
            <a:xfrm>
              <a:off x="4714864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7" name="立方体 846"/>
            <p:cNvSpPr/>
            <p:nvPr/>
          </p:nvSpPr>
          <p:spPr bwMode="auto">
            <a:xfrm>
              <a:off x="4929181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8" name="立方体 847"/>
            <p:cNvSpPr/>
            <p:nvPr/>
          </p:nvSpPr>
          <p:spPr bwMode="auto">
            <a:xfrm>
              <a:off x="5143499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9" name="立方体 848"/>
            <p:cNvSpPr/>
            <p:nvPr/>
          </p:nvSpPr>
          <p:spPr bwMode="auto">
            <a:xfrm>
              <a:off x="5357816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0" name="立方体 849"/>
            <p:cNvSpPr/>
            <p:nvPr/>
          </p:nvSpPr>
          <p:spPr bwMode="auto">
            <a:xfrm>
              <a:off x="5572134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1" name="立方体 850"/>
            <p:cNvSpPr/>
            <p:nvPr/>
          </p:nvSpPr>
          <p:spPr bwMode="auto">
            <a:xfrm>
              <a:off x="5786450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2" name="立方体 851"/>
            <p:cNvSpPr/>
            <p:nvPr/>
          </p:nvSpPr>
          <p:spPr bwMode="auto">
            <a:xfrm>
              <a:off x="6000768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3" name="立方体 852"/>
            <p:cNvSpPr/>
            <p:nvPr/>
          </p:nvSpPr>
          <p:spPr bwMode="auto">
            <a:xfrm>
              <a:off x="6215085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4" name="立方体 853"/>
            <p:cNvSpPr/>
            <p:nvPr/>
          </p:nvSpPr>
          <p:spPr bwMode="auto">
            <a:xfrm>
              <a:off x="6429403" y="321468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5" name="立方体 854"/>
            <p:cNvSpPr/>
            <p:nvPr/>
          </p:nvSpPr>
          <p:spPr bwMode="auto">
            <a:xfrm>
              <a:off x="4429108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6" name="立方体 855"/>
            <p:cNvSpPr/>
            <p:nvPr/>
          </p:nvSpPr>
          <p:spPr bwMode="auto">
            <a:xfrm>
              <a:off x="4643425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7" name="立方体 856"/>
            <p:cNvSpPr/>
            <p:nvPr/>
          </p:nvSpPr>
          <p:spPr bwMode="auto">
            <a:xfrm>
              <a:off x="4857743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8" name="立方体 857"/>
            <p:cNvSpPr/>
            <p:nvPr/>
          </p:nvSpPr>
          <p:spPr bwMode="auto">
            <a:xfrm>
              <a:off x="5072059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9" name="立方体 858"/>
            <p:cNvSpPr/>
            <p:nvPr/>
          </p:nvSpPr>
          <p:spPr bwMode="auto">
            <a:xfrm>
              <a:off x="5286377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0" name="立方体 859"/>
            <p:cNvSpPr/>
            <p:nvPr/>
          </p:nvSpPr>
          <p:spPr bwMode="auto">
            <a:xfrm>
              <a:off x="5500694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1" name="立方体 860"/>
            <p:cNvSpPr/>
            <p:nvPr/>
          </p:nvSpPr>
          <p:spPr bwMode="auto">
            <a:xfrm>
              <a:off x="5715012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2" name="立方体 861"/>
            <p:cNvSpPr/>
            <p:nvPr/>
          </p:nvSpPr>
          <p:spPr bwMode="auto">
            <a:xfrm>
              <a:off x="5929329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3" name="立方体 862"/>
            <p:cNvSpPr/>
            <p:nvPr/>
          </p:nvSpPr>
          <p:spPr bwMode="auto">
            <a:xfrm>
              <a:off x="6143646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4" name="立方体 863"/>
            <p:cNvSpPr/>
            <p:nvPr/>
          </p:nvSpPr>
          <p:spPr bwMode="auto">
            <a:xfrm>
              <a:off x="6357963" y="328612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5" name="立方体 864"/>
            <p:cNvSpPr/>
            <p:nvPr/>
          </p:nvSpPr>
          <p:spPr bwMode="auto">
            <a:xfrm>
              <a:off x="4357668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6" name="立方体 865"/>
            <p:cNvSpPr/>
            <p:nvPr/>
          </p:nvSpPr>
          <p:spPr bwMode="auto">
            <a:xfrm>
              <a:off x="4571986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7" name="立方体 866"/>
            <p:cNvSpPr/>
            <p:nvPr/>
          </p:nvSpPr>
          <p:spPr bwMode="auto">
            <a:xfrm>
              <a:off x="4786303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8" name="立方体 867"/>
            <p:cNvSpPr/>
            <p:nvPr/>
          </p:nvSpPr>
          <p:spPr bwMode="auto">
            <a:xfrm>
              <a:off x="5000621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9" name="立方体 868"/>
            <p:cNvSpPr/>
            <p:nvPr/>
          </p:nvSpPr>
          <p:spPr bwMode="auto">
            <a:xfrm>
              <a:off x="5214938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0" name="立方体 869"/>
            <p:cNvSpPr/>
            <p:nvPr/>
          </p:nvSpPr>
          <p:spPr bwMode="auto">
            <a:xfrm>
              <a:off x="5429255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1" name="立方体 870"/>
            <p:cNvSpPr/>
            <p:nvPr/>
          </p:nvSpPr>
          <p:spPr bwMode="auto">
            <a:xfrm>
              <a:off x="5643572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2" name="立方体 871"/>
            <p:cNvSpPr/>
            <p:nvPr/>
          </p:nvSpPr>
          <p:spPr bwMode="auto">
            <a:xfrm>
              <a:off x="5857890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3" name="立方体 872"/>
            <p:cNvSpPr/>
            <p:nvPr/>
          </p:nvSpPr>
          <p:spPr bwMode="auto">
            <a:xfrm>
              <a:off x="6072207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4" name="立方体 873"/>
            <p:cNvSpPr/>
            <p:nvPr/>
          </p:nvSpPr>
          <p:spPr bwMode="auto">
            <a:xfrm>
              <a:off x="6286525" y="335755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5" name="立方体 874"/>
            <p:cNvSpPr/>
            <p:nvPr/>
          </p:nvSpPr>
          <p:spPr bwMode="auto">
            <a:xfrm>
              <a:off x="4286230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6" name="立方体 875"/>
            <p:cNvSpPr/>
            <p:nvPr/>
          </p:nvSpPr>
          <p:spPr bwMode="auto">
            <a:xfrm>
              <a:off x="4500547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7" name="立方体 876"/>
            <p:cNvSpPr/>
            <p:nvPr/>
          </p:nvSpPr>
          <p:spPr bwMode="auto">
            <a:xfrm>
              <a:off x="4714864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8" name="立方体 877"/>
            <p:cNvSpPr/>
            <p:nvPr/>
          </p:nvSpPr>
          <p:spPr bwMode="auto">
            <a:xfrm>
              <a:off x="4929181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9" name="立方体 878"/>
            <p:cNvSpPr/>
            <p:nvPr/>
          </p:nvSpPr>
          <p:spPr bwMode="auto">
            <a:xfrm>
              <a:off x="5143499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0" name="立方体 879"/>
            <p:cNvSpPr/>
            <p:nvPr/>
          </p:nvSpPr>
          <p:spPr bwMode="auto">
            <a:xfrm>
              <a:off x="5357816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1" name="立方体 880"/>
            <p:cNvSpPr/>
            <p:nvPr/>
          </p:nvSpPr>
          <p:spPr bwMode="auto">
            <a:xfrm>
              <a:off x="5572134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2" name="立方体 881"/>
            <p:cNvSpPr/>
            <p:nvPr/>
          </p:nvSpPr>
          <p:spPr bwMode="auto">
            <a:xfrm>
              <a:off x="5786450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3" name="立方体 882"/>
            <p:cNvSpPr/>
            <p:nvPr/>
          </p:nvSpPr>
          <p:spPr bwMode="auto">
            <a:xfrm>
              <a:off x="6000768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4" name="立方体 883"/>
            <p:cNvSpPr/>
            <p:nvPr/>
          </p:nvSpPr>
          <p:spPr bwMode="auto">
            <a:xfrm>
              <a:off x="6215085" y="342899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5" name="立方体 884"/>
            <p:cNvSpPr/>
            <p:nvPr/>
          </p:nvSpPr>
          <p:spPr bwMode="auto">
            <a:xfrm>
              <a:off x="4214790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6" name="立方体 885"/>
            <p:cNvSpPr/>
            <p:nvPr/>
          </p:nvSpPr>
          <p:spPr bwMode="auto">
            <a:xfrm>
              <a:off x="4429108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7" name="立方体 886"/>
            <p:cNvSpPr/>
            <p:nvPr/>
          </p:nvSpPr>
          <p:spPr bwMode="auto">
            <a:xfrm>
              <a:off x="4643425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8" name="立方体 887"/>
            <p:cNvSpPr/>
            <p:nvPr/>
          </p:nvSpPr>
          <p:spPr bwMode="auto">
            <a:xfrm>
              <a:off x="4857743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9" name="立方体 888"/>
            <p:cNvSpPr/>
            <p:nvPr/>
          </p:nvSpPr>
          <p:spPr bwMode="auto">
            <a:xfrm>
              <a:off x="5072059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0" name="立方体 889"/>
            <p:cNvSpPr/>
            <p:nvPr/>
          </p:nvSpPr>
          <p:spPr bwMode="auto">
            <a:xfrm>
              <a:off x="5286377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1" name="立方体 890"/>
            <p:cNvSpPr/>
            <p:nvPr/>
          </p:nvSpPr>
          <p:spPr bwMode="auto">
            <a:xfrm>
              <a:off x="5500694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2" name="立方体 891"/>
            <p:cNvSpPr/>
            <p:nvPr/>
          </p:nvSpPr>
          <p:spPr bwMode="auto">
            <a:xfrm>
              <a:off x="5715012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3" name="立方体 892"/>
            <p:cNvSpPr/>
            <p:nvPr/>
          </p:nvSpPr>
          <p:spPr bwMode="auto">
            <a:xfrm>
              <a:off x="5929329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4" name="立方体 893"/>
            <p:cNvSpPr/>
            <p:nvPr/>
          </p:nvSpPr>
          <p:spPr bwMode="auto">
            <a:xfrm>
              <a:off x="6143646" y="350043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5" name="立方体 894"/>
            <p:cNvSpPr/>
            <p:nvPr/>
          </p:nvSpPr>
          <p:spPr bwMode="auto">
            <a:xfrm>
              <a:off x="4143352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6" name="立方体 895"/>
            <p:cNvSpPr/>
            <p:nvPr/>
          </p:nvSpPr>
          <p:spPr bwMode="auto">
            <a:xfrm>
              <a:off x="4357668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7" name="立方体 896"/>
            <p:cNvSpPr/>
            <p:nvPr/>
          </p:nvSpPr>
          <p:spPr bwMode="auto">
            <a:xfrm>
              <a:off x="4571986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8" name="立方体 897"/>
            <p:cNvSpPr/>
            <p:nvPr/>
          </p:nvSpPr>
          <p:spPr bwMode="auto">
            <a:xfrm>
              <a:off x="4786303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9" name="立方体 898"/>
            <p:cNvSpPr/>
            <p:nvPr/>
          </p:nvSpPr>
          <p:spPr bwMode="auto">
            <a:xfrm>
              <a:off x="5000621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0" name="立方体 899"/>
            <p:cNvSpPr/>
            <p:nvPr/>
          </p:nvSpPr>
          <p:spPr bwMode="auto">
            <a:xfrm>
              <a:off x="5214938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1" name="立方体 900"/>
            <p:cNvSpPr/>
            <p:nvPr/>
          </p:nvSpPr>
          <p:spPr bwMode="auto">
            <a:xfrm>
              <a:off x="5429255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2" name="立方体 901"/>
            <p:cNvSpPr/>
            <p:nvPr/>
          </p:nvSpPr>
          <p:spPr bwMode="auto">
            <a:xfrm>
              <a:off x="5643572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3" name="立方体 902"/>
            <p:cNvSpPr/>
            <p:nvPr/>
          </p:nvSpPr>
          <p:spPr bwMode="auto">
            <a:xfrm>
              <a:off x="5857890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4" name="立方体 903"/>
            <p:cNvSpPr/>
            <p:nvPr/>
          </p:nvSpPr>
          <p:spPr bwMode="auto">
            <a:xfrm>
              <a:off x="6072207" y="35718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5" name="立方体 904"/>
            <p:cNvSpPr/>
            <p:nvPr/>
          </p:nvSpPr>
          <p:spPr bwMode="auto">
            <a:xfrm>
              <a:off x="4071912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6" name="立方体 905"/>
            <p:cNvSpPr/>
            <p:nvPr/>
          </p:nvSpPr>
          <p:spPr bwMode="auto">
            <a:xfrm>
              <a:off x="4286230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7" name="立方体 906"/>
            <p:cNvSpPr/>
            <p:nvPr/>
          </p:nvSpPr>
          <p:spPr bwMode="auto">
            <a:xfrm>
              <a:off x="4500547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8" name="立方体 907"/>
            <p:cNvSpPr/>
            <p:nvPr/>
          </p:nvSpPr>
          <p:spPr bwMode="auto">
            <a:xfrm>
              <a:off x="4714864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9" name="立方体 908"/>
            <p:cNvSpPr/>
            <p:nvPr/>
          </p:nvSpPr>
          <p:spPr bwMode="auto">
            <a:xfrm>
              <a:off x="4929181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0" name="立方体 909"/>
            <p:cNvSpPr/>
            <p:nvPr/>
          </p:nvSpPr>
          <p:spPr bwMode="auto">
            <a:xfrm>
              <a:off x="5143499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1" name="立方体 910"/>
            <p:cNvSpPr/>
            <p:nvPr/>
          </p:nvSpPr>
          <p:spPr bwMode="auto">
            <a:xfrm>
              <a:off x="5357816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2" name="立方体 911"/>
            <p:cNvSpPr/>
            <p:nvPr/>
          </p:nvSpPr>
          <p:spPr bwMode="auto">
            <a:xfrm>
              <a:off x="5572134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3" name="立方体 912"/>
            <p:cNvSpPr/>
            <p:nvPr/>
          </p:nvSpPr>
          <p:spPr bwMode="auto">
            <a:xfrm>
              <a:off x="5786450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4" name="立方体 913"/>
            <p:cNvSpPr/>
            <p:nvPr/>
          </p:nvSpPr>
          <p:spPr bwMode="auto">
            <a:xfrm>
              <a:off x="6000768" y="36433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214"/>
          <p:cNvGrpSpPr/>
          <p:nvPr/>
        </p:nvGrpSpPr>
        <p:grpSpPr bwMode="auto">
          <a:xfrm>
            <a:off x="5721403" y="2939604"/>
            <a:ext cx="2139973" cy="695494"/>
            <a:chOff x="4071923" y="3000372"/>
            <a:chExt cx="2857542" cy="928688"/>
          </a:xfrm>
        </p:grpSpPr>
        <p:sp>
          <p:nvSpPr>
            <p:cNvPr id="715" name="立方体 714"/>
            <p:cNvSpPr/>
            <p:nvPr/>
          </p:nvSpPr>
          <p:spPr bwMode="auto">
            <a:xfrm>
              <a:off x="4714864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6" name="立方体 715"/>
            <p:cNvSpPr/>
            <p:nvPr/>
          </p:nvSpPr>
          <p:spPr bwMode="auto">
            <a:xfrm>
              <a:off x="4929181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7" name="立方体 716"/>
            <p:cNvSpPr/>
            <p:nvPr/>
          </p:nvSpPr>
          <p:spPr bwMode="auto">
            <a:xfrm>
              <a:off x="5143499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" name="立方体 717"/>
            <p:cNvSpPr/>
            <p:nvPr/>
          </p:nvSpPr>
          <p:spPr bwMode="auto">
            <a:xfrm>
              <a:off x="5357816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9" name="立方体 718"/>
            <p:cNvSpPr/>
            <p:nvPr/>
          </p:nvSpPr>
          <p:spPr bwMode="auto">
            <a:xfrm>
              <a:off x="5572134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0" name="立方体 719"/>
            <p:cNvSpPr/>
            <p:nvPr/>
          </p:nvSpPr>
          <p:spPr bwMode="auto">
            <a:xfrm>
              <a:off x="5786450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1" name="立方体 720"/>
            <p:cNvSpPr/>
            <p:nvPr/>
          </p:nvSpPr>
          <p:spPr bwMode="auto">
            <a:xfrm>
              <a:off x="6000768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2" name="立方体 721"/>
            <p:cNvSpPr/>
            <p:nvPr/>
          </p:nvSpPr>
          <p:spPr bwMode="auto">
            <a:xfrm>
              <a:off x="6215085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3" name="立方体 722"/>
            <p:cNvSpPr/>
            <p:nvPr/>
          </p:nvSpPr>
          <p:spPr bwMode="auto">
            <a:xfrm>
              <a:off x="6429403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4" name="立方体 723"/>
            <p:cNvSpPr/>
            <p:nvPr/>
          </p:nvSpPr>
          <p:spPr bwMode="auto">
            <a:xfrm>
              <a:off x="6643720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5" name="立方体 724"/>
            <p:cNvSpPr/>
            <p:nvPr/>
          </p:nvSpPr>
          <p:spPr bwMode="auto">
            <a:xfrm>
              <a:off x="4643425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6" name="立方体 725"/>
            <p:cNvSpPr/>
            <p:nvPr/>
          </p:nvSpPr>
          <p:spPr bwMode="auto">
            <a:xfrm>
              <a:off x="4857743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7" name="立方体 726"/>
            <p:cNvSpPr/>
            <p:nvPr/>
          </p:nvSpPr>
          <p:spPr bwMode="auto">
            <a:xfrm>
              <a:off x="5072059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8" name="立方体 727"/>
            <p:cNvSpPr/>
            <p:nvPr/>
          </p:nvSpPr>
          <p:spPr bwMode="auto">
            <a:xfrm>
              <a:off x="5286377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9" name="立方体 728"/>
            <p:cNvSpPr/>
            <p:nvPr/>
          </p:nvSpPr>
          <p:spPr bwMode="auto">
            <a:xfrm>
              <a:off x="5500694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0" name="立方体 729"/>
            <p:cNvSpPr/>
            <p:nvPr/>
          </p:nvSpPr>
          <p:spPr bwMode="auto">
            <a:xfrm>
              <a:off x="5715012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1" name="立方体 730"/>
            <p:cNvSpPr/>
            <p:nvPr/>
          </p:nvSpPr>
          <p:spPr bwMode="auto">
            <a:xfrm>
              <a:off x="5929329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2" name="立方体 731"/>
            <p:cNvSpPr/>
            <p:nvPr/>
          </p:nvSpPr>
          <p:spPr bwMode="auto">
            <a:xfrm>
              <a:off x="6143646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3" name="立方体 732"/>
            <p:cNvSpPr/>
            <p:nvPr/>
          </p:nvSpPr>
          <p:spPr bwMode="auto">
            <a:xfrm>
              <a:off x="6357963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4" name="立方体 733"/>
            <p:cNvSpPr/>
            <p:nvPr/>
          </p:nvSpPr>
          <p:spPr bwMode="auto">
            <a:xfrm>
              <a:off x="6572281" y="307180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5" name="立方体 734"/>
            <p:cNvSpPr/>
            <p:nvPr/>
          </p:nvSpPr>
          <p:spPr bwMode="auto">
            <a:xfrm>
              <a:off x="4571986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6" name="立方体 735"/>
            <p:cNvSpPr/>
            <p:nvPr/>
          </p:nvSpPr>
          <p:spPr bwMode="auto">
            <a:xfrm>
              <a:off x="4786303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7" name="立方体 736"/>
            <p:cNvSpPr/>
            <p:nvPr/>
          </p:nvSpPr>
          <p:spPr bwMode="auto">
            <a:xfrm>
              <a:off x="5000621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8" name="立方体 737"/>
            <p:cNvSpPr/>
            <p:nvPr/>
          </p:nvSpPr>
          <p:spPr bwMode="auto">
            <a:xfrm>
              <a:off x="5214938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9" name="立方体 738"/>
            <p:cNvSpPr/>
            <p:nvPr/>
          </p:nvSpPr>
          <p:spPr bwMode="auto">
            <a:xfrm>
              <a:off x="5429255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0" name="立方体 739"/>
            <p:cNvSpPr/>
            <p:nvPr/>
          </p:nvSpPr>
          <p:spPr bwMode="auto">
            <a:xfrm>
              <a:off x="5643572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1" name="立方体 740"/>
            <p:cNvSpPr/>
            <p:nvPr/>
          </p:nvSpPr>
          <p:spPr bwMode="auto">
            <a:xfrm>
              <a:off x="5857890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2" name="立方体 741"/>
            <p:cNvSpPr/>
            <p:nvPr/>
          </p:nvSpPr>
          <p:spPr bwMode="auto">
            <a:xfrm>
              <a:off x="6072207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3" name="立方体 742"/>
            <p:cNvSpPr/>
            <p:nvPr/>
          </p:nvSpPr>
          <p:spPr bwMode="auto">
            <a:xfrm>
              <a:off x="6286525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4" name="立方体 743"/>
            <p:cNvSpPr/>
            <p:nvPr/>
          </p:nvSpPr>
          <p:spPr bwMode="auto">
            <a:xfrm>
              <a:off x="6500841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5" name="立方体 744"/>
            <p:cNvSpPr/>
            <p:nvPr/>
          </p:nvSpPr>
          <p:spPr bwMode="auto">
            <a:xfrm>
              <a:off x="4500547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6" name="立方体 745"/>
            <p:cNvSpPr/>
            <p:nvPr/>
          </p:nvSpPr>
          <p:spPr bwMode="auto">
            <a:xfrm>
              <a:off x="4714864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7" name="立方体 746"/>
            <p:cNvSpPr/>
            <p:nvPr/>
          </p:nvSpPr>
          <p:spPr bwMode="auto">
            <a:xfrm>
              <a:off x="4929181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8" name="立方体 747"/>
            <p:cNvSpPr/>
            <p:nvPr/>
          </p:nvSpPr>
          <p:spPr bwMode="auto">
            <a:xfrm>
              <a:off x="5143499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9" name="立方体 748"/>
            <p:cNvSpPr/>
            <p:nvPr/>
          </p:nvSpPr>
          <p:spPr bwMode="auto">
            <a:xfrm>
              <a:off x="5357816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0" name="立方体 749"/>
            <p:cNvSpPr/>
            <p:nvPr/>
          </p:nvSpPr>
          <p:spPr bwMode="auto">
            <a:xfrm>
              <a:off x="5572134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1" name="立方体 750"/>
            <p:cNvSpPr/>
            <p:nvPr/>
          </p:nvSpPr>
          <p:spPr bwMode="auto">
            <a:xfrm>
              <a:off x="5786450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2" name="立方体 751"/>
            <p:cNvSpPr/>
            <p:nvPr/>
          </p:nvSpPr>
          <p:spPr bwMode="auto">
            <a:xfrm>
              <a:off x="6000768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3" name="立方体 752"/>
            <p:cNvSpPr/>
            <p:nvPr/>
          </p:nvSpPr>
          <p:spPr bwMode="auto">
            <a:xfrm>
              <a:off x="6215085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4" name="立方体 753"/>
            <p:cNvSpPr/>
            <p:nvPr/>
          </p:nvSpPr>
          <p:spPr bwMode="auto">
            <a:xfrm>
              <a:off x="6429403" y="32146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5" name="立方体 754"/>
            <p:cNvSpPr/>
            <p:nvPr/>
          </p:nvSpPr>
          <p:spPr bwMode="auto">
            <a:xfrm>
              <a:off x="4429108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6" name="立方体 755"/>
            <p:cNvSpPr/>
            <p:nvPr/>
          </p:nvSpPr>
          <p:spPr bwMode="auto">
            <a:xfrm>
              <a:off x="4643425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7" name="立方体 756"/>
            <p:cNvSpPr/>
            <p:nvPr/>
          </p:nvSpPr>
          <p:spPr bwMode="auto">
            <a:xfrm>
              <a:off x="4857743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8" name="立方体 757"/>
            <p:cNvSpPr/>
            <p:nvPr/>
          </p:nvSpPr>
          <p:spPr bwMode="auto">
            <a:xfrm>
              <a:off x="5072059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9" name="立方体 758"/>
            <p:cNvSpPr/>
            <p:nvPr/>
          </p:nvSpPr>
          <p:spPr bwMode="auto">
            <a:xfrm>
              <a:off x="5286377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0" name="立方体 759"/>
            <p:cNvSpPr/>
            <p:nvPr/>
          </p:nvSpPr>
          <p:spPr bwMode="auto">
            <a:xfrm>
              <a:off x="5500694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1" name="立方体 760"/>
            <p:cNvSpPr/>
            <p:nvPr/>
          </p:nvSpPr>
          <p:spPr bwMode="auto">
            <a:xfrm>
              <a:off x="5715012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2" name="立方体 761"/>
            <p:cNvSpPr/>
            <p:nvPr/>
          </p:nvSpPr>
          <p:spPr bwMode="auto">
            <a:xfrm>
              <a:off x="5929329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3" name="立方体 762"/>
            <p:cNvSpPr/>
            <p:nvPr/>
          </p:nvSpPr>
          <p:spPr bwMode="auto">
            <a:xfrm>
              <a:off x="6143646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4" name="立方体 763"/>
            <p:cNvSpPr/>
            <p:nvPr/>
          </p:nvSpPr>
          <p:spPr bwMode="auto">
            <a:xfrm>
              <a:off x="6357963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5" name="立方体 764"/>
            <p:cNvSpPr/>
            <p:nvPr/>
          </p:nvSpPr>
          <p:spPr bwMode="auto">
            <a:xfrm>
              <a:off x="4357668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6" name="立方体 765"/>
            <p:cNvSpPr/>
            <p:nvPr/>
          </p:nvSpPr>
          <p:spPr bwMode="auto">
            <a:xfrm>
              <a:off x="4571986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7" name="立方体 766"/>
            <p:cNvSpPr/>
            <p:nvPr/>
          </p:nvSpPr>
          <p:spPr bwMode="auto">
            <a:xfrm>
              <a:off x="4786303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8" name="立方体 767"/>
            <p:cNvSpPr/>
            <p:nvPr/>
          </p:nvSpPr>
          <p:spPr bwMode="auto">
            <a:xfrm>
              <a:off x="5000621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9" name="立方体 768"/>
            <p:cNvSpPr/>
            <p:nvPr/>
          </p:nvSpPr>
          <p:spPr bwMode="auto">
            <a:xfrm>
              <a:off x="5214938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0" name="立方体 769"/>
            <p:cNvSpPr/>
            <p:nvPr/>
          </p:nvSpPr>
          <p:spPr bwMode="auto">
            <a:xfrm>
              <a:off x="5429255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1" name="立方体 770"/>
            <p:cNvSpPr/>
            <p:nvPr/>
          </p:nvSpPr>
          <p:spPr bwMode="auto">
            <a:xfrm>
              <a:off x="5643572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2" name="立方体 771"/>
            <p:cNvSpPr/>
            <p:nvPr/>
          </p:nvSpPr>
          <p:spPr bwMode="auto">
            <a:xfrm>
              <a:off x="5857890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3" name="立方体 772"/>
            <p:cNvSpPr/>
            <p:nvPr/>
          </p:nvSpPr>
          <p:spPr bwMode="auto">
            <a:xfrm>
              <a:off x="6072207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4" name="立方体 773"/>
            <p:cNvSpPr/>
            <p:nvPr/>
          </p:nvSpPr>
          <p:spPr bwMode="auto">
            <a:xfrm>
              <a:off x="6286525" y="33575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5" name="立方体 774"/>
            <p:cNvSpPr/>
            <p:nvPr/>
          </p:nvSpPr>
          <p:spPr bwMode="auto">
            <a:xfrm>
              <a:off x="4286230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6" name="立方体 775"/>
            <p:cNvSpPr/>
            <p:nvPr/>
          </p:nvSpPr>
          <p:spPr bwMode="auto">
            <a:xfrm>
              <a:off x="4500547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7" name="立方体 776"/>
            <p:cNvSpPr/>
            <p:nvPr/>
          </p:nvSpPr>
          <p:spPr bwMode="auto">
            <a:xfrm>
              <a:off x="4714864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8" name="立方体 777"/>
            <p:cNvSpPr/>
            <p:nvPr/>
          </p:nvSpPr>
          <p:spPr bwMode="auto">
            <a:xfrm>
              <a:off x="4929181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9" name="立方体 778"/>
            <p:cNvSpPr/>
            <p:nvPr/>
          </p:nvSpPr>
          <p:spPr bwMode="auto">
            <a:xfrm>
              <a:off x="5143499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0" name="立方体 779"/>
            <p:cNvSpPr/>
            <p:nvPr/>
          </p:nvSpPr>
          <p:spPr bwMode="auto">
            <a:xfrm>
              <a:off x="5357816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1" name="立方体 780"/>
            <p:cNvSpPr/>
            <p:nvPr/>
          </p:nvSpPr>
          <p:spPr bwMode="auto">
            <a:xfrm>
              <a:off x="5572134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2" name="立方体 781"/>
            <p:cNvSpPr/>
            <p:nvPr/>
          </p:nvSpPr>
          <p:spPr bwMode="auto">
            <a:xfrm>
              <a:off x="5786450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3" name="立方体 782"/>
            <p:cNvSpPr/>
            <p:nvPr/>
          </p:nvSpPr>
          <p:spPr bwMode="auto">
            <a:xfrm>
              <a:off x="6000768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4" name="立方体 783"/>
            <p:cNvSpPr/>
            <p:nvPr/>
          </p:nvSpPr>
          <p:spPr bwMode="auto">
            <a:xfrm>
              <a:off x="6215085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5" name="立方体 784"/>
            <p:cNvSpPr/>
            <p:nvPr/>
          </p:nvSpPr>
          <p:spPr bwMode="auto">
            <a:xfrm>
              <a:off x="4214790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6" name="立方体 785"/>
            <p:cNvSpPr/>
            <p:nvPr/>
          </p:nvSpPr>
          <p:spPr bwMode="auto">
            <a:xfrm>
              <a:off x="4429108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7" name="立方体 786"/>
            <p:cNvSpPr/>
            <p:nvPr/>
          </p:nvSpPr>
          <p:spPr bwMode="auto">
            <a:xfrm>
              <a:off x="4643425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8" name="立方体 787"/>
            <p:cNvSpPr/>
            <p:nvPr/>
          </p:nvSpPr>
          <p:spPr bwMode="auto">
            <a:xfrm>
              <a:off x="4857743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9" name="立方体 788"/>
            <p:cNvSpPr/>
            <p:nvPr/>
          </p:nvSpPr>
          <p:spPr bwMode="auto">
            <a:xfrm>
              <a:off x="5072059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0" name="立方体 789"/>
            <p:cNvSpPr/>
            <p:nvPr/>
          </p:nvSpPr>
          <p:spPr bwMode="auto">
            <a:xfrm>
              <a:off x="5286377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1" name="立方体 790"/>
            <p:cNvSpPr/>
            <p:nvPr/>
          </p:nvSpPr>
          <p:spPr bwMode="auto">
            <a:xfrm>
              <a:off x="5500694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2" name="立方体 791"/>
            <p:cNvSpPr/>
            <p:nvPr/>
          </p:nvSpPr>
          <p:spPr bwMode="auto">
            <a:xfrm>
              <a:off x="5715012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3" name="立方体 792"/>
            <p:cNvSpPr/>
            <p:nvPr/>
          </p:nvSpPr>
          <p:spPr bwMode="auto">
            <a:xfrm>
              <a:off x="5929329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4" name="立方体 793"/>
            <p:cNvSpPr/>
            <p:nvPr/>
          </p:nvSpPr>
          <p:spPr bwMode="auto">
            <a:xfrm>
              <a:off x="6143646" y="35004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5" name="立方体 794"/>
            <p:cNvSpPr/>
            <p:nvPr/>
          </p:nvSpPr>
          <p:spPr bwMode="auto">
            <a:xfrm>
              <a:off x="4143352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6" name="立方体 795"/>
            <p:cNvSpPr/>
            <p:nvPr/>
          </p:nvSpPr>
          <p:spPr bwMode="auto">
            <a:xfrm>
              <a:off x="4357668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7" name="立方体 796"/>
            <p:cNvSpPr/>
            <p:nvPr/>
          </p:nvSpPr>
          <p:spPr bwMode="auto">
            <a:xfrm>
              <a:off x="4571986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8" name="立方体 797"/>
            <p:cNvSpPr/>
            <p:nvPr/>
          </p:nvSpPr>
          <p:spPr bwMode="auto">
            <a:xfrm>
              <a:off x="4786303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9" name="立方体 798"/>
            <p:cNvSpPr/>
            <p:nvPr/>
          </p:nvSpPr>
          <p:spPr bwMode="auto">
            <a:xfrm>
              <a:off x="5000621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0" name="立方体 799"/>
            <p:cNvSpPr/>
            <p:nvPr/>
          </p:nvSpPr>
          <p:spPr bwMode="auto">
            <a:xfrm>
              <a:off x="5214938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1" name="立方体 800"/>
            <p:cNvSpPr/>
            <p:nvPr/>
          </p:nvSpPr>
          <p:spPr bwMode="auto">
            <a:xfrm>
              <a:off x="5429255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2" name="立方体 801"/>
            <p:cNvSpPr/>
            <p:nvPr/>
          </p:nvSpPr>
          <p:spPr bwMode="auto">
            <a:xfrm>
              <a:off x="5643572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3" name="立方体 802"/>
            <p:cNvSpPr/>
            <p:nvPr/>
          </p:nvSpPr>
          <p:spPr bwMode="auto">
            <a:xfrm>
              <a:off x="5857890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4" name="立方体 803"/>
            <p:cNvSpPr/>
            <p:nvPr/>
          </p:nvSpPr>
          <p:spPr bwMode="auto">
            <a:xfrm>
              <a:off x="6072207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5" name="立方体 804"/>
            <p:cNvSpPr/>
            <p:nvPr/>
          </p:nvSpPr>
          <p:spPr bwMode="auto">
            <a:xfrm>
              <a:off x="4071912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6" name="立方体 805"/>
            <p:cNvSpPr/>
            <p:nvPr/>
          </p:nvSpPr>
          <p:spPr bwMode="auto">
            <a:xfrm>
              <a:off x="4286230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7" name="立方体 806"/>
            <p:cNvSpPr/>
            <p:nvPr/>
          </p:nvSpPr>
          <p:spPr bwMode="auto">
            <a:xfrm>
              <a:off x="4500547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8" name="立方体 807"/>
            <p:cNvSpPr/>
            <p:nvPr/>
          </p:nvSpPr>
          <p:spPr bwMode="auto">
            <a:xfrm>
              <a:off x="4714864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9" name="立方体 808"/>
            <p:cNvSpPr/>
            <p:nvPr/>
          </p:nvSpPr>
          <p:spPr bwMode="auto">
            <a:xfrm>
              <a:off x="4929181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0" name="立方体 809"/>
            <p:cNvSpPr/>
            <p:nvPr/>
          </p:nvSpPr>
          <p:spPr bwMode="auto">
            <a:xfrm>
              <a:off x="5143499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1" name="立方体 810"/>
            <p:cNvSpPr/>
            <p:nvPr/>
          </p:nvSpPr>
          <p:spPr bwMode="auto">
            <a:xfrm>
              <a:off x="5357816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2" name="立方体 811"/>
            <p:cNvSpPr/>
            <p:nvPr/>
          </p:nvSpPr>
          <p:spPr bwMode="auto">
            <a:xfrm>
              <a:off x="5572134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3" name="立方体 812"/>
            <p:cNvSpPr/>
            <p:nvPr/>
          </p:nvSpPr>
          <p:spPr bwMode="auto">
            <a:xfrm>
              <a:off x="5786450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4" name="立方体 813"/>
            <p:cNvSpPr/>
            <p:nvPr/>
          </p:nvSpPr>
          <p:spPr bwMode="auto">
            <a:xfrm>
              <a:off x="6000768" y="36433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315"/>
          <p:cNvGrpSpPr/>
          <p:nvPr/>
        </p:nvGrpSpPr>
        <p:grpSpPr bwMode="auto">
          <a:xfrm>
            <a:off x="5721390" y="2779104"/>
            <a:ext cx="2139972" cy="695494"/>
            <a:chOff x="4071923" y="3000372"/>
            <a:chExt cx="2857542" cy="928688"/>
          </a:xfrm>
        </p:grpSpPr>
        <p:sp>
          <p:nvSpPr>
            <p:cNvPr id="615" name="立方体 614"/>
            <p:cNvSpPr/>
            <p:nvPr/>
          </p:nvSpPr>
          <p:spPr bwMode="auto">
            <a:xfrm>
              <a:off x="4714875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6" name="立方体 615"/>
            <p:cNvSpPr/>
            <p:nvPr/>
          </p:nvSpPr>
          <p:spPr bwMode="auto">
            <a:xfrm>
              <a:off x="4929192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7" name="立方体 616"/>
            <p:cNvSpPr/>
            <p:nvPr/>
          </p:nvSpPr>
          <p:spPr bwMode="auto">
            <a:xfrm>
              <a:off x="5143510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8" name="立方体 617"/>
            <p:cNvSpPr/>
            <p:nvPr/>
          </p:nvSpPr>
          <p:spPr bwMode="auto">
            <a:xfrm>
              <a:off x="5357827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9" name="立方体 618"/>
            <p:cNvSpPr/>
            <p:nvPr/>
          </p:nvSpPr>
          <p:spPr bwMode="auto">
            <a:xfrm>
              <a:off x="5572145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0" name="立方体 619"/>
            <p:cNvSpPr/>
            <p:nvPr/>
          </p:nvSpPr>
          <p:spPr bwMode="auto">
            <a:xfrm>
              <a:off x="5786461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1" name="立方体 620"/>
            <p:cNvSpPr/>
            <p:nvPr/>
          </p:nvSpPr>
          <p:spPr bwMode="auto">
            <a:xfrm>
              <a:off x="6000779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2" name="立方体 621"/>
            <p:cNvSpPr/>
            <p:nvPr/>
          </p:nvSpPr>
          <p:spPr bwMode="auto">
            <a:xfrm>
              <a:off x="6215096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3" name="立方体 622"/>
            <p:cNvSpPr/>
            <p:nvPr/>
          </p:nvSpPr>
          <p:spPr bwMode="auto">
            <a:xfrm>
              <a:off x="6429414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4" name="立方体 623"/>
            <p:cNvSpPr/>
            <p:nvPr/>
          </p:nvSpPr>
          <p:spPr bwMode="auto">
            <a:xfrm>
              <a:off x="6643731" y="300036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5" name="立方体 624"/>
            <p:cNvSpPr/>
            <p:nvPr/>
          </p:nvSpPr>
          <p:spPr bwMode="auto">
            <a:xfrm>
              <a:off x="4643436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6" name="立方体 625"/>
            <p:cNvSpPr/>
            <p:nvPr/>
          </p:nvSpPr>
          <p:spPr bwMode="auto">
            <a:xfrm>
              <a:off x="4857754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7" name="立方体 626"/>
            <p:cNvSpPr/>
            <p:nvPr/>
          </p:nvSpPr>
          <p:spPr bwMode="auto">
            <a:xfrm>
              <a:off x="5072070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8" name="立方体 627"/>
            <p:cNvSpPr/>
            <p:nvPr/>
          </p:nvSpPr>
          <p:spPr bwMode="auto">
            <a:xfrm>
              <a:off x="5286388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9" name="立方体 628"/>
            <p:cNvSpPr/>
            <p:nvPr/>
          </p:nvSpPr>
          <p:spPr bwMode="auto">
            <a:xfrm>
              <a:off x="5500705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0" name="立方体 629"/>
            <p:cNvSpPr/>
            <p:nvPr/>
          </p:nvSpPr>
          <p:spPr bwMode="auto">
            <a:xfrm>
              <a:off x="5715023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1" name="立方体 630"/>
            <p:cNvSpPr/>
            <p:nvPr/>
          </p:nvSpPr>
          <p:spPr bwMode="auto">
            <a:xfrm>
              <a:off x="5929340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2" name="立方体 631"/>
            <p:cNvSpPr/>
            <p:nvPr/>
          </p:nvSpPr>
          <p:spPr bwMode="auto">
            <a:xfrm>
              <a:off x="6143657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3" name="立方体 632"/>
            <p:cNvSpPr/>
            <p:nvPr/>
          </p:nvSpPr>
          <p:spPr bwMode="auto">
            <a:xfrm>
              <a:off x="6357974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4" name="立方体 633"/>
            <p:cNvSpPr/>
            <p:nvPr/>
          </p:nvSpPr>
          <p:spPr bwMode="auto">
            <a:xfrm>
              <a:off x="6572292" y="307180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5" name="立方体 634"/>
            <p:cNvSpPr/>
            <p:nvPr/>
          </p:nvSpPr>
          <p:spPr bwMode="auto">
            <a:xfrm>
              <a:off x="4571997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6" name="立方体 635"/>
            <p:cNvSpPr/>
            <p:nvPr/>
          </p:nvSpPr>
          <p:spPr bwMode="auto">
            <a:xfrm>
              <a:off x="4786314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7" name="立方体 636"/>
            <p:cNvSpPr/>
            <p:nvPr/>
          </p:nvSpPr>
          <p:spPr bwMode="auto">
            <a:xfrm>
              <a:off x="5000632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8" name="立方体 637"/>
            <p:cNvSpPr/>
            <p:nvPr/>
          </p:nvSpPr>
          <p:spPr bwMode="auto">
            <a:xfrm>
              <a:off x="5214949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9" name="立方体 638"/>
            <p:cNvSpPr/>
            <p:nvPr/>
          </p:nvSpPr>
          <p:spPr bwMode="auto">
            <a:xfrm>
              <a:off x="5429266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0" name="立方体 639"/>
            <p:cNvSpPr/>
            <p:nvPr/>
          </p:nvSpPr>
          <p:spPr bwMode="auto">
            <a:xfrm>
              <a:off x="5643583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1" name="立方体 640"/>
            <p:cNvSpPr/>
            <p:nvPr/>
          </p:nvSpPr>
          <p:spPr bwMode="auto">
            <a:xfrm>
              <a:off x="5857901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2" name="立方体 641"/>
            <p:cNvSpPr/>
            <p:nvPr/>
          </p:nvSpPr>
          <p:spPr bwMode="auto">
            <a:xfrm>
              <a:off x="6072218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3" name="立方体 642"/>
            <p:cNvSpPr/>
            <p:nvPr/>
          </p:nvSpPr>
          <p:spPr bwMode="auto">
            <a:xfrm>
              <a:off x="6286536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4" name="立方体 643"/>
            <p:cNvSpPr/>
            <p:nvPr/>
          </p:nvSpPr>
          <p:spPr bwMode="auto">
            <a:xfrm>
              <a:off x="6500852" y="314323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5" name="立方体 644"/>
            <p:cNvSpPr/>
            <p:nvPr/>
          </p:nvSpPr>
          <p:spPr bwMode="auto">
            <a:xfrm>
              <a:off x="4500558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6" name="立方体 645"/>
            <p:cNvSpPr/>
            <p:nvPr/>
          </p:nvSpPr>
          <p:spPr bwMode="auto">
            <a:xfrm>
              <a:off x="4714875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7" name="立方体 646"/>
            <p:cNvSpPr/>
            <p:nvPr/>
          </p:nvSpPr>
          <p:spPr bwMode="auto">
            <a:xfrm>
              <a:off x="4929192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8" name="立方体 647"/>
            <p:cNvSpPr/>
            <p:nvPr/>
          </p:nvSpPr>
          <p:spPr bwMode="auto">
            <a:xfrm>
              <a:off x="5143510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9" name="立方体 648"/>
            <p:cNvSpPr/>
            <p:nvPr/>
          </p:nvSpPr>
          <p:spPr bwMode="auto">
            <a:xfrm>
              <a:off x="5357827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0" name="立方体 649"/>
            <p:cNvSpPr/>
            <p:nvPr/>
          </p:nvSpPr>
          <p:spPr bwMode="auto">
            <a:xfrm>
              <a:off x="5572145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1" name="立方体 650"/>
            <p:cNvSpPr/>
            <p:nvPr/>
          </p:nvSpPr>
          <p:spPr bwMode="auto">
            <a:xfrm>
              <a:off x="5786461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2" name="立方体 651"/>
            <p:cNvSpPr/>
            <p:nvPr/>
          </p:nvSpPr>
          <p:spPr bwMode="auto">
            <a:xfrm>
              <a:off x="6000779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3" name="立方体 652"/>
            <p:cNvSpPr/>
            <p:nvPr/>
          </p:nvSpPr>
          <p:spPr bwMode="auto">
            <a:xfrm>
              <a:off x="6215096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4" name="立方体 653"/>
            <p:cNvSpPr/>
            <p:nvPr/>
          </p:nvSpPr>
          <p:spPr bwMode="auto">
            <a:xfrm>
              <a:off x="6429414" y="321467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5" name="立方体 654"/>
            <p:cNvSpPr/>
            <p:nvPr/>
          </p:nvSpPr>
          <p:spPr bwMode="auto">
            <a:xfrm>
              <a:off x="4429119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6" name="立方体 655"/>
            <p:cNvSpPr/>
            <p:nvPr/>
          </p:nvSpPr>
          <p:spPr bwMode="auto">
            <a:xfrm>
              <a:off x="4643436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7" name="立方体 656"/>
            <p:cNvSpPr/>
            <p:nvPr/>
          </p:nvSpPr>
          <p:spPr bwMode="auto">
            <a:xfrm>
              <a:off x="4857754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8" name="立方体 657"/>
            <p:cNvSpPr/>
            <p:nvPr/>
          </p:nvSpPr>
          <p:spPr bwMode="auto">
            <a:xfrm>
              <a:off x="5072070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9" name="立方体 658"/>
            <p:cNvSpPr/>
            <p:nvPr/>
          </p:nvSpPr>
          <p:spPr bwMode="auto">
            <a:xfrm>
              <a:off x="5286388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0" name="立方体 659"/>
            <p:cNvSpPr/>
            <p:nvPr/>
          </p:nvSpPr>
          <p:spPr bwMode="auto">
            <a:xfrm>
              <a:off x="5500705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1" name="立方体 660"/>
            <p:cNvSpPr/>
            <p:nvPr/>
          </p:nvSpPr>
          <p:spPr bwMode="auto">
            <a:xfrm>
              <a:off x="5715023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2" name="立方体 661"/>
            <p:cNvSpPr/>
            <p:nvPr/>
          </p:nvSpPr>
          <p:spPr bwMode="auto">
            <a:xfrm>
              <a:off x="5929340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3" name="立方体 662"/>
            <p:cNvSpPr/>
            <p:nvPr/>
          </p:nvSpPr>
          <p:spPr bwMode="auto">
            <a:xfrm>
              <a:off x="6143657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4" name="立方体 663"/>
            <p:cNvSpPr/>
            <p:nvPr/>
          </p:nvSpPr>
          <p:spPr bwMode="auto">
            <a:xfrm>
              <a:off x="6357974" y="328611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5" name="立方体 664"/>
            <p:cNvSpPr/>
            <p:nvPr/>
          </p:nvSpPr>
          <p:spPr bwMode="auto">
            <a:xfrm>
              <a:off x="4357679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6" name="立方体 665"/>
            <p:cNvSpPr/>
            <p:nvPr/>
          </p:nvSpPr>
          <p:spPr bwMode="auto">
            <a:xfrm>
              <a:off x="4571997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7" name="立方体 666"/>
            <p:cNvSpPr/>
            <p:nvPr/>
          </p:nvSpPr>
          <p:spPr bwMode="auto">
            <a:xfrm>
              <a:off x="4786314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8" name="立方体 667"/>
            <p:cNvSpPr/>
            <p:nvPr/>
          </p:nvSpPr>
          <p:spPr bwMode="auto">
            <a:xfrm>
              <a:off x="5000632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9" name="立方体 668"/>
            <p:cNvSpPr/>
            <p:nvPr/>
          </p:nvSpPr>
          <p:spPr bwMode="auto">
            <a:xfrm>
              <a:off x="5214949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0" name="立方体 669"/>
            <p:cNvSpPr/>
            <p:nvPr/>
          </p:nvSpPr>
          <p:spPr bwMode="auto">
            <a:xfrm>
              <a:off x="5429266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1" name="立方体 670"/>
            <p:cNvSpPr/>
            <p:nvPr/>
          </p:nvSpPr>
          <p:spPr bwMode="auto">
            <a:xfrm>
              <a:off x="5643583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2" name="立方体 671"/>
            <p:cNvSpPr/>
            <p:nvPr/>
          </p:nvSpPr>
          <p:spPr bwMode="auto">
            <a:xfrm>
              <a:off x="5857901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3" name="立方体 672"/>
            <p:cNvSpPr/>
            <p:nvPr/>
          </p:nvSpPr>
          <p:spPr bwMode="auto">
            <a:xfrm>
              <a:off x="6072218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4" name="立方体 673"/>
            <p:cNvSpPr/>
            <p:nvPr/>
          </p:nvSpPr>
          <p:spPr bwMode="auto">
            <a:xfrm>
              <a:off x="6286536" y="335755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5" name="立方体 674"/>
            <p:cNvSpPr/>
            <p:nvPr/>
          </p:nvSpPr>
          <p:spPr bwMode="auto">
            <a:xfrm>
              <a:off x="4286241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6" name="立方体 675"/>
            <p:cNvSpPr/>
            <p:nvPr/>
          </p:nvSpPr>
          <p:spPr bwMode="auto">
            <a:xfrm>
              <a:off x="4500558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7" name="立方体 676"/>
            <p:cNvSpPr/>
            <p:nvPr/>
          </p:nvSpPr>
          <p:spPr bwMode="auto">
            <a:xfrm>
              <a:off x="4714875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8" name="立方体 677"/>
            <p:cNvSpPr/>
            <p:nvPr/>
          </p:nvSpPr>
          <p:spPr bwMode="auto">
            <a:xfrm>
              <a:off x="4929192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9" name="立方体 678"/>
            <p:cNvSpPr/>
            <p:nvPr/>
          </p:nvSpPr>
          <p:spPr bwMode="auto">
            <a:xfrm>
              <a:off x="5143510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0" name="立方体 679"/>
            <p:cNvSpPr/>
            <p:nvPr/>
          </p:nvSpPr>
          <p:spPr bwMode="auto">
            <a:xfrm>
              <a:off x="5357827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1" name="立方体 680"/>
            <p:cNvSpPr/>
            <p:nvPr/>
          </p:nvSpPr>
          <p:spPr bwMode="auto">
            <a:xfrm>
              <a:off x="5572145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2" name="立方体 681"/>
            <p:cNvSpPr/>
            <p:nvPr/>
          </p:nvSpPr>
          <p:spPr bwMode="auto">
            <a:xfrm>
              <a:off x="5786461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3" name="立方体 682"/>
            <p:cNvSpPr/>
            <p:nvPr/>
          </p:nvSpPr>
          <p:spPr bwMode="auto">
            <a:xfrm>
              <a:off x="6000779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4" name="立方体 683"/>
            <p:cNvSpPr/>
            <p:nvPr/>
          </p:nvSpPr>
          <p:spPr bwMode="auto">
            <a:xfrm>
              <a:off x="6215096" y="34289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5" name="立方体 684"/>
            <p:cNvSpPr/>
            <p:nvPr/>
          </p:nvSpPr>
          <p:spPr bwMode="auto">
            <a:xfrm>
              <a:off x="4214801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6" name="立方体 685"/>
            <p:cNvSpPr/>
            <p:nvPr/>
          </p:nvSpPr>
          <p:spPr bwMode="auto">
            <a:xfrm>
              <a:off x="4429119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7" name="立方体 686"/>
            <p:cNvSpPr/>
            <p:nvPr/>
          </p:nvSpPr>
          <p:spPr bwMode="auto">
            <a:xfrm>
              <a:off x="4643436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8" name="立方体 687"/>
            <p:cNvSpPr/>
            <p:nvPr/>
          </p:nvSpPr>
          <p:spPr bwMode="auto">
            <a:xfrm>
              <a:off x="4857754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9" name="立方体 688"/>
            <p:cNvSpPr/>
            <p:nvPr/>
          </p:nvSpPr>
          <p:spPr bwMode="auto">
            <a:xfrm>
              <a:off x="5072070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0" name="立方体 689"/>
            <p:cNvSpPr/>
            <p:nvPr/>
          </p:nvSpPr>
          <p:spPr bwMode="auto">
            <a:xfrm>
              <a:off x="5286388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1" name="立方体 690"/>
            <p:cNvSpPr/>
            <p:nvPr/>
          </p:nvSpPr>
          <p:spPr bwMode="auto">
            <a:xfrm>
              <a:off x="5500705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2" name="立方体 691"/>
            <p:cNvSpPr/>
            <p:nvPr/>
          </p:nvSpPr>
          <p:spPr bwMode="auto">
            <a:xfrm>
              <a:off x="5715023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3" name="立方体 692"/>
            <p:cNvSpPr/>
            <p:nvPr/>
          </p:nvSpPr>
          <p:spPr bwMode="auto">
            <a:xfrm>
              <a:off x="5929340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4" name="立方体 693"/>
            <p:cNvSpPr/>
            <p:nvPr/>
          </p:nvSpPr>
          <p:spPr bwMode="auto">
            <a:xfrm>
              <a:off x="6143657" y="350042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5" name="立方体 694"/>
            <p:cNvSpPr/>
            <p:nvPr/>
          </p:nvSpPr>
          <p:spPr bwMode="auto">
            <a:xfrm>
              <a:off x="4143363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6" name="立方体 695"/>
            <p:cNvSpPr/>
            <p:nvPr/>
          </p:nvSpPr>
          <p:spPr bwMode="auto">
            <a:xfrm>
              <a:off x="4357679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7" name="立方体 696"/>
            <p:cNvSpPr/>
            <p:nvPr/>
          </p:nvSpPr>
          <p:spPr bwMode="auto">
            <a:xfrm>
              <a:off x="4571997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8" name="立方体 697"/>
            <p:cNvSpPr/>
            <p:nvPr/>
          </p:nvSpPr>
          <p:spPr bwMode="auto">
            <a:xfrm>
              <a:off x="4786314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9" name="立方体 698"/>
            <p:cNvSpPr/>
            <p:nvPr/>
          </p:nvSpPr>
          <p:spPr bwMode="auto">
            <a:xfrm>
              <a:off x="5000632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0" name="立方体 699"/>
            <p:cNvSpPr/>
            <p:nvPr/>
          </p:nvSpPr>
          <p:spPr bwMode="auto">
            <a:xfrm>
              <a:off x="5214949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1" name="立方体 700"/>
            <p:cNvSpPr/>
            <p:nvPr/>
          </p:nvSpPr>
          <p:spPr bwMode="auto">
            <a:xfrm>
              <a:off x="5429266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2" name="立方体 701"/>
            <p:cNvSpPr/>
            <p:nvPr/>
          </p:nvSpPr>
          <p:spPr bwMode="auto">
            <a:xfrm>
              <a:off x="5643583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3" name="立方体 702"/>
            <p:cNvSpPr/>
            <p:nvPr/>
          </p:nvSpPr>
          <p:spPr bwMode="auto">
            <a:xfrm>
              <a:off x="5857901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4" name="立方体 703"/>
            <p:cNvSpPr/>
            <p:nvPr/>
          </p:nvSpPr>
          <p:spPr bwMode="auto">
            <a:xfrm>
              <a:off x="6072218" y="35718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5" name="立方体 704"/>
            <p:cNvSpPr/>
            <p:nvPr/>
          </p:nvSpPr>
          <p:spPr bwMode="auto">
            <a:xfrm>
              <a:off x="4071923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6" name="立方体 705"/>
            <p:cNvSpPr/>
            <p:nvPr/>
          </p:nvSpPr>
          <p:spPr bwMode="auto">
            <a:xfrm>
              <a:off x="4286241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7" name="立方体 706"/>
            <p:cNvSpPr/>
            <p:nvPr/>
          </p:nvSpPr>
          <p:spPr bwMode="auto">
            <a:xfrm>
              <a:off x="4500558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8" name="立方体 707"/>
            <p:cNvSpPr/>
            <p:nvPr/>
          </p:nvSpPr>
          <p:spPr bwMode="auto">
            <a:xfrm>
              <a:off x="4714875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9" name="立方体 708"/>
            <p:cNvSpPr/>
            <p:nvPr/>
          </p:nvSpPr>
          <p:spPr bwMode="auto">
            <a:xfrm>
              <a:off x="4929192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0" name="立方体 709"/>
            <p:cNvSpPr/>
            <p:nvPr/>
          </p:nvSpPr>
          <p:spPr bwMode="auto">
            <a:xfrm>
              <a:off x="5143510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1" name="立方体 710"/>
            <p:cNvSpPr/>
            <p:nvPr/>
          </p:nvSpPr>
          <p:spPr bwMode="auto">
            <a:xfrm>
              <a:off x="5357827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2" name="立方体 711"/>
            <p:cNvSpPr/>
            <p:nvPr/>
          </p:nvSpPr>
          <p:spPr bwMode="auto">
            <a:xfrm>
              <a:off x="5572145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3" name="立方体 712"/>
            <p:cNvSpPr/>
            <p:nvPr/>
          </p:nvSpPr>
          <p:spPr bwMode="auto">
            <a:xfrm>
              <a:off x="5786461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4" name="立方体 713"/>
            <p:cNvSpPr/>
            <p:nvPr/>
          </p:nvSpPr>
          <p:spPr bwMode="auto">
            <a:xfrm>
              <a:off x="6000779" y="364330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416"/>
          <p:cNvGrpSpPr/>
          <p:nvPr/>
        </p:nvGrpSpPr>
        <p:grpSpPr bwMode="auto">
          <a:xfrm>
            <a:off x="5721406" y="2618595"/>
            <a:ext cx="2139972" cy="695494"/>
            <a:chOff x="4071923" y="3000372"/>
            <a:chExt cx="2857542" cy="928688"/>
          </a:xfrm>
        </p:grpSpPr>
        <p:sp>
          <p:nvSpPr>
            <p:cNvPr id="515" name="立方体 514"/>
            <p:cNvSpPr/>
            <p:nvPr/>
          </p:nvSpPr>
          <p:spPr bwMode="auto">
            <a:xfrm>
              <a:off x="4714853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6" name="立方体 515"/>
            <p:cNvSpPr/>
            <p:nvPr/>
          </p:nvSpPr>
          <p:spPr bwMode="auto">
            <a:xfrm>
              <a:off x="4929170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7" name="立方体 516"/>
            <p:cNvSpPr/>
            <p:nvPr/>
          </p:nvSpPr>
          <p:spPr bwMode="auto">
            <a:xfrm>
              <a:off x="5143488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8" name="立方体 517"/>
            <p:cNvSpPr/>
            <p:nvPr/>
          </p:nvSpPr>
          <p:spPr bwMode="auto">
            <a:xfrm>
              <a:off x="5357805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9" name="立方体 518"/>
            <p:cNvSpPr/>
            <p:nvPr/>
          </p:nvSpPr>
          <p:spPr bwMode="auto">
            <a:xfrm>
              <a:off x="5572123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0" name="立方体 519"/>
            <p:cNvSpPr/>
            <p:nvPr/>
          </p:nvSpPr>
          <p:spPr bwMode="auto">
            <a:xfrm>
              <a:off x="5786439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1" name="立方体 520"/>
            <p:cNvSpPr/>
            <p:nvPr/>
          </p:nvSpPr>
          <p:spPr bwMode="auto">
            <a:xfrm>
              <a:off x="6000757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2" name="立方体 521"/>
            <p:cNvSpPr/>
            <p:nvPr/>
          </p:nvSpPr>
          <p:spPr bwMode="auto">
            <a:xfrm>
              <a:off x="6215074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3" name="立方体 522"/>
            <p:cNvSpPr/>
            <p:nvPr/>
          </p:nvSpPr>
          <p:spPr bwMode="auto">
            <a:xfrm>
              <a:off x="6429392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4" name="立方体 523"/>
            <p:cNvSpPr/>
            <p:nvPr/>
          </p:nvSpPr>
          <p:spPr bwMode="auto">
            <a:xfrm>
              <a:off x="6643709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5" name="立方体 524"/>
            <p:cNvSpPr/>
            <p:nvPr/>
          </p:nvSpPr>
          <p:spPr bwMode="auto">
            <a:xfrm>
              <a:off x="4643414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6" name="立方体 525"/>
            <p:cNvSpPr/>
            <p:nvPr/>
          </p:nvSpPr>
          <p:spPr bwMode="auto">
            <a:xfrm>
              <a:off x="4857732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7" name="立方体 526"/>
            <p:cNvSpPr/>
            <p:nvPr/>
          </p:nvSpPr>
          <p:spPr bwMode="auto">
            <a:xfrm>
              <a:off x="5072048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8" name="立方体 527"/>
            <p:cNvSpPr/>
            <p:nvPr/>
          </p:nvSpPr>
          <p:spPr bwMode="auto">
            <a:xfrm>
              <a:off x="5286366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9" name="立方体 528"/>
            <p:cNvSpPr/>
            <p:nvPr/>
          </p:nvSpPr>
          <p:spPr bwMode="auto">
            <a:xfrm>
              <a:off x="5500683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0" name="立方体 529"/>
            <p:cNvSpPr/>
            <p:nvPr/>
          </p:nvSpPr>
          <p:spPr bwMode="auto">
            <a:xfrm>
              <a:off x="5715001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1" name="立方体 530"/>
            <p:cNvSpPr/>
            <p:nvPr/>
          </p:nvSpPr>
          <p:spPr bwMode="auto">
            <a:xfrm>
              <a:off x="5929318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2" name="立方体 531"/>
            <p:cNvSpPr/>
            <p:nvPr/>
          </p:nvSpPr>
          <p:spPr bwMode="auto">
            <a:xfrm>
              <a:off x="6143635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3" name="立方体 532"/>
            <p:cNvSpPr/>
            <p:nvPr/>
          </p:nvSpPr>
          <p:spPr bwMode="auto">
            <a:xfrm>
              <a:off x="6357952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4" name="立方体 533"/>
            <p:cNvSpPr/>
            <p:nvPr/>
          </p:nvSpPr>
          <p:spPr bwMode="auto">
            <a:xfrm>
              <a:off x="6572270" y="30718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5" name="立方体 534"/>
            <p:cNvSpPr/>
            <p:nvPr/>
          </p:nvSpPr>
          <p:spPr bwMode="auto">
            <a:xfrm>
              <a:off x="4571975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6" name="立方体 535"/>
            <p:cNvSpPr/>
            <p:nvPr/>
          </p:nvSpPr>
          <p:spPr bwMode="auto">
            <a:xfrm>
              <a:off x="4786292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7" name="立方体 536"/>
            <p:cNvSpPr/>
            <p:nvPr/>
          </p:nvSpPr>
          <p:spPr bwMode="auto">
            <a:xfrm>
              <a:off x="5000610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8" name="立方体 537"/>
            <p:cNvSpPr/>
            <p:nvPr/>
          </p:nvSpPr>
          <p:spPr bwMode="auto">
            <a:xfrm>
              <a:off x="5214927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9" name="立方体 538"/>
            <p:cNvSpPr/>
            <p:nvPr/>
          </p:nvSpPr>
          <p:spPr bwMode="auto">
            <a:xfrm>
              <a:off x="5429244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0" name="立方体 539"/>
            <p:cNvSpPr/>
            <p:nvPr/>
          </p:nvSpPr>
          <p:spPr bwMode="auto">
            <a:xfrm>
              <a:off x="5643561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1" name="立方体 540"/>
            <p:cNvSpPr/>
            <p:nvPr/>
          </p:nvSpPr>
          <p:spPr bwMode="auto">
            <a:xfrm>
              <a:off x="5857879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2" name="立方体 541"/>
            <p:cNvSpPr/>
            <p:nvPr/>
          </p:nvSpPr>
          <p:spPr bwMode="auto">
            <a:xfrm>
              <a:off x="6072196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3" name="立方体 542"/>
            <p:cNvSpPr/>
            <p:nvPr/>
          </p:nvSpPr>
          <p:spPr bwMode="auto">
            <a:xfrm>
              <a:off x="6286514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4" name="立方体 543"/>
            <p:cNvSpPr/>
            <p:nvPr/>
          </p:nvSpPr>
          <p:spPr bwMode="auto">
            <a:xfrm>
              <a:off x="6500830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5" name="立方体 544"/>
            <p:cNvSpPr/>
            <p:nvPr/>
          </p:nvSpPr>
          <p:spPr bwMode="auto">
            <a:xfrm>
              <a:off x="4500536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6" name="立方体 545"/>
            <p:cNvSpPr/>
            <p:nvPr/>
          </p:nvSpPr>
          <p:spPr bwMode="auto">
            <a:xfrm>
              <a:off x="4714853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7" name="立方体 546"/>
            <p:cNvSpPr/>
            <p:nvPr/>
          </p:nvSpPr>
          <p:spPr bwMode="auto">
            <a:xfrm>
              <a:off x="4929170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8" name="立方体 547"/>
            <p:cNvSpPr/>
            <p:nvPr/>
          </p:nvSpPr>
          <p:spPr bwMode="auto">
            <a:xfrm>
              <a:off x="5143488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9" name="立方体 548"/>
            <p:cNvSpPr/>
            <p:nvPr/>
          </p:nvSpPr>
          <p:spPr bwMode="auto">
            <a:xfrm>
              <a:off x="5357805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0" name="立方体 549"/>
            <p:cNvSpPr/>
            <p:nvPr/>
          </p:nvSpPr>
          <p:spPr bwMode="auto">
            <a:xfrm>
              <a:off x="5572123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1" name="立方体 550"/>
            <p:cNvSpPr/>
            <p:nvPr/>
          </p:nvSpPr>
          <p:spPr bwMode="auto">
            <a:xfrm>
              <a:off x="5786439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2" name="立方体 551"/>
            <p:cNvSpPr/>
            <p:nvPr/>
          </p:nvSpPr>
          <p:spPr bwMode="auto">
            <a:xfrm>
              <a:off x="6000757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3" name="立方体 552"/>
            <p:cNvSpPr/>
            <p:nvPr/>
          </p:nvSpPr>
          <p:spPr bwMode="auto">
            <a:xfrm>
              <a:off x="6215074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4" name="立方体 553"/>
            <p:cNvSpPr/>
            <p:nvPr/>
          </p:nvSpPr>
          <p:spPr bwMode="auto">
            <a:xfrm>
              <a:off x="6429392" y="321468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5" name="立方体 554"/>
            <p:cNvSpPr/>
            <p:nvPr/>
          </p:nvSpPr>
          <p:spPr bwMode="auto">
            <a:xfrm>
              <a:off x="4429097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6" name="立方体 555"/>
            <p:cNvSpPr/>
            <p:nvPr/>
          </p:nvSpPr>
          <p:spPr bwMode="auto">
            <a:xfrm>
              <a:off x="4643414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7" name="立方体 556"/>
            <p:cNvSpPr/>
            <p:nvPr/>
          </p:nvSpPr>
          <p:spPr bwMode="auto">
            <a:xfrm>
              <a:off x="4857732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8" name="立方体 557"/>
            <p:cNvSpPr/>
            <p:nvPr/>
          </p:nvSpPr>
          <p:spPr bwMode="auto">
            <a:xfrm>
              <a:off x="5072048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9" name="立方体 558"/>
            <p:cNvSpPr/>
            <p:nvPr/>
          </p:nvSpPr>
          <p:spPr bwMode="auto">
            <a:xfrm>
              <a:off x="5286366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0" name="立方体 559"/>
            <p:cNvSpPr/>
            <p:nvPr/>
          </p:nvSpPr>
          <p:spPr bwMode="auto">
            <a:xfrm>
              <a:off x="5500683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1" name="立方体 560"/>
            <p:cNvSpPr/>
            <p:nvPr/>
          </p:nvSpPr>
          <p:spPr bwMode="auto">
            <a:xfrm>
              <a:off x="5715001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2" name="立方体 561"/>
            <p:cNvSpPr/>
            <p:nvPr/>
          </p:nvSpPr>
          <p:spPr bwMode="auto">
            <a:xfrm>
              <a:off x="5929318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3" name="立方体 562"/>
            <p:cNvSpPr/>
            <p:nvPr/>
          </p:nvSpPr>
          <p:spPr bwMode="auto">
            <a:xfrm>
              <a:off x="6143635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4" name="立方体 563"/>
            <p:cNvSpPr/>
            <p:nvPr/>
          </p:nvSpPr>
          <p:spPr bwMode="auto">
            <a:xfrm>
              <a:off x="6357952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5" name="立方体 564"/>
            <p:cNvSpPr/>
            <p:nvPr/>
          </p:nvSpPr>
          <p:spPr bwMode="auto">
            <a:xfrm>
              <a:off x="4357657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6" name="立方体 565"/>
            <p:cNvSpPr/>
            <p:nvPr/>
          </p:nvSpPr>
          <p:spPr bwMode="auto">
            <a:xfrm>
              <a:off x="4571975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7" name="立方体 566"/>
            <p:cNvSpPr/>
            <p:nvPr/>
          </p:nvSpPr>
          <p:spPr bwMode="auto">
            <a:xfrm>
              <a:off x="4786292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8" name="立方体 567"/>
            <p:cNvSpPr/>
            <p:nvPr/>
          </p:nvSpPr>
          <p:spPr bwMode="auto">
            <a:xfrm>
              <a:off x="5000610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9" name="立方体 568"/>
            <p:cNvSpPr/>
            <p:nvPr/>
          </p:nvSpPr>
          <p:spPr bwMode="auto">
            <a:xfrm>
              <a:off x="5214927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0" name="立方体 569"/>
            <p:cNvSpPr/>
            <p:nvPr/>
          </p:nvSpPr>
          <p:spPr bwMode="auto">
            <a:xfrm>
              <a:off x="5429244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1" name="立方体 570"/>
            <p:cNvSpPr/>
            <p:nvPr/>
          </p:nvSpPr>
          <p:spPr bwMode="auto">
            <a:xfrm>
              <a:off x="5643561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2" name="立方体 571"/>
            <p:cNvSpPr/>
            <p:nvPr/>
          </p:nvSpPr>
          <p:spPr bwMode="auto">
            <a:xfrm>
              <a:off x="5857879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3" name="立方体 572"/>
            <p:cNvSpPr/>
            <p:nvPr/>
          </p:nvSpPr>
          <p:spPr bwMode="auto">
            <a:xfrm>
              <a:off x="6072196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4" name="立方体 573"/>
            <p:cNvSpPr/>
            <p:nvPr/>
          </p:nvSpPr>
          <p:spPr bwMode="auto">
            <a:xfrm>
              <a:off x="6286514" y="335756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5" name="立方体 574"/>
            <p:cNvSpPr/>
            <p:nvPr/>
          </p:nvSpPr>
          <p:spPr bwMode="auto">
            <a:xfrm>
              <a:off x="4286219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6" name="立方体 575"/>
            <p:cNvSpPr/>
            <p:nvPr/>
          </p:nvSpPr>
          <p:spPr bwMode="auto">
            <a:xfrm>
              <a:off x="4500536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7" name="立方体 576"/>
            <p:cNvSpPr/>
            <p:nvPr/>
          </p:nvSpPr>
          <p:spPr bwMode="auto">
            <a:xfrm>
              <a:off x="4714853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8" name="立方体 577"/>
            <p:cNvSpPr/>
            <p:nvPr/>
          </p:nvSpPr>
          <p:spPr bwMode="auto">
            <a:xfrm>
              <a:off x="4929170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9" name="立方体 578"/>
            <p:cNvSpPr/>
            <p:nvPr/>
          </p:nvSpPr>
          <p:spPr bwMode="auto">
            <a:xfrm>
              <a:off x="5143488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0" name="立方体 579"/>
            <p:cNvSpPr/>
            <p:nvPr/>
          </p:nvSpPr>
          <p:spPr bwMode="auto">
            <a:xfrm>
              <a:off x="5357805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1" name="立方体 580"/>
            <p:cNvSpPr/>
            <p:nvPr/>
          </p:nvSpPr>
          <p:spPr bwMode="auto">
            <a:xfrm>
              <a:off x="5572123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2" name="立方体 581"/>
            <p:cNvSpPr/>
            <p:nvPr/>
          </p:nvSpPr>
          <p:spPr bwMode="auto">
            <a:xfrm>
              <a:off x="5786439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3" name="立方体 582"/>
            <p:cNvSpPr/>
            <p:nvPr/>
          </p:nvSpPr>
          <p:spPr bwMode="auto">
            <a:xfrm>
              <a:off x="6000757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4" name="立方体 583"/>
            <p:cNvSpPr/>
            <p:nvPr/>
          </p:nvSpPr>
          <p:spPr bwMode="auto">
            <a:xfrm>
              <a:off x="6215074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5" name="立方体 584"/>
            <p:cNvSpPr/>
            <p:nvPr/>
          </p:nvSpPr>
          <p:spPr bwMode="auto">
            <a:xfrm>
              <a:off x="4214779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6" name="立方体 585"/>
            <p:cNvSpPr/>
            <p:nvPr/>
          </p:nvSpPr>
          <p:spPr bwMode="auto">
            <a:xfrm>
              <a:off x="4429097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7" name="立方体 586"/>
            <p:cNvSpPr/>
            <p:nvPr/>
          </p:nvSpPr>
          <p:spPr bwMode="auto">
            <a:xfrm>
              <a:off x="4643414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8" name="立方体 587"/>
            <p:cNvSpPr/>
            <p:nvPr/>
          </p:nvSpPr>
          <p:spPr bwMode="auto">
            <a:xfrm>
              <a:off x="4857732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9" name="立方体 588"/>
            <p:cNvSpPr/>
            <p:nvPr/>
          </p:nvSpPr>
          <p:spPr bwMode="auto">
            <a:xfrm>
              <a:off x="5072048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0" name="立方体 589"/>
            <p:cNvSpPr/>
            <p:nvPr/>
          </p:nvSpPr>
          <p:spPr bwMode="auto">
            <a:xfrm>
              <a:off x="5286366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1" name="立方体 590"/>
            <p:cNvSpPr/>
            <p:nvPr/>
          </p:nvSpPr>
          <p:spPr bwMode="auto">
            <a:xfrm>
              <a:off x="5500683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2" name="立方体 591"/>
            <p:cNvSpPr/>
            <p:nvPr/>
          </p:nvSpPr>
          <p:spPr bwMode="auto">
            <a:xfrm>
              <a:off x="5715001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3" name="立方体 592"/>
            <p:cNvSpPr/>
            <p:nvPr/>
          </p:nvSpPr>
          <p:spPr bwMode="auto">
            <a:xfrm>
              <a:off x="5929318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4" name="立方体 593"/>
            <p:cNvSpPr/>
            <p:nvPr/>
          </p:nvSpPr>
          <p:spPr bwMode="auto">
            <a:xfrm>
              <a:off x="6143635" y="350044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5" name="立方体 594"/>
            <p:cNvSpPr/>
            <p:nvPr/>
          </p:nvSpPr>
          <p:spPr bwMode="auto">
            <a:xfrm>
              <a:off x="4143341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6" name="立方体 595"/>
            <p:cNvSpPr/>
            <p:nvPr/>
          </p:nvSpPr>
          <p:spPr bwMode="auto">
            <a:xfrm>
              <a:off x="4357657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7" name="立方体 596"/>
            <p:cNvSpPr/>
            <p:nvPr/>
          </p:nvSpPr>
          <p:spPr bwMode="auto">
            <a:xfrm>
              <a:off x="4571975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8" name="立方体 597"/>
            <p:cNvSpPr/>
            <p:nvPr/>
          </p:nvSpPr>
          <p:spPr bwMode="auto">
            <a:xfrm>
              <a:off x="4786292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9" name="立方体 598"/>
            <p:cNvSpPr/>
            <p:nvPr/>
          </p:nvSpPr>
          <p:spPr bwMode="auto">
            <a:xfrm>
              <a:off x="5000610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0" name="立方体 599"/>
            <p:cNvSpPr/>
            <p:nvPr/>
          </p:nvSpPr>
          <p:spPr bwMode="auto">
            <a:xfrm>
              <a:off x="5214927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1" name="立方体 600"/>
            <p:cNvSpPr/>
            <p:nvPr/>
          </p:nvSpPr>
          <p:spPr bwMode="auto">
            <a:xfrm>
              <a:off x="5429244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2" name="立方体 601"/>
            <p:cNvSpPr/>
            <p:nvPr/>
          </p:nvSpPr>
          <p:spPr bwMode="auto">
            <a:xfrm>
              <a:off x="5643561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3" name="立方体 602"/>
            <p:cNvSpPr/>
            <p:nvPr/>
          </p:nvSpPr>
          <p:spPr bwMode="auto">
            <a:xfrm>
              <a:off x="5857879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4" name="立方体 603"/>
            <p:cNvSpPr/>
            <p:nvPr/>
          </p:nvSpPr>
          <p:spPr bwMode="auto">
            <a:xfrm>
              <a:off x="6072196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5" name="立方体 604"/>
            <p:cNvSpPr/>
            <p:nvPr/>
          </p:nvSpPr>
          <p:spPr bwMode="auto">
            <a:xfrm>
              <a:off x="4071901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6" name="立方体 605"/>
            <p:cNvSpPr/>
            <p:nvPr/>
          </p:nvSpPr>
          <p:spPr bwMode="auto">
            <a:xfrm>
              <a:off x="4286219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7" name="立方体 606"/>
            <p:cNvSpPr/>
            <p:nvPr/>
          </p:nvSpPr>
          <p:spPr bwMode="auto">
            <a:xfrm>
              <a:off x="4500536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8" name="立方体 607"/>
            <p:cNvSpPr/>
            <p:nvPr/>
          </p:nvSpPr>
          <p:spPr bwMode="auto">
            <a:xfrm>
              <a:off x="4714853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9" name="立方体 608"/>
            <p:cNvSpPr/>
            <p:nvPr/>
          </p:nvSpPr>
          <p:spPr bwMode="auto">
            <a:xfrm>
              <a:off x="4929170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0" name="立方体 609"/>
            <p:cNvSpPr/>
            <p:nvPr/>
          </p:nvSpPr>
          <p:spPr bwMode="auto">
            <a:xfrm>
              <a:off x="5143488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1" name="立方体 610"/>
            <p:cNvSpPr/>
            <p:nvPr/>
          </p:nvSpPr>
          <p:spPr bwMode="auto">
            <a:xfrm>
              <a:off x="5357805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2" name="立方体 611"/>
            <p:cNvSpPr/>
            <p:nvPr/>
          </p:nvSpPr>
          <p:spPr bwMode="auto">
            <a:xfrm>
              <a:off x="5572123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3" name="立方体 612"/>
            <p:cNvSpPr/>
            <p:nvPr/>
          </p:nvSpPr>
          <p:spPr bwMode="auto">
            <a:xfrm>
              <a:off x="5786439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4" name="立方体 613"/>
            <p:cNvSpPr/>
            <p:nvPr/>
          </p:nvSpPr>
          <p:spPr bwMode="auto">
            <a:xfrm>
              <a:off x="6000757" y="364331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517"/>
          <p:cNvGrpSpPr/>
          <p:nvPr/>
        </p:nvGrpSpPr>
        <p:grpSpPr bwMode="auto">
          <a:xfrm>
            <a:off x="5721398" y="2458095"/>
            <a:ext cx="2139972" cy="695494"/>
            <a:chOff x="4071923" y="3000372"/>
            <a:chExt cx="2857542" cy="928688"/>
          </a:xfrm>
        </p:grpSpPr>
        <p:sp>
          <p:nvSpPr>
            <p:cNvPr id="415" name="立方体 414"/>
            <p:cNvSpPr/>
            <p:nvPr/>
          </p:nvSpPr>
          <p:spPr bwMode="auto">
            <a:xfrm>
              <a:off x="4714864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6" name="立方体 415"/>
            <p:cNvSpPr/>
            <p:nvPr/>
          </p:nvSpPr>
          <p:spPr bwMode="auto">
            <a:xfrm>
              <a:off x="4929181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7" name="立方体 416"/>
            <p:cNvSpPr/>
            <p:nvPr/>
          </p:nvSpPr>
          <p:spPr bwMode="auto">
            <a:xfrm>
              <a:off x="5143499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8" name="立方体 417"/>
            <p:cNvSpPr/>
            <p:nvPr/>
          </p:nvSpPr>
          <p:spPr bwMode="auto">
            <a:xfrm>
              <a:off x="5357816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9" name="立方体 418"/>
            <p:cNvSpPr/>
            <p:nvPr/>
          </p:nvSpPr>
          <p:spPr bwMode="auto">
            <a:xfrm>
              <a:off x="5572134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0" name="立方体 419"/>
            <p:cNvSpPr/>
            <p:nvPr/>
          </p:nvSpPr>
          <p:spPr bwMode="auto">
            <a:xfrm>
              <a:off x="5786450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1" name="立方体 420"/>
            <p:cNvSpPr/>
            <p:nvPr/>
          </p:nvSpPr>
          <p:spPr bwMode="auto">
            <a:xfrm>
              <a:off x="6000768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2" name="立方体 421"/>
            <p:cNvSpPr/>
            <p:nvPr/>
          </p:nvSpPr>
          <p:spPr bwMode="auto">
            <a:xfrm>
              <a:off x="6215085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3" name="立方体 422"/>
            <p:cNvSpPr/>
            <p:nvPr/>
          </p:nvSpPr>
          <p:spPr bwMode="auto">
            <a:xfrm>
              <a:off x="6429403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4" name="立方体 423"/>
            <p:cNvSpPr/>
            <p:nvPr/>
          </p:nvSpPr>
          <p:spPr bwMode="auto">
            <a:xfrm>
              <a:off x="6643720" y="300037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5" name="立方体 424"/>
            <p:cNvSpPr/>
            <p:nvPr/>
          </p:nvSpPr>
          <p:spPr bwMode="auto">
            <a:xfrm>
              <a:off x="4643425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6" name="立方体 425"/>
            <p:cNvSpPr/>
            <p:nvPr/>
          </p:nvSpPr>
          <p:spPr bwMode="auto">
            <a:xfrm>
              <a:off x="4857743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7" name="立方体 426"/>
            <p:cNvSpPr/>
            <p:nvPr/>
          </p:nvSpPr>
          <p:spPr bwMode="auto">
            <a:xfrm>
              <a:off x="5072059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8" name="立方体 427"/>
            <p:cNvSpPr/>
            <p:nvPr/>
          </p:nvSpPr>
          <p:spPr bwMode="auto">
            <a:xfrm>
              <a:off x="5286377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9" name="立方体 428"/>
            <p:cNvSpPr/>
            <p:nvPr/>
          </p:nvSpPr>
          <p:spPr bwMode="auto">
            <a:xfrm>
              <a:off x="5500694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0" name="立方体 429"/>
            <p:cNvSpPr/>
            <p:nvPr/>
          </p:nvSpPr>
          <p:spPr bwMode="auto">
            <a:xfrm>
              <a:off x="5715012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1" name="立方体 430"/>
            <p:cNvSpPr/>
            <p:nvPr/>
          </p:nvSpPr>
          <p:spPr bwMode="auto">
            <a:xfrm>
              <a:off x="5929329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2" name="立方体 431"/>
            <p:cNvSpPr/>
            <p:nvPr/>
          </p:nvSpPr>
          <p:spPr bwMode="auto">
            <a:xfrm>
              <a:off x="6143646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3" name="立方体 432"/>
            <p:cNvSpPr/>
            <p:nvPr/>
          </p:nvSpPr>
          <p:spPr bwMode="auto">
            <a:xfrm>
              <a:off x="6357963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4" name="立方体 433"/>
            <p:cNvSpPr/>
            <p:nvPr/>
          </p:nvSpPr>
          <p:spPr bwMode="auto">
            <a:xfrm>
              <a:off x="6572281" y="307181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5" name="立方体 434"/>
            <p:cNvSpPr/>
            <p:nvPr/>
          </p:nvSpPr>
          <p:spPr bwMode="auto">
            <a:xfrm>
              <a:off x="4571986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6" name="立方体 435"/>
            <p:cNvSpPr/>
            <p:nvPr/>
          </p:nvSpPr>
          <p:spPr bwMode="auto">
            <a:xfrm>
              <a:off x="4786303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7" name="立方体 436"/>
            <p:cNvSpPr/>
            <p:nvPr/>
          </p:nvSpPr>
          <p:spPr bwMode="auto">
            <a:xfrm>
              <a:off x="5000621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8" name="立方体 437"/>
            <p:cNvSpPr/>
            <p:nvPr/>
          </p:nvSpPr>
          <p:spPr bwMode="auto">
            <a:xfrm>
              <a:off x="5214938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9" name="立方体 438"/>
            <p:cNvSpPr/>
            <p:nvPr/>
          </p:nvSpPr>
          <p:spPr bwMode="auto">
            <a:xfrm>
              <a:off x="5429255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0" name="立方体 439"/>
            <p:cNvSpPr/>
            <p:nvPr/>
          </p:nvSpPr>
          <p:spPr bwMode="auto">
            <a:xfrm>
              <a:off x="5643572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1" name="立方体 440"/>
            <p:cNvSpPr/>
            <p:nvPr/>
          </p:nvSpPr>
          <p:spPr bwMode="auto">
            <a:xfrm>
              <a:off x="5857890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2" name="立方体 441"/>
            <p:cNvSpPr/>
            <p:nvPr/>
          </p:nvSpPr>
          <p:spPr bwMode="auto">
            <a:xfrm>
              <a:off x="6072207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3" name="立方体 442"/>
            <p:cNvSpPr/>
            <p:nvPr/>
          </p:nvSpPr>
          <p:spPr bwMode="auto">
            <a:xfrm>
              <a:off x="6286525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4" name="立方体 443"/>
            <p:cNvSpPr/>
            <p:nvPr/>
          </p:nvSpPr>
          <p:spPr bwMode="auto">
            <a:xfrm>
              <a:off x="6500841" y="314325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5" name="立方体 444"/>
            <p:cNvSpPr/>
            <p:nvPr/>
          </p:nvSpPr>
          <p:spPr bwMode="auto">
            <a:xfrm>
              <a:off x="4500547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6" name="立方体 445"/>
            <p:cNvSpPr/>
            <p:nvPr/>
          </p:nvSpPr>
          <p:spPr bwMode="auto">
            <a:xfrm>
              <a:off x="4714864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7" name="立方体 446"/>
            <p:cNvSpPr/>
            <p:nvPr/>
          </p:nvSpPr>
          <p:spPr bwMode="auto">
            <a:xfrm>
              <a:off x="4929181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8" name="立方体 447"/>
            <p:cNvSpPr/>
            <p:nvPr/>
          </p:nvSpPr>
          <p:spPr bwMode="auto">
            <a:xfrm>
              <a:off x="5143499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9" name="立方体 448"/>
            <p:cNvSpPr/>
            <p:nvPr/>
          </p:nvSpPr>
          <p:spPr bwMode="auto">
            <a:xfrm>
              <a:off x="5357816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0" name="立方体 449"/>
            <p:cNvSpPr/>
            <p:nvPr/>
          </p:nvSpPr>
          <p:spPr bwMode="auto">
            <a:xfrm>
              <a:off x="5572134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1" name="立方体 450"/>
            <p:cNvSpPr/>
            <p:nvPr/>
          </p:nvSpPr>
          <p:spPr bwMode="auto">
            <a:xfrm>
              <a:off x="5786450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2" name="立方体 451"/>
            <p:cNvSpPr/>
            <p:nvPr/>
          </p:nvSpPr>
          <p:spPr bwMode="auto">
            <a:xfrm>
              <a:off x="6000768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3" name="立方体 452"/>
            <p:cNvSpPr/>
            <p:nvPr/>
          </p:nvSpPr>
          <p:spPr bwMode="auto">
            <a:xfrm>
              <a:off x="6215085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4" name="立方体 453"/>
            <p:cNvSpPr/>
            <p:nvPr/>
          </p:nvSpPr>
          <p:spPr bwMode="auto">
            <a:xfrm>
              <a:off x="6429403" y="321469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5" name="立方体 454"/>
            <p:cNvSpPr/>
            <p:nvPr/>
          </p:nvSpPr>
          <p:spPr bwMode="auto">
            <a:xfrm>
              <a:off x="4429108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6" name="立方体 455"/>
            <p:cNvSpPr/>
            <p:nvPr/>
          </p:nvSpPr>
          <p:spPr bwMode="auto">
            <a:xfrm>
              <a:off x="4643425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7" name="立方体 456"/>
            <p:cNvSpPr/>
            <p:nvPr/>
          </p:nvSpPr>
          <p:spPr bwMode="auto">
            <a:xfrm>
              <a:off x="4857743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8" name="立方体 457"/>
            <p:cNvSpPr/>
            <p:nvPr/>
          </p:nvSpPr>
          <p:spPr bwMode="auto">
            <a:xfrm>
              <a:off x="5072059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9" name="立方体 458"/>
            <p:cNvSpPr/>
            <p:nvPr/>
          </p:nvSpPr>
          <p:spPr bwMode="auto">
            <a:xfrm>
              <a:off x="5286377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0" name="立方体 459"/>
            <p:cNvSpPr/>
            <p:nvPr/>
          </p:nvSpPr>
          <p:spPr bwMode="auto">
            <a:xfrm>
              <a:off x="5500694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1" name="立方体 460"/>
            <p:cNvSpPr/>
            <p:nvPr/>
          </p:nvSpPr>
          <p:spPr bwMode="auto">
            <a:xfrm>
              <a:off x="5715012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2" name="立方体 461"/>
            <p:cNvSpPr/>
            <p:nvPr/>
          </p:nvSpPr>
          <p:spPr bwMode="auto">
            <a:xfrm>
              <a:off x="5929329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3" name="立方体 462"/>
            <p:cNvSpPr/>
            <p:nvPr/>
          </p:nvSpPr>
          <p:spPr bwMode="auto">
            <a:xfrm>
              <a:off x="6143646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4" name="立方体 463"/>
            <p:cNvSpPr/>
            <p:nvPr/>
          </p:nvSpPr>
          <p:spPr bwMode="auto">
            <a:xfrm>
              <a:off x="6357963" y="328612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5" name="立方体 464"/>
            <p:cNvSpPr/>
            <p:nvPr/>
          </p:nvSpPr>
          <p:spPr bwMode="auto">
            <a:xfrm>
              <a:off x="4357668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6" name="立方体 465"/>
            <p:cNvSpPr/>
            <p:nvPr/>
          </p:nvSpPr>
          <p:spPr bwMode="auto">
            <a:xfrm>
              <a:off x="4571986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7" name="立方体 466"/>
            <p:cNvSpPr/>
            <p:nvPr/>
          </p:nvSpPr>
          <p:spPr bwMode="auto">
            <a:xfrm>
              <a:off x="4786303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8" name="立方体 467"/>
            <p:cNvSpPr/>
            <p:nvPr/>
          </p:nvSpPr>
          <p:spPr bwMode="auto">
            <a:xfrm>
              <a:off x="5000621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9" name="立方体 468"/>
            <p:cNvSpPr/>
            <p:nvPr/>
          </p:nvSpPr>
          <p:spPr bwMode="auto">
            <a:xfrm>
              <a:off x="5214938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0" name="立方体 469"/>
            <p:cNvSpPr/>
            <p:nvPr/>
          </p:nvSpPr>
          <p:spPr bwMode="auto">
            <a:xfrm>
              <a:off x="5429255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1" name="立方体 470"/>
            <p:cNvSpPr/>
            <p:nvPr/>
          </p:nvSpPr>
          <p:spPr bwMode="auto">
            <a:xfrm>
              <a:off x="5643572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2" name="立方体 471"/>
            <p:cNvSpPr/>
            <p:nvPr/>
          </p:nvSpPr>
          <p:spPr bwMode="auto">
            <a:xfrm>
              <a:off x="5857890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3" name="立方体 472"/>
            <p:cNvSpPr/>
            <p:nvPr/>
          </p:nvSpPr>
          <p:spPr bwMode="auto">
            <a:xfrm>
              <a:off x="6072207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4" name="立方体 473"/>
            <p:cNvSpPr/>
            <p:nvPr/>
          </p:nvSpPr>
          <p:spPr bwMode="auto">
            <a:xfrm>
              <a:off x="6286525" y="335756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5" name="立方体 474"/>
            <p:cNvSpPr/>
            <p:nvPr/>
          </p:nvSpPr>
          <p:spPr bwMode="auto">
            <a:xfrm>
              <a:off x="4286230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6" name="立方体 475"/>
            <p:cNvSpPr/>
            <p:nvPr/>
          </p:nvSpPr>
          <p:spPr bwMode="auto">
            <a:xfrm>
              <a:off x="4500547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7" name="立方体 476"/>
            <p:cNvSpPr/>
            <p:nvPr/>
          </p:nvSpPr>
          <p:spPr bwMode="auto">
            <a:xfrm>
              <a:off x="4714864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8" name="立方体 477"/>
            <p:cNvSpPr/>
            <p:nvPr/>
          </p:nvSpPr>
          <p:spPr bwMode="auto">
            <a:xfrm>
              <a:off x="4929181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9" name="立方体 478"/>
            <p:cNvSpPr/>
            <p:nvPr/>
          </p:nvSpPr>
          <p:spPr bwMode="auto">
            <a:xfrm>
              <a:off x="5143499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0" name="立方体 479"/>
            <p:cNvSpPr/>
            <p:nvPr/>
          </p:nvSpPr>
          <p:spPr bwMode="auto">
            <a:xfrm>
              <a:off x="5357816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1" name="立方体 480"/>
            <p:cNvSpPr/>
            <p:nvPr/>
          </p:nvSpPr>
          <p:spPr bwMode="auto">
            <a:xfrm>
              <a:off x="5572134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2" name="立方体 481"/>
            <p:cNvSpPr/>
            <p:nvPr/>
          </p:nvSpPr>
          <p:spPr bwMode="auto">
            <a:xfrm>
              <a:off x="5786450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3" name="立方体 482"/>
            <p:cNvSpPr/>
            <p:nvPr/>
          </p:nvSpPr>
          <p:spPr bwMode="auto">
            <a:xfrm>
              <a:off x="6000768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4" name="立方体 483"/>
            <p:cNvSpPr/>
            <p:nvPr/>
          </p:nvSpPr>
          <p:spPr bwMode="auto">
            <a:xfrm>
              <a:off x="6215085" y="342900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5" name="立方体 484"/>
            <p:cNvSpPr/>
            <p:nvPr/>
          </p:nvSpPr>
          <p:spPr bwMode="auto">
            <a:xfrm>
              <a:off x="4214790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6" name="立方体 485"/>
            <p:cNvSpPr/>
            <p:nvPr/>
          </p:nvSpPr>
          <p:spPr bwMode="auto">
            <a:xfrm>
              <a:off x="4429108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7" name="立方体 486"/>
            <p:cNvSpPr/>
            <p:nvPr/>
          </p:nvSpPr>
          <p:spPr bwMode="auto">
            <a:xfrm>
              <a:off x="4643425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8" name="立方体 487"/>
            <p:cNvSpPr/>
            <p:nvPr/>
          </p:nvSpPr>
          <p:spPr bwMode="auto">
            <a:xfrm>
              <a:off x="4857743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9" name="立方体 488"/>
            <p:cNvSpPr/>
            <p:nvPr/>
          </p:nvSpPr>
          <p:spPr bwMode="auto">
            <a:xfrm>
              <a:off x="5072059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0" name="立方体 489"/>
            <p:cNvSpPr/>
            <p:nvPr/>
          </p:nvSpPr>
          <p:spPr bwMode="auto">
            <a:xfrm>
              <a:off x="5286377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1" name="立方体 490"/>
            <p:cNvSpPr/>
            <p:nvPr/>
          </p:nvSpPr>
          <p:spPr bwMode="auto">
            <a:xfrm>
              <a:off x="5500694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2" name="立方体 491"/>
            <p:cNvSpPr/>
            <p:nvPr/>
          </p:nvSpPr>
          <p:spPr bwMode="auto">
            <a:xfrm>
              <a:off x="5715012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3" name="立方体 492"/>
            <p:cNvSpPr/>
            <p:nvPr/>
          </p:nvSpPr>
          <p:spPr bwMode="auto">
            <a:xfrm>
              <a:off x="5929329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4" name="立方体 493"/>
            <p:cNvSpPr/>
            <p:nvPr/>
          </p:nvSpPr>
          <p:spPr bwMode="auto">
            <a:xfrm>
              <a:off x="6143646" y="350044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5" name="立方体 494"/>
            <p:cNvSpPr/>
            <p:nvPr/>
          </p:nvSpPr>
          <p:spPr bwMode="auto">
            <a:xfrm>
              <a:off x="4143352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6" name="立方体 495"/>
            <p:cNvSpPr/>
            <p:nvPr/>
          </p:nvSpPr>
          <p:spPr bwMode="auto">
            <a:xfrm>
              <a:off x="4357668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7" name="立方体 496"/>
            <p:cNvSpPr/>
            <p:nvPr/>
          </p:nvSpPr>
          <p:spPr bwMode="auto">
            <a:xfrm>
              <a:off x="4571986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8" name="立方体 497"/>
            <p:cNvSpPr/>
            <p:nvPr/>
          </p:nvSpPr>
          <p:spPr bwMode="auto">
            <a:xfrm>
              <a:off x="4786303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9" name="立方体 498"/>
            <p:cNvSpPr/>
            <p:nvPr/>
          </p:nvSpPr>
          <p:spPr bwMode="auto">
            <a:xfrm>
              <a:off x="5000621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0" name="立方体 499"/>
            <p:cNvSpPr/>
            <p:nvPr/>
          </p:nvSpPr>
          <p:spPr bwMode="auto">
            <a:xfrm>
              <a:off x="5214938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1" name="立方体 500"/>
            <p:cNvSpPr/>
            <p:nvPr/>
          </p:nvSpPr>
          <p:spPr bwMode="auto">
            <a:xfrm>
              <a:off x="5429255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2" name="立方体 501"/>
            <p:cNvSpPr/>
            <p:nvPr/>
          </p:nvSpPr>
          <p:spPr bwMode="auto">
            <a:xfrm>
              <a:off x="5643572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3" name="立方体 502"/>
            <p:cNvSpPr/>
            <p:nvPr/>
          </p:nvSpPr>
          <p:spPr bwMode="auto">
            <a:xfrm>
              <a:off x="5857890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4" name="立方体 503"/>
            <p:cNvSpPr/>
            <p:nvPr/>
          </p:nvSpPr>
          <p:spPr bwMode="auto">
            <a:xfrm>
              <a:off x="6072207" y="357187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5" name="立方体 504"/>
            <p:cNvSpPr/>
            <p:nvPr/>
          </p:nvSpPr>
          <p:spPr bwMode="auto">
            <a:xfrm>
              <a:off x="4071912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6" name="立方体 505"/>
            <p:cNvSpPr/>
            <p:nvPr/>
          </p:nvSpPr>
          <p:spPr bwMode="auto">
            <a:xfrm>
              <a:off x="4286230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7" name="立方体 506"/>
            <p:cNvSpPr/>
            <p:nvPr/>
          </p:nvSpPr>
          <p:spPr bwMode="auto">
            <a:xfrm>
              <a:off x="4500547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8" name="立方体 507"/>
            <p:cNvSpPr/>
            <p:nvPr/>
          </p:nvSpPr>
          <p:spPr bwMode="auto">
            <a:xfrm>
              <a:off x="4714864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9" name="立方体 508"/>
            <p:cNvSpPr/>
            <p:nvPr/>
          </p:nvSpPr>
          <p:spPr bwMode="auto">
            <a:xfrm>
              <a:off x="4929181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0" name="立方体 509"/>
            <p:cNvSpPr/>
            <p:nvPr/>
          </p:nvSpPr>
          <p:spPr bwMode="auto">
            <a:xfrm>
              <a:off x="5143499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1" name="立方体 510"/>
            <p:cNvSpPr/>
            <p:nvPr/>
          </p:nvSpPr>
          <p:spPr bwMode="auto">
            <a:xfrm>
              <a:off x="5357816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2" name="立方体 511"/>
            <p:cNvSpPr/>
            <p:nvPr/>
          </p:nvSpPr>
          <p:spPr bwMode="auto">
            <a:xfrm>
              <a:off x="5572134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" name="立方体 512"/>
            <p:cNvSpPr/>
            <p:nvPr/>
          </p:nvSpPr>
          <p:spPr bwMode="auto">
            <a:xfrm>
              <a:off x="5786450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4" name="立方体 513"/>
            <p:cNvSpPr/>
            <p:nvPr/>
          </p:nvSpPr>
          <p:spPr bwMode="auto">
            <a:xfrm>
              <a:off x="6000768" y="364331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618"/>
          <p:cNvGrpSpPr/>
          <p:nvPr/>
        </p:nvGrpSpPr>
        <p:grpSpPr bwMode="auto">
          <a:xfrm>
            <a:off x="5721406" y="2297601"/>
            <a:ext cx="2139972" cy="695494"/>
            <a:chOff x="4071923" y="3000372"/>
            <a:chExt cx="2857542" cy="928688"/>
          </a:xfrm>
        </p:grpSpPr>
        <p:sp>
          <p:nvSpPr>
            <p:cNvPr id="315" name="立方体 314"/>
            <p:cNvSpPr/>
            <p:nvPr/>
          </p:nvSpPr>
          <p:spPr bwMode="auto">
            <a:xfrm>
              <a:off x="4714853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6" name="立方体 315"/>
            <p:cNvSpPr/>
            <p:nvPr/>
          </p:nvSpPr>
          <p:spPr bwMode="auto">
            <a:xfrm>
              <a:off x="4929170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7" name="立方体 316"/>
            <p:cNvSpPr/>
            <p:nvPr/>
          </p:nvSpPr>
          <p:spPr bwMode="auto">
            <a:xfrm>
              <a:off x="5143488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8" name="立方体 317"/>
            <p:cNvSpPr/>
            <p:nvPr/>
          </p:nvSpPr>
          <p:spPr bwMode="auto">
            <a:xfrm>
              <a:off x="5357805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9" name="立方体 318"/>
            <p:cNvSpPr/>
            <p:nvPr/>
          </p:nvSpPr>
          <p:spPr bwMode="auto">
            <a:xfrm>
              <a:off x="5572123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0" name="立方体 319"/>
            <p:cNvSpPr/>
            <p:nvPr/>
          </p:nvSpPr>
          <p:spPr bwMode="auto">
            <a:xfrm>
              <a:off x="5786439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1" name="立方体 320"/>
            <p:cNvSpPr/>
            <p:nvPr/>
          </p:nvSpPr>
          <p:spPr bwMode="auto">
            <a:xfrm>
              <a:off x="6000757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2" name="立方体 321"/>
            <p:cNvSpPr/>
            <p:nvPr/>
          </p:nvSpPr>
          <p:spPr bwMode="auto">
            <a:xfrm>
              <a:off x="6215074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3" name="立方体 322"/>
            <p:cNvSpPr/>
            <p:nvPr/>
          </p:nvSpPr>
          <p:spPr bwMode="auto">
            <a:xfrm>
              <a:off x="6429392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4" name="立方体 323"/>
            <p:cNvSpPr/>
            <p:nvPr/>
          </p:nvSpPr>
          <p:spPr bwMode="auto">
            <a:xfrm>
              <a:off x="6643709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5" name="立方体 324"/>
            <p:cNvSpPr/>
            <p:nvPr/>
          </p:nvSpPr>
          <p:spPr bwMode="auto">
            <a:xfrm>
              <a:off x="4643414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6" name="立方体 325"/>
            <p:cNvSpPr/>
            <p:nvPr/>
          </p:nvSpPr>
          <p:spPr bwMode="auto">
            <a:xfrm>
              <a:off x="4857732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" name="立方体 326"/>
            <p:cNvSpPr/>
            <p:nvPr/>
          </p:nvSpPr>
          <p:spPr bwMode="auto">
            <a:xfrm>
              <a:off x="5072048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8" name="立方体 327"/>
            <p:cNvSpPr/>
            <p:nvPr/>
          </p:nvSpPr>
          <p:spPr bwMode="auto">
            <a:xfrm>
              <a:off x="5286366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9" name="立方体 328"/>
            <p:cNvSpPr/>
            <p:nvPr/>
          </p:nvSpPr>
          <p:spPr bwMode="auto">
            <a:xfrm>
              <a:off x="5500683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0" name="立方体 329"/>
            <p:cNvSpPr/>
            <p:nvPr/>
          </p:nvSpPr>
          <p:spPr bwMode="auto">
            <a:xfrm>
              <a:off x="5715001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1" name="立方体 330"/>
            <p:cNvSpPr/>
            <p:nvPr/>
          </p:nvSpPr>
          <p:spPr bwMode="auto">
            <a:xfrm>
              <a:off x="5929318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2" name="立方体 331"/>
            <p:cNvSpPr/>
            <p:nvPr/>
          </p:nvSpPr>
          <p:spPr bwMode="auto">
            <a:xfrm>
              <a:off x="6143635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3" name="立方体 332"/>
            <p:cNvSpPr/>
            <p:nvPr/>
          </p:nvSpPr>
          <p:spPr bwMode="auto">
            <a:xfrm>
              <a:off x="6357952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4" name="立方体 333"/>
            <p:cNvSpPr/>
            <p:nvPr/>
          </p:nvSpPr>
          <p:spPr bwMode="auto">
            <a:xfrm>
              <a:off x="6572270" y="307180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5" name="立方体 334"/>
            <p:cNvSpPr/>
            <p:nvPr/>
          </p:nvSpPr>
          <p:spPr bwMode="auto">
            <a:xfrm>
              <a:off x="4571975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6" name="立方体 335"/>
            <p:cNvSpPr/>
            <p:nvPr/>
          </p:nvSpPr>
          <p:spPr bwMode="auto">
            <a:xfrm>
              <a:off x="4786292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7" name="立方体 336"/>
            <p:cNvSpPr/>
            <p:nvPr/>
          </p:nvSpPr>
          <p:spPr bwMode="auto">
            <a:xfrm>
              <a:off x="5000610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8" name="立方体 337"/>
            <p:cNvSpPr/>
            <p:nvPr/>
          </p:nvSpPr>
          <p:spPr bwMode="auto">
            <a:xfrm>
              <a:off x="5214927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9" name="立方体 338"/>
            <p:cNvSpPr/>
            <p:nvPr/>
          </p:nvSpPr>
          <p:spPr bwMode="auto">
            <a:xfrm>
              <a:off x="5429244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0" name="立方体 339"/>
            <p:cNvSpPr/>
            <p:nvPr/>
          </p:nvSpPr>
          <p:spPr bwMode="auto">
            <a:xfrm>
              <a:off x="5643561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1" name="立方体 340"/>
            <p:cNvSpPr/>
            <p:nvPr/>
          </p:nvSpPr>
          <p:spPr bwMode="auto">
            <a:xfrm>
              <a:off x="5857879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2" name="立方体 341"/>
            <p:cNvSpPr/>
            <p:nvPr/>
          </p:nvSpPr>
          <p:spPr bwMode="auto">
            <a:xfrm>
              <a:off x="6072196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3" name="立方体 342"/>
            <p:cNvSpPr/>
            <p:nvPr/>
          </p:nvSpPr>
          <p:spPr bwMode="auto">
            <a:xfrm>
              <a:off x="6286514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4" name="立方体 343"/>
            <p:cNvSpPr/>
            <p:nvPr/>
          </p:nvSpPr>
          <p:spPr bwMode="auto">
            <a:xfrm>
              <a:off x="6500830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5" name="立方体 344"/>
            <p:cNvSpPr/>
            <p:nvPr/>
          </p:nvSpPr>
          <p:spPr bwMode="auto">
            <a:xfrm>
              <a:off x="4500536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6" name="立方体 345"/>
            <p:cNvSpPr/>
            <p:nvPr/>
          </p:nvSpPr>
          <p:spPr bwMode="auto">
            <a:xfrm>
              <a:off x="4714853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7" name="立方体 346"/>
            <p:cNvSpPr/>
            <p:nvPr/>
          </p:nvSpPr>
          <p:spPr bwMode="auto">
            <a:xfrm>
              <a:off x="4929170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8" name="立方体 347"/>
            <p:cNvSpPr/>
            <p:nvPr/>
          </p:nvSpPr>
          <p:spPr bwMode="auto">
            <a:xfrm>
              <a:off x="5143488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9" name="立方体 348"/>
            <p:cNvSpPr/>
            <p:nvPr/>
          </p:nvSpPr>
          <p:spPr bwMode="auto">
            <a:xfrm>
              <a:off x="5357805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0" name="立方体 349"/>
            <p:cNvSpPr/>
            <p:nvPr/>
          </p:nvSpPr>
          <p:spPr bwMode="auto">
            <a:xfrm>
              <a:off x="5572123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1" name="立方体 350"/>
            <p:cNvSpPr/>
            <p:nvPr/>
          </p:nvSpPr>
          <p:spPr bwMode="auto">
            <a:xfrm>
              <a:off x="5786439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2" name="立方体 351"/>
            <p:cNvSpPr/>
            <p:nvPr/>
          </p:nvSpPr>
          <p:spPr bwMode="auto">
            <a:xfrm>
              <a:off x="6000757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3" name="立方体 352"/>
            <p:cNvSpPr/>
            <p:nvPr/>
          </p:nvSpPr>
          <p:spPr bwMode="auto">
            <a:xfrm>
              <a:off x="6215074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4" name="立方体 353"/>
            <p:cNvSpPr/>
            <p:nvPr/>
          </p:nvSpPr>
          <p:spPr bwMode="auto">
            <a:xfrm>
              <a:off x="6429392" y="321468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5" name="立方体 354"/>
            <p:cNvSpPr/>
            <p:nvPr/>
          </p:nvSpPr>
          <p:spPr bwMode="auto">
            <a:xfrm>
              <a:off x="4429097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6" name="立方体 355"/>
            <p:cNvSpPr/>
            <p:nvPr/>
          </p:nvSpPr>
          <p:spPr bwMode="auto">
            <a:xfrm>
              <a:off x="4643414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7" name="立方体 356"/>
            <p:cNvSpPr/>
            <p:nvPr/>
          </p:nvSpPr>
          <p:spPr bwMode="auto">
            <a:xfrm>
              <a:off x="4857732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8" name="立方体 357"/>
            <p:cNvSpPr/>
            <p:nvPr/>
          </p:nvSpPr>
          <p:spPr bwMode="auto">
            <a:xfrm>
              <a:off x="5072048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9" name="立方体 358"/>
            <p:cNvSpPr/>
            <p:nvPr/>
          </p:nvSpPr>
          <p:spPr bwMode="auto">
            <a:xfrm>
              <a:off x="5286366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0" name="立方体 359"/>
            <p:cNvSpPr/>
            <p:nvPr/>
          </p:nvSpPr>
          <p:spPr bwMode="auto">
            <a:xfrm>
              <a:off x="5500683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1" name="立方体 360"/>
            <p:cNvSpPr/>
            <p:nvPr/>
          </p:nvSpPr>
          <p:spPr bwMode="auto">
            <a:xfrm>
              <a:off x="5715001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2" name="立方体 361"/>
            <p:cNvSpPr/>
            <p:nvPr/>
          </p:nvSpPr>
          <p:spPr bwMode="auto">
            <a:xfrm>
              <a:off x="5929318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3" name="立方体 362"/>
            <p:cNvSpPr/>
            <p:nvPr/>
          </p:nvSpPr>
          <p:spPr bwMode="auto">
            <a:xfrm>
              <a:off x="6143635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4" name="立方体 363"/>
            <p:cNvSpPr/>
            <p:nvPr/>
          </p:nvSpPr>
          <p:spPr bwMode="auto">
            <a:xfrm>
              <a:off x="6357952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5" name="立方体 364"/>
            <p:cNvSpPr/>
            <p:nvPr/>
          </p:nvSpPr>
          <p:spPr bwMode="auto">
            <a:xfrm>
              <a:off x="4357657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6" name="立方体 365"/>
            <p:cNvSpPr/>
            <p:nvPr/>
          </p:nvSpPr>
          <p:spPr bwMode="auto">
            <a:xfrm>
              <a:off x="4571975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7" name="立方体 366"/>
            <p:cNvSpPr/>
            <p:nvPr/>
          </p:nvSpPr>
          <p:spPr bwMode="auto">
            <a:xfrm>
              <a:off x="4786292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8" name="立方体 367"/>
            <p:cNvSpPr/>
            <p:nvPr/>
          </p:nvSpPr>
          <p:spPr bwMode="auto">
            <a:xfrm>
              <a:off x="5000610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9" name="立方体 368"/>
            <p:cNvSpPr/>
            <p:nvPr/>
          </p:nvSpPr>
          <p:spPr bwMode="auto">
            <a:xfrm>
              <a:off x="5214927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0" name="立方体 369"/>
            <p:cNvSpPr/>
            <p:nvPr/>
          </p:nvSpPr>
          <p:spPr bwMode="auto">
            <a:xfrm>
              <a:off x="5429244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1" name="立方体 370"/>
            <p:cNvSpPr/>
            <p:nvPr/>
          </p:nvSpPr>
          <p:spPr bwMode="auto">
            <a:xfrm>
              <a:off x="5643561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2" name="立方体 371"/>
            <p:cNvSpPr/>
            <p:nvPr/>
          </p:nvSpPr>
          <p:spPr bwMode="auto">
            <a:xfrm>
              <a:off x="5857879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3" name="立方体 372"/>
            <p:cNvSpPr/>
            <p:nvPr/>
          </p:nvSpPr>
          <p:spPr bwMode="auto">
            <a:xfrm>
              <a:off x="6072196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4" name="立方体 373"/>
            <p:cNvSpPr/>
            <p:nvPr/>
          </p:nvSpPr>
          <p:spPr bwMode="auto">
            <a:xfrm>
              <a:off x="6286514" y="335756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5" name="立方体 374"/>
            <p:cNvSpPr/>
            <p:nvPr/>
          </p:nvSpPr>
          <p:spPr bwMode="auto">
            <a:xfrm>
              <a:off x="4286219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6" name="立方体 375"/>
            <p:cNvSpPr/>
            <p:nvPr/>
          </p:nvSpPr>
          <p:spPr bwMode="auto">
            <a:xfrm>
              <a:off x="4500536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7" name="立方体 376"/>
            <p:cNvSpPr/>
            <p:nvPr/>
          </p:nvSpPr>
          <p:spPr bwMode="auto">
            <a:xfrm>
              <a:off x="4714853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8" name="立方体 377"/>
            <p:cNvSpPr/>
            <p:nvPr/>
          </p:nvSpPr>
          <p:spPr bwMode="auto">
            <a:xfrm>
              <a:off x="4929170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9" name="立方体 378"/>
            <p:cNvSpPr/>
            <p:nvPr/>
          </p:nvSpPr>
          <p:spPr bwMode="auto">
            <a:xfrm>
              <a:off x="5143488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0" name="立方体 379"/>
            <p:cNvSpPr/>
            <p:nvPr/>
          </p:nvSpPr>
          <p:spPr bwMode="auto">
            <a:xfrm>
              <a:off x="5357805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1" name="立方体 380"/>
            <p:cNvSpPr/>
            <p:nvPr/>
          </p:nvSpPr>
          <p:spPr bwMode="auto">
            <a:xfrm>
              <a:off x="5572123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2" name="立方体 381"/>
            <p:cNvSpPr/>
            <p:nvPr/>
          </p:nvSpPr>
          <p:spPr bwMode="auto">
            <a:xfrm>
              <a:off x="5786439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3" name="立方体 382"/>
            <p:cNvSpPr/>
            <p:nvPr/>
          </p:nvSpPr>
          <p:spPr bwMode="auto">
            <a:xfrm>
              <a:off x="6000757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4" name="立方体 383"/>
            <p:cNvSpPr/>
            <p:nvPr/>
          </p:nvSpPr>
          <p:spPr bwMode="auto">
            <a:xfrm>
              <a:off x="6215074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5" name="立方体 384"/>
            <p:cNvSpPr/>
            <p:nvPr/>
          </p:nvSpPr>
          <p:spPr bwMode="auto">
            <a:xfrm>
              <a:off x="4214779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6" name="立方体 385"/>
            <p:cNvSpPr/>
            <p:nvPr/>
          </p:nvSpPr>
          <p:spPr bwMode="auto">
            <a:xfrm>
              <a:off x="4429097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7" name="立方体 386"/>
            <p:cNvSpPr/>
            <p:nvPr/>
          </p:nvSpPr>
          <p:spPr bwMode="auto">
            <a:xfrm>
              <a:off x="4643414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8" name="立方体 387"/>
            <p:cNvSpPr/>
            <p:nvPr/>
          </p:nvSpPr>
          <p:spPr bwMode="auto">
            <a:xfrm>
              <a:off x="4857732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9" name="立方体 388"/>
            <p:cNvSpPr/>
            <p:nvPr/>
          </p:nvSpPr>
          <p:spPr bwMode="auto">
            <a:xfrm>
              <a:off x="5072048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0" name="立方体 389"/>
            <p:cNvSpPr/>
            <p:nvPr/>
          </p:nvSpPr>
          <p:spPr bwMode="auto">
            <a:xfrm>
              <a:off x="5286366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1" name="立方体 390"/>
            <p:cNvSpPr/>
            <p:nvPr/>
          </p:nvSpPr>
          <p:spPr bwMode="auto">
            <a:xfrm>
              <a:off x="5500683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2" name="立方体 391"/>
            <p:cNvSpPr/>
            <p:nvPr/>
          </p:nvSpPr>
          <p:spPr bwMode="auto">
            <a:xfrm>
              <a:off x="5715001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3" name="立方体 392"/>
            <p:cNvSpPr/>
            <p:nvPr/>
          </p:nvSpPr>
          <p:spPr bwMode="auto">
            <a:xfrm>
              <a:off x="5929318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4" name="立方体 393"/>
            <p:cNvSpPr/>
            <p:nvPr/>
          </p:nvSpPr>
          <p:spPr bwMode="auto">
            <a:xfrm>
              <a:off x="6143635" y="350043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5" name="立方体 394"/>
            <p:cNvSpPr/>
            <p:nvPr/>
          </p:nvSpPr>
          <p:spPr bwMode="auto">
            <a:xfrm>
              <a:off x="4143341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6" name="立方体 395"/>
            <p:cNvSpPr/>
            <p:nvPr/>
          </p:nvSpPr>
          <p:spPr bwMode="auto">
            <a:xfrm>
              <a:off x="4357657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7" name="立方体 396"/>
            <p:cNvSpPr/>
            <p:nvPr/>
          </p:nvSpPr>
          <p:spPr bwMode="auto">
            <a:xfrm>
              <a:off x="4571975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8" name="立方体 397"/>
            <p:cNvSpPr/>
            <p:nvPr/>
          </p:nvSpPr>
          <p:spPr bwMode="auto">
            <a:xfrm>
              <a:off x="4786292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9" name="立方体 398"/>
            <p:cNvSpPr/>
            <p:nvPr/>
          </p:nvSpPr>
          <p:spPr bwMode="auto">
            <a:xfrm>
              <a:off x="5000610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0" name="立方体 399"/>
            <p:cNvSpPr/>
            <p:nvPr/>
          </p:nvSpPr>
          <p:spPr bwMode="auto">
            <a:xfrm>
              <a:off x="5214927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1" name="立方体 400"/>
            <p:cNvSpPr/>
            <p:nvPr/>
          </p:nvSpPr>
          <p:spPr bwMode="auto">
            <a:xfrm>
              <a:off x="5429244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2" name="立方体 401"/>
            <p:cNvSpPr/>
            <p:nvPr/>
          </p:nvSpPr>
          <p:spPr bwMode="auto">
            <a:xfrm>
              <a:off x="5643561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3" name="立方体 402"/>
            <p:cNvSpPr/>
            <p:nvPr/>
          </p:nvSpPr>
          <p:spPr bwMode="auto">
            <a:xfrm>
              <a:off x="5857879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4" name="立方体 403"/>
            <p:cNvSpPr/>
            <p:nvPr/>
          </p:nvSpPr>
          <p:spPr bwMode="auto">
            <a:xfrm>
              <a:off x="6072196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5" name="立方体 404"/>
            <p:cNvSpPr/>
            <p:nvPr/>
          </p:nvSpPr>
          <p:spPr bwMode="auto">
            <a:xfrm>
              <a:off x="4071901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6" name="立方体 405"/>
            <p:cNvSpPr/>
            <p:nvPr/>
          </p:nvSpPr>
          <p:spPr bwMode="auto">
            <a:xfrm>
              <a:off x="4286219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7" name="立方体 406"/>
            <p:cNvSpPr/>
            <p:nvPr/>
          </p:nvSpPr>
          <p:spPr bwMode="auto">
            <a:xfrm>
              <a:off x="4500536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8" name="立方体 407"/>
            <p:cNvSpPr/>
            <p:nvPr/>
          </p:nvSpPr>
          <p:spPr bwMode="auto">
            <a:xfrm>
              <a:off x="4714853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9" name="立方体 408"/>
            <p:cNvSpPr/>
            <p:nvPr/>
          </p:nvSpPr>
          <p:spPr bwMode="auto">
            <a:xfrm>
              <a:off x="4929170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0" name="立方体 409"/>
            <p:cNvSpPr/>
            <p:nvPr/>
          </p:nvSpPr>
          <p:spPr bwMode="auto">
            <a:xfrm>
              <a:off x="5143488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1" name="立方体 410"/>
            <p:cNvSpPr/>
            <p:nvPr/>
          </p:nvSpPr>
          <p:spPr bwMode="auto">
            <a:xfrm>
              <a:off x="5357805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2" name="立方体 411"/>
            <p:cNvSpPr/>
            <p:nvPr/>
          </p:nvSpPr>
          <p:spPr bwMode="auto">
            <a:xfrm>
              <a:off x="5572123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3" name="立方体 412"/>
            <p:cNvSpPr/>
            <p:nvPr/>
          </p:nvSpPr>
          <p:spPr bwMode="auto">
            <a:xfrm>
              <a:off x="5786439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4" name="立方体 413"/>
            <p:cNvSpPr/>
            <p:nvPr/>
          </p:nvSpPr>
          <p:spPr bwMode="auto">
            <a:xfrm>
              <a:off x="6000757" y="364331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719"/>
          <p:cNvGrpSpPr/>
          <p:nvPr/>
        </p:nvGrpSpPr>
        <p:grpSpPr bwMode="auto">
          <a:xfrm>
            <a:off x="5721398" y="2137101"/>
            <a:ext cx="2139972" cy="695494"/>
            <a:chOff x="4071923" y="3000372"/>
            <a:chExt cx="2857542" cy="928688"/>
          </a:xfrm>
        </p:grpSpPr>
        <p:sp>
          <p:nvSpPr>
            <p:cNvPr id="215" name="立方体 214"/>
            <p:cNvSpPr/>
            <p:nvPr/>
          </p:nvSpPr>
          <p:spPr bwMode="auto">
            <a:xfrm>
              <a:off x="4714864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6" name="立方体 215"/>
            <p:cNvSpPr/>
            <p:nvPr/>
          </p:nvSpPr>
          <p:spPr bwMode="auto">
            <a:xfrm>
              <a:off x="4929181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7" name="立方体 216"/>
            <p:cNvSpPr/>
            <p:nvPr/>
          </p:nvSpPr>
          <p:spPr bwMode="auto">
            <a:xfrm>
              <a:off x="5143499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8" name="立方体 217"/>
            <p:cNvSpPr/>
            <p:nvPr/>
          </p:nvSpPr>
          <p:spPr bwMode="auto">
            <a:xfrm>
              <a:off x="5357816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9" name="立方体 218"/>
            <p:cNvSpPr/>
            <p:nvPr/>
          </p:nvSpPr>
          <p:spPr bwMode="auto">
            <a:xfrm>
              <a:off x="5572134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0" name="立方体 219"/>
            <p:cNvSpPr/>
            <p:nvPr/>
          </p:nvSpPr>
          <p:spPr bwMode="auto">
            <a:xfrm>
              <a:off x="5786450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1" name="立方体 220"/>
            <p:cNvSpPr/>
            <p:nvPr/>
          </p:nvSpPr>
          <p:spPr bwMode="auto">
            <a:xfrm>
              <a:off x="6000768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2" name="立方体 221"/>
            <p:cNvSpPr/>
            <p:nvPr/>
          </p:nvSpPr>
          <p:spPr bwMode="auto">
            <a:xfrm>
              <a:off x="6215085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3" name="立方体 222"/>
            <p:cNvSpPr/>
            <p:nvPr/>
          </p:nvSpPr>
          <p:spPr bwMode="auto">
            <a:xfrm>
              <a:off x="6429403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4" name="立方体 223"/>
            <p:cNvSpPr/>
            <p:nvPr/>
          </p:nvSpPr>
          <p:spPr bwMode="auto">
            <a:xfrm>
              <a:off x="6643720" y="300037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" name="立方体 224"/>
            <p:cNvSpPr/>
            <p:nvPr/>
          </p:nvSpPr>
          <p:spPr bwMode="auto">
            <a:xfrm>
              <a:off x="4643425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6" name="立方体 225"/>
            <p:cNvSpPr/>
            <p:nvPr/>
          </p:nvSpPr>
          <p:spPr bwMode="auto">
            <a:xfrm>
              <a:off x="4857743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7" name="立方体 226"/>
            <p:cNvSpPr/>
            <p:nvPr/>
          </p:nvSpPr>
          <p:spPr bwMode="auto">
            <a:xfrm>
              <a:off x="5072059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8" name="立方体 227"/>
            <p:cNvSpPr/>
            <p:nvPr/>
          </p:nvSpPr>
          <p:spPr bwMode="auto">
            <a:xfrm>
              <a:off x="5286377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9" name="立方体 228"/>
            <p:cNvSpPr/>
            <p:nvPr/>
          </p:nvSpPr>
          <p:spPr bwMode="auto">
            <a:xfrm>
              <a:off x="5500694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0" name="立方体 229"/>
            <p:cNvSpPr/>
            <p:nvPr/>
          </p:nvSpPr>
          <p:spPr bwMode="auto">
            <a:xfrm>
              <a:off x="5715012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1" name="立方体 230"/>
            <p:cNvSpPr/>
            <p:nvPr/>
          </p:nvSpPr>
          <p:spPr bwMode="auto">
            <a:xfrm>
              <a:off x="5929329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2" name="立方体 231"/>
            <p:cNvSpPr/>
            <p:nvPr/>
          </p:nvSpPr>
          <p:spPr bwMode="auto">
            <a:xfrm>
              <a:off x="6143646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3" name="立方体 232"/>
            <p:cNvSpPr/>
            <p:nvPr/>
          </p:nvSpPr>
          <p:spPr bwMode="auto">
            <a:xfrm>
              <a:off x="6357963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4" name="立方体 233"/>
            <p:cNvSpPr/>
            <p:nvPr/>
          </p:nvSpPr>
          <p:spPr bwMode="auto">
            <a:xfrm>
              <a:off x="6572281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" name="立方体 234"/>
            <p:cNvSpPr/>
            <p:nvPr/>
          </p:nvSpPr>
          <p:spPr bwMode="auto">
            <a:xfrm>
              <a:off x="4571986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6" name="立方体 235"/>
            <p:cNvSpPr/>
            <p:nvPr/>
          </p:nvSpPr>
          <p:spPr bwMode="auto">
            <a:xfrm>
              <a:off x="4786303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7" name="立方体 236"/>
            <p:cNvSpPr/>
            <p:nvPr/>
          </p:nvSpPr>
          <p:spPr bwMode="auto">
            <a:xfrm>
              <a:off x="5000621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8" name="立方体 237"/>
            <p:cNvSpPr/>
            <p:nvPr/>
          </p:nvSpPr>
          <p:spPr bwMode="auto">
            <a:xfrm>
              <a:off x="5214938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9" name="立方体 238"/>
            <p:cNvSpPr/>
            <p:nvPr/>
          </p:nvSpPr>
          <p:spPr bwMode="auto">
            <a:xfrm>
              <a:off x="5429255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0" name="立方体 239"/>
            <p:cNvSpPr/>
            <p:nvPr/>
          </p:nvSpPr>
          <p:spPr bwMode="auto">
            <a:xfrm>
              <a:off x="5643572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1" name="立方体 240"/>
            <p:cNvSpPr/>
            <p:nvPr/>
          </p:nvSpPr>
          <p:spPr bwMode="auto">
            <a:xfrm>
              <a:off x="5857890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2" name="立方体 241"/>
            <p:cNvSpPr/>
            <p:nvPr/>
          </p:nvSpPr>
          <p:spPr bwMode="auto">
            <a:xfrm>
              <a:off x="6072207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3" name="立方体 242"/>
            <p:cNvSpPr/>
            <p:nvPr/>
          </p:nvSpPr>
          <p:spPr bwMode="auto">
            <a:xfrm>
              <a:off x="6286525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4" name="立方体 243"/>
            <p:cNvSpPr/>
            <p:nvPr/>
          </p:nvSpPr>
          <p:spPr bwMode="auto">
            <a:xfrm>
              <a:off x="6500841" y="314324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" name="立方体 244"/>
            <p:cNvSpPr/>
            <p:nvPr/>
          </p:nvSpPr>
          <p:spPr bwMode="auto">
            <a:xfrm>
              <a:off x="4500547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6" name="立方体 245"/>
            <p:cNvSpPr/>
            <p:nvPr/>
          </p:nvSpPr>
          <p:spPr bwMode="auto">
            <a:xfrm>
              <a:off x="4714864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7" name="立方体 246"/>
            <p:cNvSpPr/>
            <p:nvPr/>
          </p:nvSpPr>
          <p:spPr bwMode="auto">
            <a:xfrm>
              <a:off x="4929181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8" name="立方体 247"/>
            <p:cNvSpPr/>
            <p:nvPr/>
          </p:nvSpPr>
          <p:spPr bwMode="auto">
            <a:xfrm>
              <a:off x="5143499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9" name="立方体 248"/>
            <p:cNvSpPr/>
            <p:nvPr/>
          </p:nvSpPr>
          <p:spPr bwMode="auto">
            <a:xfrm>
              <a:off x="5357816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0" name="立方体 249"/>
            <p:cNvSpPr/>
            <p:nvPr/>
          </p:nvSpPr>
          <p:spPr bwMode="auto">
            <a:xfrm>
              <a:off x="5572134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1" name="立方体 250"/>
            <p:cNvSpPr/>
            <p:nvPr/>
          </p:nvSpPr>
          <p:spPr bwMode="auto">
            <a:xfrm>
              <a:off x="5786450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2" name="立方体 251"/>
            <p:cNvSpPr/>
            <p:nvPr/>
          </p:nvSpPr>
          <p:spPr bwMode="auto">
            <a:xfrm>
              <a:off x="6000768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3" name="立方体 252"/>
            <p:cNvSpPr/>
            <p:nvPr/>
          </p:nvSpPr>
          <p:spPr bwMode="auto">
            <a:xfrm>
              <a:off x="6215085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4" name="立方体 253"/>
            <p:cNvSpPr/>
            <p:nvPr/>
          </p:nvSpPr>
          <p:spPr bwMode="auto">
            <a:xfrm>
              <a:off x="6429403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5" name="立方体 254"/>
            <p:cNvSpPr/>
            <p:nvPr/>
          </p:nvSpPr>
          <p:spPr bwMode="auto">
            <a:xfrm>
              <a:off x="4429108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6" name="立方体 255"/>
            <p:cNvSpPr/>
            <p:nvPr/>
          </p:nvSpPr>
          <p:spPr bwMode="auto">
            <a:xfrm>
              <a:off x="4643425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7" name="立方体 256"/>
            <p:cNvSpPr/>
            <p:nvPr/>
          </p:nvSpPr>
          <p:spPr bwMode="auto">
            <a:xfrm>
              <a:off x="4857743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8" name="立方体 257"/>
            <p:cNvSpPr/>
            <p:nvPr/>
          </p:nvSpPr>
          <p:spPr bwMode="auto">
            <a:xfrm>
              <a:off x="5072059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9" name="立方体 258"/>
            <p:cNvSpPr/>
            <p:nvPr/>
          </p:nvSpPr>
          <p:spPr bwMode="auto">
            <a:xfrm>
              <a:off x="5286377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0" name="立方体 259"/>
            <p:cNvSpPr/>
            <p:nvPr/>
          </p:nvSpPr>
          <p:spPr bwMode="auto">
            <a:xfrm>
              <a:off x="5500694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1" name="立方体 260"/>
            <p:cNvSpPr/>
            <p:nvPr/>
          </p:nvSpPr>
          <p:spPr bwMode="auto">
            <a:xfrm>
              <a:off x="5715012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2" name="立方体 261"/>
            <p:cNvSpPr/>
            <p:nvPr/>
          </p:nvSpPr>
          <p:spPr bwMode="auto">
            <a:xfrm>
              <a:off x="5929329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3" name="立方体 262"/>
            <p:cNvSpPr/>
            <p:nvPr/>
          </p:nvSpPr>
          <p:spPr bwMode="auto">
            <a:xfrm>
              <a:off x="6143646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4" name="立方体 263"/>
            <p:cNvSpPr/>
            <p:nvPr/>
          </p:nvSpPr>
          <p:spPr bwMode="auto">
            <a:xfrm>
              <a:off x="6357963" y="328612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5" name="立方体 264"/>
            <p:cNvSpPr/>
            <p:nvPr/>
          </p:nvSpPr>
          <p:spPr bwMode="auto">
            <a:xfrm>
              <a:off x="4357668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6" name="立方体 265"/>
            <p:cNvSpPr/>
            <p:nvPr/>
          </p:nvSpPr>
          <p:spPr bwMode="auto">
            <a:xfrm>
              <a:off x="4571986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7" name="立方体 266"/>
            <p:cNvSpPr/>
            <p:nvPr/>
          </p:nvSpPr>
          <p:spPr bwMode="auto">
            <a:xfrm>
              <a:off x="4786303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8" name="立方体 267"/>
            <p:cNvSpPr/>
            <p:nvPr/>
          </p:nvSpPr>
          <p:spPr bwMode="auto">
            <a:xfrm>
              <a:off x="5000621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9" name="立方体 268"/>
            <p:cNvSpPr/>
            <p:nvPr/>
          </p:nvSpPr>
          <p:spPr bwMode="auto">
            <a:xfrm>
              <a:off x="5214938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0" name="立方体 269"/>
            <p:cNvSpPr/>
            <p:nvPr/>
          </p:nvSpPr>
          <p:spPr bwMode="auto">
            <a:xfrm>
              <a:off x="5429255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1" name="立方体 270"/>
            <p:cNvSpPr/>
            <p:nvPr/>
          </p:nvSpPr>
          <p:spPr bwMode="auto">
            <a:xfrm>
              <a:off x="5643572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2" name="立方体 271"/>
            <p:cNvSpPr/>
            <p:nvPr/>
          </p:nvSpPr>
          <p:spPr bwMode="auto">
            <a:xfrm>
              <a:off x="5857890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3" name="立方体 272"/>
            <p:cNvSpPr/>
            <p:nvPr/>
          </p:nvSpPr>
          <p:spPr bwMode="auto">
            <a:xfrm>
              <a:off x="6072207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4" name="立方体 273"/>
            <p:cNvSpPr/>
            <p:nvPr/>
          </p:nvSpPr>
          <p:spPr bwMode="auto">
            <a:xfrm>
              <a:off x="6286525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5" name="立方体 274"/>
            <p:cNvSpPr/>
            <p:nvPr/>
          </p:nvSpPr>
          <p:spPr bwMode="auto">
            <a:xfrm>
              <a:off x="4286230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6" name="立方体 275"/>
            <p:cNvSpPr/>
            <p:nvPr/>
          </p:nvSpPr>
          <p:spPr bwMode="auto">
            <a:xfrm>
              <a:off x="4500547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7" name="立方体 276"/>
            <p:cNvSpPr/>
            <p:nvPr/>
          </p:nvSpPr>
          <p:spPr bwMode="auto">
            <a:xfrm>
              <a:off x="4714864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8" name="立方体 277"/>
            <p:cNvSpPr/>
            <p:nvPr/>
          </p:nvSpPr>
          <p:spPr bwMode="auto">
            <a:xfrm>
              <a:off x="4929181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9" name="立方体 278"/>
            <p:cNvSpPr/>
            <p:nvPr/>
          </p:nvSpPr>
          <p:spPr bwMode="auto">
            <a:xfrm>
              <a:off x="5143499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0" name="立方体 279"/>
            <p:cNvSpPr/>
            <p:nvPr/>
          </p:nvSpPr>
          <p:spPr bwMode="auto">
            <a:xfrm>
              <a:off x="5357816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1" name="立方体 280"/>
            <p:cNvSpPr/>
            <p:nvPr/>
          </p:nvSpPr>
          <p:spPr bwMode="auto">
            <a:xfrm>
              <a:off x="5572134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2" name="立方体 281"/>
            <p:cNvSpPr/>
            <p:nvPr/>
          </p:nvSpPr>
          <p:spPr bwMode="auto">
            <a:xfrm>
              <a:off x="5786450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3" name="立方体 282"/>
            <p:cNvSpPr/>
            <p:nvPr/>
          </p:nvSpPr>
          <p:spPr bwMode="auto">
            <a:xfrm>
              <a:off x="6000768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4" name="立方体 283"/>
            <p:cNvSpPr/>
            <p:nvPr/>
          </p:nvSpPr>
          <p:spPr bwMode="auto">
            <a:xfrm>
              <a:off x="6215085" y="342899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5" name="立方体 284"/>
            <p:cNvSpPr/>
            <p:nvPr/>
          </p:nvSpPr>
          <p:spPr bwMode="auto">
            <a:xfrm>
              <a:off x="4214790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6" name="立方体 285"/>
            <p:cNvSpPr/>
            <p:nvPr/>
          </p:nvSpPr>
          <p:spPr bwMode="auto">
            <a:xfrm>
              <a:off x="4429108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7" name="立方体 286"/>
            <p:cNvSpPr/>
            <p:nvPr/>
          </p:nvSpPr>
          <p:spPr bwMode="auto">
            <a:xfrm>
              <a:off x="4643425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8" name="立方体 287"/>
            <p:cNvSpPr/>
            <p:nvPr/>
          </p:nvSpPr>
          <p:spPr bwMode="auto">
            <a:xfrm>
              <a:off x="4857743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9" name="立方体 288"/>
            <p:cNvSpPr/>
            <p:nvPr/>
          </p:nvSpPr>
          <p:spPr bwMode="auto">
            <a:xfrm>
              <a:off x="5072059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0" name="立方体 289"/>
            <p:cNvSpPr/>
            <p:nvPr/>
          </p:nvSpPr>
          <p:spPr bwMode="auto">
            <a:xfrm>
              <a:off x="5286377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1" name="立方体 290"/>
            <p:cNvSpPr/>
            <p:nvPr/>
          </p:nvSpPr>
          <p:spPr bwMode="auto">
            <a:xfrm>
              <a:off x="5500694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2" name="立方体 291"/>
            <p:cNvSpPr/>
            <p:nvPr/>
          </p:nvSpPr>
          <p:spPr bwMode="auto">
            <a:xfrm>
              <a:off x="5715012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3" name="立方体 292"/>
            <p:cNvSpPr/>
            <p:nvPr/>
          </p:nvSpPr>
          <p:spPr bwMode="auto">
            <a:xfrm>
              <a:off x="5929329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4" name="立方体 293"/>
            <p:cNvSpPr/>
            <p:nvPr/>
          </p:nvSpPr>
          <p:spPr bwMode="auto">
            <a:xfrm>
              <a:off x="6143646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5" name="立方体 294"/>
            <p:cNvSpPr/>
            <p:nvPr/>
          </p:nvSpPr>
          <p:spPr bwMode="auto">
            <a:xfrm>
              <a:off x="4143352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6" name="立方体 295"/>
            <p:cNvSpPr/>
            <p:nvPr/>
          </p:nvSpPr>
          <p:spPr bwMode="auto">
            <a:xfrm>
              <a:off x="4357668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7" name="立方体 296"/>
            <p:cNvSpPr/>
            <p:nvPr/>
          </p:nvSpPr>
          <p:spPr bwMode="auto">
            <a:xfrm>
              <a:off x="4571986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8" name="立方体 297"/>
            <p:cNvSpPr/>
            <p:nvPr/>
          </p:nvSpPr>
          <p:spPr bwMode="auto">
            <a:xfrm>
              <a:off x="4786303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9" name="立方体 298"/>
            <p:cNvSpPr/>
            <p:nvPr/>
          </p:nvSpPr>
          <p:spPr bwMode="auto">
            <a:xfrm>
              <a:off x="5000621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0" name="立方体 299"/>
            <p:cNvSpPr/>
            <p:nvPr/>
          </p:nvSpPr>
          <p:spPr bwMode="auto">
            <a:xfrm>
              <a:off x="5214938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1" name="立方体 300"/>
            <p:cNvSpPr/>
            <p:nvPr/>
          </p:nvSpPr>
          <p:spPr bwMode="auto">
            <a:xfrm>
              <a:off x="5429255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2" name="立方体 301"/>
            <p:cNvSpPr/>
            <p:nvPr/>
          </p:nvSpPr>
          <p:spPr bwMode="auto">
            <a:xfrm>
              <a:off x="5643572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3" name="立方体 302"/>
            <p:cNvSpPr/>
            <p:nvPr/>
          </p:nvSpPr>
          <p:spPr bwMode="auto">
            <a:xfrm>
              <a:off x="5857890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4" name="立方体 303"/>
            <p:cNvSpPr/>
            <p:nvPr/>
          </p:nvSpPr>
          <p:spPr bwMode="auto">
            <a:xfrm>
              <a:off x="6072207" y="357187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5" name="立方体 304"/>
            <p:cNvSpPr/>
            <p:nvPr/>
          </p:nvSpPr>
          <p:spPr bwMode="auto">
            <a:xfrm>
              <a:off x="4071912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6" name="立方体 305"/>
            <p:cNvSpPr/>
            <p:nvPr/>
          </p:nvSpPr>
          <p:spPr bwMode="auto">
            <a:xfrm>
              <a:off x="4286230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" name="立方体 306"/>
            <p:cNvSpPr/>
            <p:nvPr/>
          </p:nvSpPr>
          <p:spPr bwMode="auto">
            <a:xfrm>
              <a:off x="4500547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8" name="立方体 307"/>
            <p:cNvSpPr/>
            <p:nvPr/>
          </p:nvSpPr>
          <p:spPr bwMode="auto">
            <a:xfrm>
              <a:off x="4714864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9" name="立方体 308"/>
            <p:cNvSpPr/>
            <p:nvPr/>
          </p:nvSpPr>
          <p:spPr bwMode="auto">
            <a:xfrm>
              <a:off x="4929181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0" name="立方体 309"/>
            <p:cNvSpPr/>
            <p:nvPr/>
          </p:nvSpPr>
          <p:spPr bwMode="auto">
            <a:xfrm>
              <a:off x="5143499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1" name="立方体 310"/>
            <p:cNvSpPr/>
            <p:nvPr/>
          </p:nvSpPr>
          <p:spPr bwMode="auto">
            <a:xfrm>
              <a:off x="5357816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2" name="立方体 311"/>
            <p:cNvSpPr/>
            <p:nvPr/>
          </p:nvSpPr>
          <p:spPr bwMode="auto">
            <a:xfrm>
              <a:off x="5572134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3" name="立方体 312"/>
            <p:cNvSpPr/>
            <p:nvPr/>
          </p:nvSpPr>
          <p:spPr bwMode="auto">
            <a:xfrm>
              <a:off x="5786450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4" name="立方体 313"/>
            <p:cNvSpPr/>
            <p:nvPr/>
          </p:nvSpPr>
          <p:spPr bwMode="auto">
            <a:xfrm>
              <a:off x="6000768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820"/>
          <p:cNvGrpSpPr/>
          <p:nvPr/>
        </p:nvGrpSpPr>
        <p:grpSpPr bwMode="auto">
          <a:xfrm>
            <a:off x="5721406" y="1976601"/>
            <a:ext cx="2139972" cy="695494"/>
            <a:chOff x="4071923" y="3000372"/>
            <a:chExt cx="2857542" cy="928688"/>
          </a:xfrm>
        </p:grpSpPr>
        <p:sp>
          <p:nvSpPr>
            <p:cNvPr id="115" name="立方体 114"/>
            <p:cNvSpPr/>
            <p:nvPr/>
          </p:nvSpPr>
          <p:spPr bwMode="auto">
            <a:xfrm>
              <a:off x="4714853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6" name="立方体 115"/>
            <p:cNvSpPr/>
            <p:nvPr/>
          </p:nvSpPr>
          <p:spPr bwMode="auto">
            <a:xfrm>
              <a:off x="4929170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" name="立方体 116"/>
            <p:cNvSpPr/>
            <p:nvPr/>
          </p:nvSpPr>
          <p:spPr bwMode="auto">
            <a:xfrm>
              <a:off x="5143488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" name="立方体 117"/>
            <p:cNvSpPr/>
            <p:nvPr/>
          </p:nvSpPr>
          <p:spPr bwMode="auto">
            <a:xfrm>
              <a:off x="5357805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9" name="立方体 118"/>
            <p:cNvSpPr/>
            <p:nvPr/>
          </p:nvSpPr>
          <p:spPr bwMode="auto">
            <a:xfrm>
              <a:off x="5572123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0" name="立方体 119"/>
            <p:cNvSpPr/>
            <p:nvPr/>
          </p:nvSpPr>
          <p:spPr bwMode="auto">
            <a:xfrm>
              <a:off x="5786439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1" name="立方体 120"/>
            <p:cNvSpPr/>
            <p:nvPr/>
          </p:nvSpPr>
          <p:spPr bwMode="auto">
            <a:xfrm>
              <a:off x="6000757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2" name="立方体 121"/>
            <p:cNvSpPr/>
            <p:nvPr/>
          </p:nvSpPr>
          <p:spPr bwMode="auto">
            <a:xfrm>
              <a:off x="6215074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3" name="立方体 122"/>
            <p:cNvSpPr/>
            <p:nvPr/>
          </p:nvSpPr>
          <p:spPr bwMode="auto">
            <a:xfrm>
              <a:off x="6429392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4" name="立方体 123"/>
            <p:cNvSpPr/>
            <p:nvPr/>
          </p:nvSpPr>
          <p:spPr bwMode="auto">
            <a:xfrm>
              <a:off x="6643709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5" name="立方体 124"/>
            <p:cNvSpPr/>
            <p:nvPr/>
          </p:nvSpPr>
          <p:spPr bwMode="auto">
            <a:xfrm>
              <a:off x="4643414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6" name="立方体 125"/>
            <p:cNvSpPr/>
            <p:nvPr/>
          </p:nvSpPr>
          <p:spPr bwMode="auto">
            <a:xfrm>
              <a:off x="4857732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7" name="立方体 126"/>
            <p:cNvSpPr/>
            <p:nvPr/>
          </p:nvSpPr>
          <p:spPr bwMode="auto">
            <a:xfrm>
              <a:off x="5072048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8" name="立方体 127"/>
            <p:cNvSpPr/>
            <p:nvPr/>
          </p:nvSpPr>
          <p:spPr bwMode="auto">
            <a:xfrm>
              <a:off x="5286366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9" name="立方体 128"/>
            <p:cNvSpPr/>
            <p:nvPr/>
          </p:nvSpPr>
          <p:spPr bwMode="auto">
            <a:xfrm>
              <a:off x="5500683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0" name="立方体 129"/>
            <p:cNvSpPr/>
            <p:nvPr/>
          </p:nvSpPr>
          <p:spPr bwMode="auto">
            <a:xfrm>
              <a:off x="5715001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1" name="立方体 130"/>
            <p:cNvSpPr/>
            <p:nvPr/>
          </p:nvSpPr>
          <p:spPr bwMode="auto">
            <a:xfrm>
              <a:off x="5929318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2" name="立方体 131"/>
            <p:cNvSpPr/>
            <p:nvPr/>
          </p:nvSpPr>
          <p:spPr bwMode="auto">
            <a:xfrm>
              <a:off x="6143635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3" name="立方体 132"/>
            <p:cNvSpPr/>
            <p:nvPr/>
          </p:nvSpPr>
          <p:spPr bwMode="auto">
            <a:xfrm>
              <a:off x="6357952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4" name="立方体 133"/>
            <p:cNvSpPr/>
            <p:nvPr/>
          </p:nvSpPr>
          <p:spPr bwMode="auto">
            <a:xfrm>
              <a:off x="6572270" y="307180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5" name="立方体 134"/>
            <p:cNvSpPr/>
            <p:nvPr/>
          </p:nvSpPr>
          <p:spPr bwMode="auto">
            <a:xfrm>
              <a:off x="4571975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6" name="立方体 135"/>
            <p:cNvSpPr/>
            <p:nvPr/>
          </p:nvSpPr>
          <p:spPr bwMode="auto">
            <a:xfrm>
              <a:off x="4786292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7" name="立方体 136"/>
            <p:cNvSpPr/>
            <p:nvPr/>
          </p:nvSpPr>
          <p:spPr bwMode="auto">
            <a:xfrm>
              <a:off x="5000610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8" name="立方体 137"/>
            <p:cNvSpPr/>
            <p:nvPr/>
          </p:nvSpPr>
          <p:spPr bwMode="auto">
            <a:xfrm>
              <a:off x="5214927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39" name="立方体 138"/>
            <p:cNvSpPr/>
            <p:nvPr/>
          </p:nvSpPr>
          <p:spPr bwMode="auto">
            <a:xfrm>
              <a:off x="5429244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0" name="立方体 139"/>
            <p:cNvSpPr/>
            <p:nvPr/>
          </p:nvSpPr>
          <p:spPr bwMode="auto">
            <a:xfrm>
              <a:off x="5643561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1" name="立方体 140"/>
            <p:cNvSpPr/>
            <p:nvPr/>
          </p:nvSpPr>
          <p:spPr bwMode="auto">
            <a:xfrm>
              <a:off x="5857879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2" name="立方体 141"/>
            <p:cNvSpPr/>
            <p:nvPr/>
          </p:nvSpPr>
          <p:spPr bwMode="auto">
            <a:xfrm>
              <a:off x="6072196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3" name="立方体 142"/>
            <p:cNvSpPr/>
            <p:nvPr/>
          </p:nvSpPr>
          <p:spPr bwMode="auto">
            <a:xfrm>
              <a:off x="6286514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4" name="立方体 143"/>
            <p:cNvSpPr/>
            <p:nvPr/>
          </p:nvSpPr>
          <p:spPr bwMode="auto">
            <a:xfrm>
              <a:off x="6500830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5" name="立方体 144"/>
            <p:cNvSpPr/>
            <p:nvPr/>
          </p:nvSpPr>
          <p:spPr bwMode="auto">
            <a:xfrm>
              <a:off x="4500536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6" name="立方体 145"/>
            <p:cNvSpPr/>
            <p:nvPr/>
          </p:nvSpPr>
          <p:spPr bwMode="auto">
            <a:xfrm>
              <a:off x="4714853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7" name="立方体 146"/>
            <p:cNvSpPr/>
            <p:nvPr/>
          </p:nvSpPr>
          <p:spPr bwMode="auto">
            <a:xfrm>
              <a:off x="4929170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8" name="立方体 147"/>
            <p:cNvSpPr/>
            <p:nvPr/>
          </p:nvSpPr>
          <p:spPr bwMode="auto">
            <a:xfrm>
              <a:off x="5143488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49" name="立方体 148"/>
            <p:cNvSpPr/>
            <p:nvPr/>
          </p:nvSpPr>
          <p:spPr bwMode="auto">
            <a:xfrm>
              <a:off x="5357805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0" name="立方体 149"/>
            <p:cNvSpPr/>
            <p:nvPr/>
          </p:nvSpPr>
          <p:spPr bwMode="auto">
            <a:xfrm>
              <a:off x="5572123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1" name="立方体 150"/>
            <p:cNvSpPr/>
            <p:nvPr/>
          </p:nvSpPr>
          <p:spPr bwMode="auto">
            <a:xfrm>
              <a:off x="5786439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2" name="立方体 151"/>
            <p:cNvSpPr/>
            <p:nvPr/>
          </p:nvSpPr>
          <p:spPr bwMode="auto">
            <a:xfrm>
              <a:off x="6000757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3" name="立方体 152"/>
            <p:cNvSpPr/>
            <p:nvPr/>
          </p:nvSpPr>
          <p:spPr bwMode="auto">
            <a:xfrm>
              <a:off x="6215074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4" name="立方体 153"/>
            <p:cNvSpPr/>
            <p:nvPr/>
          </p:nvSpPr>
          <p:spPr bwMode="auto">
            <a:xfrm>
              <a:off x="6429392" y="321468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5" name="立方体 154"/>
            <p:cNvSpPr/>
            <p:nvPr/>
          </p:nvSpPr>
          <p:spPr bwMode="auto">
            <a:xfrm>
              <a:off x="4429097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6" name="立方体 155"/>
            <p:cNvSpPr/>
            <p:nvPr/>
          </p:nvSpPr>
          <p:spPr bwMode="auto">
            <a:xfrm>
              <a:off x="4643414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7" name="立方体 156"/>
            <p:cNvSpPr/>
            <p:nvPr/>
          </p:nvSpPr>
          <p:spPr bwMode="auto">
            <a:xfrm>
              <a:off x="4857732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8" name="立方体 157"/>
            <p:cNvSpPr/>
            <p:nvPr/>
          </p:nvSpPr>
          <p:spPr bwMode="auto">
            <a:xfrm>
              <a:off x="5072048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59" name="立方体 158"/>
            <p:cNvSpPr/>
            <p:nvPr/>
          </p:nvSpPr>
          <p:spPr bwMode="auto">
            <a:xfrm>
              <a:off x="5286366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0" name="立方体 159"/>
            <p:cNvSpPr/>
            <p:nvPr/>
          </p:nvSpPr>
          <p:spPr bwMode="auto">
            <a:xfrm>
              <a:off x="5500683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1" name="立方体 160"/>
            <p:cNvSpPr/>
            <p:nvPr/>
          </p:nvSpPr>
          <p:spPr bwMode="auto">
            <a:xfrm>
              <a:off x="5715001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2" name="立方体 161"/>
            <p:cNvSpPr/>
            <p:nvPr/>
          </p:nvSpPr>
          <p:spPr bwMode="auto">
            <a:xfrm>
              <a:off x="5929318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3" name="立方体 162"/>
            <p:cNvSpPr/>
            <p:nvPr/>
          </p:nvSpPr>
          <p:spPr bwMode="auto">
            <a:xfrm>
              <a:off x="6143635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4" name="立方体 163"/>
            <p:cNvSpPr/>
            <p:nvPr/>
          </p:nvSpPr>
          <p:spPr bwMode="auto">
            <a:xfrm>
              <a:off x="6357952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5" name="立方体 164"/>
            <p:cNvSpPr/>
            <p:nvPr/>
          </p:nvSpPr>
          <p:spPr bwMode="auto">
            <a:xfrm>
              <a:off x="4357657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6" name="立方体 165"/>
            <p:cNvSpPr/>
            <p:nvPr/>
          </p:nvSpPr>
          <p:spPr bwMode="auto">
            <a:xfrm>
              <a:off x="4571975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7" name="立方体 166"/>
            <p:cNvSpPr/>
            <p:nvPr/>
          </p:nvSpPr>
          <p:spPr bwMode="auto">
            <a:xfrm>
              <a:off x="4786292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8" name="立方体 167"/>
            <p:cNvSpPr/>
            <p:nvPr/>
          </p:nvSpPr>
          <p:spPr bwMode="auto">
            <a:xfrm>
              <a:off x="5000610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9" name="立方体 168"/>
            <p:cNvSpPr/>
            <p:nvPr/>
          </p:nvSpPr>
          <p:spPr bwMode="auto">
            <a:xfrm>
              <a:off x="5214927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0" name="立方体 169"/>
            <p:cNvSpPr/>
            <p:nvPr/>
          </p:nvSpPr>
          <p:spPr bwMode="auto">
            <a:xfrm>
              <a:off x="5429244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1" name="立方体 170"/>
            <p:cNvSpPr/>
            <p:nvPr/>
          </p:nvSpPr>
          <p:spPr bwMode="auto">
            <a:xfrm>
              <a:off x="5643561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2" name="立方体 171"/>
            <p:cNvSpPr/>
            <p:nvPr/>
          </p:nvSpPr>
          <p:spPr bwMode="auto">
            <a:xfrm>
              <a:off x="5857879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3" name="立方体 172"/>
            <p:cNvSpPr/>
            <p:nvPr/>
          </p:nvSpPr>
          <p:spPr bwMode="auto">
            <a:xfrm>
              <a:off x="6072196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4" name="立方体 173"/>
            <p:cNvSpPr/>
            <p:nvPr/>
          </p:nvSpPr>
          <p:spPr bwMode="auto">
            <a:xfrm>
              <a:off x="6286514" y="3357561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5" name="立方体 174"/>
            <p:cNvSpPr/>
            <p:nvPr/>
          </p:nvSpPr>
          <p:spPr bwMode="auto">
            <a:xfrm>
              <a:off x="4286219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6" name="立方体 175"/>
            <p:cNvSpPr/>
            <p:nvPr/>
          </p:nvSpPr>
          <p:spPr bwMode="auto">
            <a:xfrm>
              <a:off x="4500536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7" name="立方体 176"/>
            <p:cNvSpPr/>
            <p:nvPr/>
          </p:nvSpPr>
          <p:spPr bwMode="auto">
            <a:xfrm>
              <a:off x="4714853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8" name="立方体 177"/>
            <p:cNvSpPr/>
            <p:nvPr/>
          </p:nvSpPr>
          <p:spPr bwMode="auto">
            <a:xfrm>
              <a:off x="4929170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9" name="立方体 178"/>
            <p:cNvSpPr/>
            <p:nvPr/>
          </p:nvSpPr>
          <p:spPr bwMode="auto">
            <a:xfrm>
              <a:off x="5143488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0" name="立方体 179"/>
            <p:cNvSpPr/>
            <p:nvPr/>
          </p:nvSpPr>
          <p:spPr bwMode="auto">
            <a:xfrm>
              <a:off x="5357805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1" name="立方体 180"/>
            <p:cNvSpPr/>
            <p:nvPr/>
          </p:nvSpPr>
          <p:spPr bwMode="auto">
            <a:xfrm>
              <a:off x="5572123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2" name="立方体 181"/>
            <p:cNvSpPr/>
            <p:nvPr/>
          </p:nvSpPr>
          <p:spPr bwMode="auto">
            <a:xfrm>
              <a:off x="5786439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3" name="立方体 182"/>
            <p:cNvSpPr/>
            <p:nvPr/>
          </p:nvSpPr>
          <p:spPr bwMode="auto">
            <a:xfrm>
              <a:off x="6000757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4" name="立方体 183"/>
            <p:cNvSpPr/>
            <p:nvPr/>
          </p:nvSpPr>
          <p:spPr bwMode="auto">
            <a:xfrm>
              <a:off x="6215074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5" name="立方体 184"/>
            <p:cNvSpPr/>
            <p:nvPr/>
          </p:nvSpPr>
          <p:spPr bwMode="auto">
            <a:xfrm>
              <a:off x="4214779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6" name="立方体 185"/>
            <p:cNvSpPr/>
            <p:nvPr/>
          </p:nvSpPr>
          <p:spPr bwMode="auto">
            <a:xfrm>
              <a:off x="4429097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7" name="立方体 186"/>
            <p:cNvSpPr/>
            <p:nvPr/>
          </p:nvSpPr>
          <p:spPr bwMode="auto">
            <a:xfrm>
              <a:off x="4643414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8" name="立方体 187"/>
            <p:cNvSpPr/>
            <p:nvPr/>
          </p:nvSpPr>
          <p:spPr bwMode="auto">
            <a:xfrm>
              <a:off x="4857732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9" name="立方体 188"/>
            <p:cNvSpPr/>
            <p:nvPr/>
          </p:nvSpPr>
          <p:spPr bwMode="auto">
            <a:xfrm>
              <a:off x="5072048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0" name="立方体 189"/>
            <p:cNvSpPr/>
            <p:nvPr/>
          </p:nvSpPr>
          <p:spPr bwMode="auto">
            <a:xfrm>
              <a:off x="5286366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1" name="立方体 190"/>
            <p:cNvSpPr/>
            <p:nvPr/>
          </p:nvSpPr>
          <p:spPr bwMode="auto">
            <a:xfrm>
              <a:off x="5500683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2" name="立方体 191"/>
            <p:cNvSpPr/>
            <p:nvPr/>
          </p:nvSpPr>
          <p:spPr bwMode="auto">
            <a:xfrm>
              <a:off x="5715001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3" name="立方体 192"/>
            <p:cNvSpPr/>
            <p:nvPr/>
          </p:nvSpPr>
          <p:spPr bwMode="auto">
            <a:xfrm>
              <a:off x="5929318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4" name="立方体 193"/>
            <p:cNvSpPr/>
            <p:nvPr/>
          </p:nvSpPr>
          <p:spPr bwMode="auto">
            <a:xfrm>
              <a:off x="6143635" y="3500437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5" name="立方体 194"/>
            <p:cNvSpPr/>
            <p:nvPr/>
          </p:nvSpPr>
          <p:spPr bwMode="auto">
            <a:xfrm>
              <a:off x="4143341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6" name="立方体 195"/>
            <p:cNvSpPr/>
            <p:nvPr/>
          </p:nvSpPr>
          <p:spPr bwMode="auto">
            <a:xfrm>
              <a:off x="4357657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7" name="立方体 196"/>
            <p:cNvSpPr/>
            <p:nvPr/>
          </p:nvSpPr>
          <p:spPr bwMode="auto">
            <a:xfrm>
              <a:off x="4571975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8" name="立方体 197"/>
            <p:cNvSpPr/>
            <p:nvPr/>
          </p:nvSpPr>
          <p:spPr bwMode="auto">
            <a:xfrm>
              <a:off x="4786292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9" name="立方体 198"/>
            <p:cNvSpPr/>
            <p:nvPr/>
          </p:nvSpPr>
          <p:spPr bwMode="auto">
            <a:xfrm>
              <a:off x="5000610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0" name="立方体 199"/>
            <p:cNvSpPr/>
            <p:nvPr/>
          </p:nvSpPr>
          <p:spPr bwMode="auto">
            <a:xfrm>
              <a:off x="5214927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1" name="立方体 200"/>
            <p:cNvSpPr/>
            <p:nvPr/>
          </p:nvSpPr>
          <p:spPr bwMode="auto">
            <a:xfrm>
              <a:off x="5429244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2" name="立方体 201"/>
            <p:cNvSpPr/>
            <p:nvPr/>
          </p:nvSpPr>
          <p:spPr bwMode="auto">
            <a:xfrm>
              <a:off x="5643561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3" name="立方体 202"/>
            <p:cNvSpPr/>
            <p:nvPr/>
          </p:nvSpPr>
          <p:spPr bwMode="auto">
            <a:xfrm>
              <a:off x="5857879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4" name="立方体 203"/>
            <p:cNvSpPr/>
            <p:nvPr/>
          </p:nvSpPr>
          <p:spPr bwMode="auto">
            <a:xfrm>
              <a:off x="6072196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5" name="立方体 204"/>
            <p:cNvSpPr/>
            <p:nvPr/>
          </p:nvSpPr>
          <p:spPr bwMode="auto">
            <a:xfrm>
              <a:off x="4071901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6" name="立方体 205"/>
            <p:cNvSpPr/>
            <p:nvPr/>
          </p:nvSpPr>
          <p:spPr bwMode="auto">
            <a:xfrm>
              <a:off x="4286219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7" name="立方体 206"/>
            <p:cNvSpPr/>
            <p:nvPr/>
          </p:nvSpPr>
          <p:spPr bwMode="auto">
            <a:xfrm>
              <a:off x="4500536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8" name="立方体 207"/>
            <p:cNvSpPr/>
            <p:nvPr/>
          </p:nvSpPr>
          <p:spPr bwMode="auto">
            <a:xfrm>
              <a:off x="4714853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9" name="立方体 208"/>
            <p:cNvSpPr/>
            <p:nvPr/>
          </p:nvSpPr>
          <p:spPr bwMode="auto">
            <a:xfrm>
              <a:off x="4929170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10" name="立方体 209"/>
            <p:cNvSpPr/>
            <p:nvPr/>
          </p:nvSpPr>
          <p:spPr bwMode="auto">
            <a:xfrm>
              <a:off x="5143488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11" name="立方体 210"/>
            <p:cNvSpPr/>
            <p:nvPr/>
          </p:nvSpPr>
          <p:spPr bwMode="auto">
            <a:xfrm>
              <a:off x="5357805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12" name="立方体 211"/>
            <p:cNvSpPr/>
            <p:nvPr/>
          </p:nvSpPr>
          <p:spPr bwMode="auto">
            <a:xfrm>
              <a:off x="5572123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13" name="立方体 212"/>
            <p:cNvSpPr/>
            <p:nvPr/>
          </p:nvSpPr>
          <p:spPr bwMode="auto">
            <a:xfrm>
              <a:off x="5786439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14" name="立方体 213"/>
            <p:cNvSpPr/>
            <p:nvPr/>
          </p:nvSpPr>
          <p:spPr bwMode="auto">
            <a:xfrm>
              <a:off x="6000757" y="364331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921"/>
          <p:cNvGrpSpPr/>
          <p:nvPr/>
        </p:nvGrpSpPr>
        <p:grpSpPr bwMode="auto">
          <a:xfrm>
            <a:off x="5721398" y="1816101"/>
            <a:ext cx="2139972" cy="695494"/>
            <a:chOff x="4071923" y="3000372"/>
            <a:chExt cx="2857542" cy="928688"/>
          </a:xfrm>
        </p:grpSpPr>
        <p:sp>
          <p:nvSpPr>
            <p:cNvPr id="15" name="立方体 14"/>
            <p:cNvSpPr/>
            <p:nvPr/>
          </p:nvSpPr>
          <p:spPr bwMode="auto">
            <a:xfrm>
              <a:off x="4714864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6" name="立方体 15"/>
            <p:cNvSpPr/>
            <p:nvPr/>
          </p:nvSpPr>
          <p:spPr bwMode="auto">
            <a:xfrm>
              <a:off x="4929181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7" name="立方体 16"/>
            <p:cNvSpPr/>
            <p:nvPr/>
          </p:nvSpPr>
          <p:spPr bwMode="auto">
            <a:xfrm>
              <a:off x="5143499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8" name="立方体 17"/>
            <p:cNvSpPr/>
            <p:nvPr/>
          </p:nvSpPr>
          <p:spPr bwMode="auto">
            <a:xfrm>
              <a:off x="5357816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9" name="立方体 18"/>
            <p:cNvSpPr/>
            <p:nvPr/>
          </p:nvSpPr>
          <p:spPr bwMode="auto">
            <a:xfrm>
              <a:off x="5572134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0" name="立方体 19"/>
            <p:cNvSpPr/>
            <p:nvPr/>
          </p:nvSpPr>
          <p:spPr bwMode="auto">
            <a:xfrm>
              <a:off x="5786450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1" name="立方体 20"/>
            <p:cNvSpPr/>
            <p:nvPr/>
          </p:nvSpPr>
          <p:spPr bwMode="auto">
            <a:xfrm>
              <a:off x="6000768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2" name="立方体 21"/>
            <p:cNvSpPr/>
            <p:nvPr/>
          </p:nvSpPr>
          <p:spPr bwMode="auto">
            <a:xfrm>
              <a:off x="6215085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3" name="立方体 22"/>
            <p:cNvSpPr/>
            <p:nvPr/>
          </p:nvSpPr>
          <p:spPr bwMode="auto">
            <a:xfrm>
              <a:off x="6429403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4" name="立方体 23"/>
            <p:cNvSpPr/>
            <p:nvPr/>
          </p:nvSpPr>
          <p:spPr bwMode="auto">
            <a:xfrm>
              <a:off x="6643720" y="300037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5" name="立方体 24"/>
            <p:cNvSpPr/>
            <p:nvPr/>
          </p:nvSpPr>
          <p:spPr bwMode="auto">
            <a:xfrm>
              <a:off x="4643425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6" name="立方体 25"/>
            <p:cNvSpPr/>
            <p:nvPr/>
          </p:nvSpPr>
          <p:spPr bwMode="auto">
            <a:xfrm>
              <a:off x="4857743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7" name="立方体 26"/>
            <p:cNvSpPr/>
            <p:nvPr/>
          </p:nvSpPr>
          <p:spPr bwMode="auto">
            <a:xfrm>
              <a:off x="5072059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8" name="立方体 27"/>
            <p:cNvSpPr/>
            <p:nvPr/>
          </p:nvSpPr>
          <p:spPr bwMode="auto">
            <a:xfrm>
              <a:off x="5286377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29" name="立方体 28"/>
            <p:cNvSpPr/>
            <p:nvPr/>
          </p:nvSpPr>
          <p:spPr bwMode="auto">
            <a:xfrm>
              <a:off x="5500694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0" name="立方体 29"/>
            <p:cNvSpPr/>
            <p:nvPr/>
          </p:nvSpPr>
          <p:spPr bwMode="auto">
            <a:xfrm>
              <a:off x="5715012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1" name="立方体 30"/>
            <p:cNvSpPr/>
            <p:nvPr/>
          </p:nvSpPr>
          <p:spPr bwMode="auto">
            <a:xfrm>
              <a:off x="5929329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2" name="立方体 31"/>
            <p:cNvSpPr/>
            <p:nvPr/>
          </p:nvSpPr>
          <p:spPr bwMode="auto">
            <a:xfrm>
              <a:off x="6143646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3" name="立方体 32"/>
            <p:cNvSpPr/>
            <p:nvPr/>
          </p:nvSpPr>
          <p:spPr bwMode="auto">
            <a:xfrm>
              <a:off x="6357963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4" name="立方体 33"/>
            <p:cNvSpPr/>
            <p:nvPr/>
          </p:nvSpPr>
          <p:spPr bwMode="auto">
            <a:xfrm>
              <a:off x="6572281" y="3071810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5" name="立方体 34"/>
            <p:cNvSpPr/>
            <p:nvPr/>
          </p:nvSpPr>
          <p:spPr bwMode="auto">
            <a:xfrm>
              <a:off x="4571986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6" name="立方体 35"/>
            <p:cNvSpPr/>
            <p:nvPr/>
          </p:nvSpPr>
          <p:spPr bwMode="auto">
            <a:xfrm>
              <a:off x="4786303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7" name="立方体 36"/>
            <p:cNvSpPr/>
            <p:nvPr/>
          </p:nvSpPr>
          <p:spPr bwMode="auto">
            <a:xfrm>
              <a:off x="5000621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8" name="立方体 37"/>
            <p:cNvSpPr/>
            <p:nvPr/>
          </p:nvSpPr>
          <p:spPr bwMode="auto">
            <a:xfrm>
              <a:off x="5214938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39" name="立方体 38"/>
            <p:cNvSpPr/>
            <p:nvPr/>
          </p:nvSpPr>
          <p:spPr bwMode="auto">
            <a:xfrm>
              <a:off x="5429255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0" name="立方体 39"/>
            <p:cNvSpPr/>
            <p:nvPr/>
          </p:nvSpPr>
          <p:spPr bwMode="auto">
            <a:xfrm>
              <a:off x="5643572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1" name="立方体 40"/>
            <p:cNvSpPr/>
            <p:nvPr/>
          </p:nvSpPr>
          <p:spPr bwMode="auto">
            <a:xfrm>
              <a:off x="5857890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2" name="立方体 41"/>
            <p:cNvSpPr/>
            <p:nvPr/>
          </p:nvSpPr>
          <p:spPr bwMode="auto">
            <a:xfrm>
              <a:off x="6072207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3" name="立方体 42"/>
            <p:cNvSpPr/>
            <p:nvPr/>
          </p:nvSpPr>
          <p:spPr bwMode="auto">
            <a:xfrm>
              <a:off x="6286525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4" name="立方体 43"/>
            <p:cNvSpPr/>
            <p:nvPr/>
          </p:nvSpPr>
          <p:spPr bwMode="auto">
            <a:xfrm>
              <a:off x="6500841" y="314324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5" name="立方体 44"/>
            <p:cNvSpPr/>
            <p:nvPr/>
          </p:nvSpPr>
          <p:spPr bwMode="auto">
            <a:xfrm>
              <a:off x="4500547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6" name="立方体 45"/>
            <p:cNvSpPr/>
            <p:nvPr/>
          </p:nvSpPr>
          <p:spPr bwMode="auto">
            <a:xfrm>
              <a:off x="4714864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7" name="立方体 46"/>
            <p:cNvSpPr/>
            <p:nvPr/>
          </p:nvSpPr>
          <p:spPr bwMode="auto">
            <a:xfrm>
              <a:off x="4929181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8" name="立方体 47"/>
            <p:cNvSpPr/>
            <p:nvPr/>
          </p:nvSpPr>
          <p:spPr bwMode="auto">
            <a:xfrm>
              <a:off x="5143499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49" name="立方体 48"/>
            <p:cNvSpPr/>
            <p:nvPr/>
          </p:nvSpPr>
          <p:spPr bwMode="auto">
            <a:xfrm>
              <a:off x="5357816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0" name="立方体 49"/>
            <p:cNvSpPr/>
            <p:nvPr/>
          </p:nvSpPr>
          <p:spPr bwMode="auto">
            <a:xfrm>
              <a:off x="5572134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1" name="立方体 50"/>
            <p:cNvSpPr/>
            <p:nvPr/>
          </p:nvSpPr>
          <p:spPr bwMode="auto">
            <a:xfrm>
              <a:off x="5786450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2" name="立方体 51"/>
            <p:cNvSpPr/>
            <p:nvPr/>
          </p:nvSpPr>
          <p:spPr bwMode="auto">
            <a:xfrm>
              <a:off x="6000768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3" name="立方体 52"/>
            <p:cNvSpPr/>
            <p:nvPr/>
          </p:nvSpPr>
          <p:spPr bwMode="auto">
            <a:xfrm>
              <a:off x="6215085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4" name="立方体 53"/>
            <p:cNvSpPr/>
            <p:nvPr/>
          </p:nvSpPr>
          <p:spPr bwMode="auto">
            <a:xfrm>
              <a:off x="6429403" y="3214686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5" name="立方体 54"/>
            <p:cNvSpPr/>
            <p:nvPr/>
          </p:nvSpPr>
          <p:spPr bwMode="auto">
            <a:xfrm>
              <a:off x="4429108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6" name="立方体 55"/>
            <p:cNvSpPr/>
            <p:nvPr/>
          </p:nvSpPr>
          <p:spPr bwMode="auto">
            <a:xfrm>
              <a:off x="4643425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7" name="立方体 56"/>
            <p:cNvSpPr/>
            <p:nvPr/>
          </p:nvSpPr>
          <p:spPr bwMode="auto">
            <a:xfrm>
              <a:off x="4857743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8" name="立方体 57"/>
            <p:cNvSpPr/>
            <p:nvPr/>
          </p:nvSpPr>
          <p:spPr bwMode="auto">
            <a:xfrm>
              <a:off x="5072059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59" name="立方体 58"/>
            <p:cNvSpPr/>
            <p:nvPr/>
          </p:nvSpPr>
          <p:spPr bwMode="auto">
            <a:xfrm>
              <a:off x="5286377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0" name="立方体 59"/>
            <p:cNvSpPr/>
            <p:nvPr/>
          </p:nvSpPr>
          <p:spPr bwMode="auto">
            <a:xfrm>
              <a:off x="5500694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1" name="立方体 60"/>
            <p:cNvSpPr/>
            <p:nvPr/>
          </p:nvSpPr>
          <p:spPr bwMode="auto">
            <a:xfrm>
              <a:off x="5715012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2" name="立方体 61"/>
            <p:cNvSpPr/>
            <p:nvPr/>
          </p:nvSpPr>
          <p:spPr bwMode="auto">
            <a:xfrm>
              <a:off x="5929329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3" name="立方体 62"/>
            <p:cNvSpPr/>
            <p:nvPr/>
          </p:nvSpPr>
          <p:spPr bwMode="auto">
            <a:xfrm>
              <a:off x="6143646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4" name="立方体 63"/>
            <p:cNvSpPr/>
            <p:nvPr/>
          </p:nvSpPr>
          <p:spPr bwMode="auto">
            <a:xfrm>
              <a:off x="6357963" y="3286124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5" name="立方体 64"/>
            <p:cNvSpPr/>
            <p:nvPr/>
          </p:nvSpPr>
          <p:spPr bwMode="auto">
            <a:xfrm>
              <a:off x="4357668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6" name="立方体 65"/>
            <p:cNvSpPr/>
            <p:nvPr/>
          </p:nvSpPr>
          <p:spPr bwMode="auto">
            <a:xfrm>
              <a:off x="4571986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7" name="立方体 66"/>
            <p:cNvSpPr/>
            <p:nvPr/>
          </p:nvSpPr>
          <p:spPr bwMode="auto">
            <a:xfrm>
              <a:off x="4786303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8" name="立方体 67"/>
            <p:cNvSpPr/>
            <p:nvPr/>
          </p:nvSpPr>
          <p:spPr bwMode="auto">
            <a:xfrm>
              <a:off x="5000621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69" name="立方体 68"/>
            <p:cNvSpPr/>
            <p:nvPr/>
          </p:nvSpPr>
          <p:spPr bwMode="auto">
            <a:xfrm>
              <a:off x="5214938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0" name="立方体 69"/>
            <p:cNvSpPr/>
            <p:nvPr/>
          </p:nvSpPr>
          <p:spPr bwMode="auto">
            <a:xfrm>
              <a:off x="5429255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1" name="立方体 70"/>
            <p:cNvSpPr/>
            <p:nvPr/>
          </p:nvSpPr>
          <p:spPr bwMode="auto">
            <a:xfrm>
              <a:off x="5643572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2" name="立方体 71"/>
            <p:cNvSpPr/>
            <p:nvPr/>
          </p:nvSpPr>
          <p:spPr bwMode="auto">
            <a:xfrm>
              <a:off x="5857890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3" name="立方体 72"/>
            <p:cNvSpPr/>
            <p:nvPr/>
          </p:nvSpPr>
          <p:spPr bwMode="auto">
            <a:xfrm>
              <a:off x="6072207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4" name="立方体 73"/>
            <p:cNvSpPr/>
            <p:nvPr/>
          </p:nvSpPr>
          <p:spPr bwMode="auto">
            <a:xfrm>
              <a:off x="6286525" y="3357562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5" name="立方体 74"/>
            <p:cNvSpPr/>
            <p:nvPr/>
          </p:nvSpPr>
          <p:spPr bwMode="auto">
            <a:xfrm>
              <a:off x="4286230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6" name="立方体 75"/>
            <p:cNvSpPr/>
            <p:nvPr/>
          </p:nvSpPr>
          <p:spPr bwMode="auto">
            <a:xfrm>
              <a:off x="4500547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7" name="立方体 76"/>
            <p:cNvSpPr/>
            <p:nvPr/>
          </p:nvSpPr>
          <p:spPr bwMode="auto">
            <a:xfrm>
              <a:off x="4714864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8" name="立方体 77"/>
            <p:cNvSpPr/>
            <p:nvPr/>
          </p:nvSpPr>
          <p:spPr bwMode="auto">
            <a:xfrm>
              <a:off x="4929181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79" name="立方体 78"/>
            <p:cNvSpPr/>
            <p:nvPr/>
          </p:nvSpPr>
          <p:spPr bwMode="auto">
            <a:xfrm>
              <a:off x="5143499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0" name="立方体 79"/>
            <p:cNvSpPr/>
            <p:nvPr/>
          </p:nvSpPr>
          <p:spPr bwMode="auto">
            <a:xfrm>
              <a:off x="5357816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1" name="立方体 80"/>
            <p:cNvSpPr/>
            <p:nvPr/>
          </p:nvSpPr>
          <p:spPr bwMode="auto">
            <a:xfrm>
              <a:off x="5572134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2" name="立方体 81"/>
            <p:cNvSpPr/>
            <p:nvPr/>
          </p:nvSpPr>
          <p:spPr bwMode="auto">
            <a:xfrm>
              <a:off x="5786450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3" name="立方体 82"/>
            <p:cNvSpPr/>
            <p:nvPr/>
          </p:nvSpPr>
          <p:spPr bwMode="auto">
            <a:xfrm>
              <a:off x="6000768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4" name="立方体 83"/>
            <p:cNvSpPr/>
            <p:nvPr/>
          </p:nvSpPr>
          <p:spPr bwMode="auto">
            <a:xfrm>
              <a:off x="6215085" y="3428999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5" name="立方体 84"/>
            <p:cNvSpPr/>
            <p:nvPr/>
          </p:nvSpPr>
          <p:spPr bwMode="auto">
            <a:xfrm>
              <a:off x="4214790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6" name="立方体 85"/>
            <p:cNvSpPr/>
            <p:nvPr/>
          </p:nvSpPr>
          <p:spPr bwMode="auto">
            <a:xfrm>
              <a:off x="4429108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7" name="立方体 86"/>
            <p:cNvSpPr/>
            <p:nvPr/>
          </p:nvSpPr>
          <p:spPr bwMode="auto">
            <a:xfrm>
              <a:off x="4643425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8" name="立方体 87"/>
            <p:cNvSpPr/>
            <p:nvPr/>
          </p:nvSpPr>
          <p:spPr bwMode="auto">
            <a:xfrm>
              <a:off x="4857743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89" name="立方体 88"/>
            <p:cNvSpPr/>
            <p:nvPr/>
          </p:nvSpPr>
          <p:spPr bwMode="auto">
            <a:xfrm>
              <a:off x="5072059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0" name="立方体 89"/>
            <p:cNvSpPr/>
            <p:nvPr/>
          </p:nvSpPr>
          <p:spPr bwMode="auto">
            <a:xfrm>
              <a:off x="5286377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1" name="立方体 90"/>
            <p:cNvSpPr/>
            <p:nvPr/>
          </p:nvSpPr>
          <p:spPr bwMode="auto">
            <a:xfrm>
              <a:off x="5500694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2" name="立方体 91"/>
            <p:cNvSpPr/>
            <p:nvPr/>
          </p:nvSpPr>
          <p:spPr bwMode="auto">
            <a:xfrm>
              <a:off x="5715012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3" name="立方体 92"/>
            <p:cNvSpPr/>
            <p:nvPr/>
          </p:nvSpPr>
          <p:spPr bwMode="auto">
            <a:xfrm>
              <a:off x="5929329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4" name="立方体 93"/>
            <p:cNvSpPr/>
            <p:nvPr/>
          </p:nvSpPr>
          <p:spPr bwMode="auto">
            <a:xfrm>
              <a:off x="6143646" y="3500438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5" name="立方体 94"/>
            <p:cNvSpPr/>
            <p:nvPr/>
          </p:nvSpPr>
          <p:spPr bwMode="auto">
            <a:xfrm>
              <a:off x="4143352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6" name="立方体 95"/>
            <p:cNvSpPr/>
            <p:nvPr/>
          </p:nvSpPr>
          <p:spPr bwMode="auto">
            <a:xfrm>
              <a:off x="4357668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7" name="立方体 96"/>
            <p:cNvSpPr/>
            <p:nvPr/>
          </p:nvSpPr>
          <p:spPr bwMode="auto">
            <a:xfrm>
              <a:off x="4571986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8" name="立方体 97"/>
            <p:cNvSpPr/>
            <p:nvPr/>
          </p:nvSpPr>
          <p:spPr bwMode="auto">
            <a:xfrm>
              <a:off x="4786303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99" name="立方体 98"/>
            <p:cNvSpPr/>
            <p:nvPr/>
          </p:nvSpPr>
          <p:spPr bwMode="auto">
            <a:xfrm>
              <a:off x="5000621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0" name="立方体 99"/>
            <p:cNvSpPr/>
            <p:nvPr/>
          </p:nvSpPr>
          <p:spPr bwMode="auto">
            <a:xfrm>
              <a:off x="5214938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1" name="立方体 100"/>
            <p:cNvSpPr/>
            <p:nvPr/>
          </p:nvSpPr>
          <p:spPr bwMode="auto">
            <a:xfrm>
              <a:off x="5429255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2" name="立方体 101"/>
            <p:cNvSpPr/>
            <p:nvPr/>
          </p:nvSpPr>
          <p:spPr bwMode="auto">
            <a:xfrm>
              <a:off x="5643572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3" name="立方体 102"/>
            <p:cNvSpPr/>
            <p:nvPr/>
          </p:nvSpPr>
          <p:spPr bwMode="auto">
            <a:xfrm>
              <a:off x="5857890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4" name="立方体 103"/>
            <p:cNvSpPr/>
            <p:nvPr/>
          </p:nvSpPr>
          <p:spPr bwMode="auto">
            <a:xfrm>
              <a:off x="6072207" y="3571875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5" name="立方体 104"/>
            <p:cNvSpPr/>
            <p:nvPr/>
          </p:nvSpPr>
          <p:spPr bwMode="auto">
            <a:xfrm>
              <a:off x="4071912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6" name="立方体 105"/>
            <p:cNvSpPr/>
            <p:nvPr/>
          </p:nvSpPr>
          <p:spPr bwMode="auto">
            <a:xfrm>
              <a:off x="4286230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7" name="立方体 106"/>
            <p:cNvSpPr/>
            <p:nvPr/>
          </p:nvSpPr>
          <p:spPr bwMode="auto">
            <a:xfrm>
              <a:off x="4500547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8" name="立方体 107"/>
            <p:cNvSpPr/>
            <p:nvPr/>
          </p:nvSpPr>
          <p:spPr bwMode="auto">
            <a:xfrm>
              <a:off x="4714864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09" name="立方体 108"/>
            <p:cNvSpPr/>
            <p:nvPr/>
          </p:nvSpPr>
          <p:spPr bwMode="auto">
            <a:xfrm>
              <a:off x="4929181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0" name="立方体 109"/>
            <p:cNvSpPr/>
            <p:nvPr/>
          </p:nvSpPr>
          <p:spPr bwMode="auto">
            <a:xfrm>
              <a:off x="5143499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1" name="立方体 110"/>
            <p:cNvSpPr/>
            <p:nvPr/>
          </p:nvSpPr>
          <p:spPr bwMode="auto">
            <a:xfrm>
              <a:off x="5357816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2" name="立方体 111"/>
            <p:cNvSpPr/>
            <p:nvPr/>
          </p:nvSpPr>
          <p:spPr bwMode="auto">
            <a:xfrm>
              <a:off x="5572134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3" name="立方体 112"/>
            <p:cNvSpPr/>
            <p:nvPr/>
          </p:nvSpPr>
          <p:spPr bwMode="auto">
            <a:xfrm>
              <a:off x="5786450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" name="立方体 113"/>
            <p:cNvSpPr/>
            <p:nvPr/>
          </p:nvSpPr>
          <p:spPr bwMode="auto">
            <a:xfrm>
              <a:off x="6000768" y="3643313"/>
              <a:ext cx="285756" cy="285752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217" name="组合 1216"/>
          <p:cNvGrpSpPr/>
          <p:nvPr/>
        </p:nvGrpSpPr>
        <p:grpSpPr>
          <a:xfrm>
            <a:off x="1112473" y="3650297"/>
            <a:ext cx="1658490" cy="214002"/>
            <a:chOff x="1061673" y="3853497"/>
            <a:chExt cx="1658490" cy="214002"/>
          </a:xfrm>
        </p:grpSpPr>
        <p:sp>
          <p:nvSpPr>
            <p:cNvPr id="1137" name="立方体 1136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38" name="立方体 1137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39" name="立方体 1138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0" name="立方体 1139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1" name="立方体 1140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2" name="立方体 1141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3" name="立方体 1142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4" name="立方体 1143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5" name="立方体 1144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6" name="立方体 1145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43608" y="699544"/>
            <a:ext cx="4362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1立方分米是多少立方厘米呢？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5" name="组合 1124"/>
          <p:cNvGrpSpPr/>
          <p:nvPr/>
        </p:nvGrpSpPr>
        <p:grpSpPr>
          <a:xfrm>
            <a:off x="3419872" y="3291830"/>
            <a:ext cx="1658490" cy="214002"/>
            <a:chOff x="1061673" y="3853497"/>
            <a:chExt cx="1658490" cy="214002"/>
          </a:xfrm>
        </p:grpSpPr>
        <p:sp>
          <p:nvSpPr>
            <p:cNvPr id="1126" name="立方体 1125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27" name="立方体 1126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28" name="立方体 1127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29" name="立方体 1128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30" name="立方体 1129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31" name="立方体 1130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32" name="立方体 1131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33" name="立方体 1132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34" name="立方体 1133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35" name="立方体 1134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136" name="组合 1135"/>
          <p:cNvGrpSpPr/>
          <p:nvPr/>
        </p:nvGrpSpPr>
        <p:grpSpPr>
          <a:xfrm>
            <a:off x="3362373" y="3355837"/>
            <a:ext cx="1658490" cy="214002"/>
            <a:chOff x="1061673" y="3853497"/>
            <a:chExt cx="1658490" cy="214002"/>
          </a:xfrm>
        </p:grpSpPr>
        <p:sp>
          <p:nvSpPr>
            <p:cNvPr id="1147" name="立方体 1146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8" name="立方体 1147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49" name="立方体 1148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50" name="立方体 1149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51" name="立方体 1150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52" name="立方体 1151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53" name="立方体 1152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54" name="立方体 1153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55" name="立方体 1154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56" name="立方体 1155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157" name="组合 1156"/>
          <p:cNvGrpSpPr/>
          <p:nvPr/>
        </p:nvGrpSpPr>
        <p:grpSpPr>
          <a:xfrm>
            <a:off x="3304873" y="3419844"/>
            <a:ext cx="1658490" cy="214002"/>
            <a:chOff x="1061673" y="3853497"/>
            <a:chExt cx="1658490" cy="214002"/>
          </a:xfrm>
        </p:grpSpPr>
        <p:sp>
          <p:nvSpPr>
            <p:cNvPr id="1158" name="立方体 1157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59" name="立方体 1158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60" name="立方体 1159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61" name="立方体 1160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62" name="立方体 1161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63" name="立方体 1162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64" name="立方体 1163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65" name="立方体 1164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66" name="立方体 1165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67" name="立方体 1166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168" name="组合 1167"/>
          <p:cNvGrpSpPr/>
          <p:nvPr/>
        </p:nvGrpSpPr>
        <p:grpSpPr>
          <a:xfrm>
            <a:off x="3247373" y="3483851"/>
            <a:ext cx="1658490" cy="214002"/>
            <a:chOff x="1061673" y="3853497"/>
            <a:chExt cx="1658490" cy="214002"/>
          </a:xfrm>
        </p:grpSpPr>
        <p:sp>
          <p:nvSpPr>
            <p:cNvPr id="1169" name="立方体 1168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0" name="立方体 1169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1" name="立方体 1170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2" name="立方体 1171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3" name="立方体 1172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4" name="立方体 1173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5" name="立方体 1174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6" name="立方体 1175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7" name="立方体 1176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78" name="立方体 1177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179" name="组合 1178"/>
          <p:cNvGrpSpPr/>
          <p:nvPr/>
        </p:nvGrpSpPr>
        <p:grpSpPr>
          <a:xfrm>
            <a:off x="3189873" y="3547858"/>
            <a:ext cx="1658490" cy="214002"/>
            <a:chOff x="1061673" y="3853497"/>
            <a:chExt cx="1658490" cy="214002"/>
          </a:xfrm>
        </p:grpSpPr>
        <p:sp>
          <p:nvSpPr>
            <p:cNvPr id="1180" name="立方体 1179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1" name="立方体 1180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2" name="立方体 1181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3" name="立方体 1182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4" name="立方体 1183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5" name="立方体 1184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6" name="立方体 1185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7" name="立方体 1186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8" name="立方体 1187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89" name="立方体 1188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190" name="组合 1189"/>
          <p:cNvGrpSpPr/>
          <p:nvPr/>
        </p:nvGrpSpPr>
        <p:grpSpPr>
          <a:xfrm>
            <a:off x="3132373" y="3611865"/>
            <a:ext cx="1658490" cy="214002"/>
            <a:chOff x="1061673" y="3853497"/>
            <a:chExt cx="1658490" cy="214002"/>
          </a:xfrm>
        </p:grpSpPr>
        <p:sp>
          <p:nvSpPr>
            <p:cNvPr id="1191" name="立方体 1190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92" name="立方体 1191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93" name="立方体 1192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94" name="立方体 1193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95" name="立方体 1194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96" name="立方体 1195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97" name="立方体 1196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98" name="立方体 1197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199" name="立方体 1198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00" name="立方体 1199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201" name="组合 1200"/>
          <p:cNvGrpSpPr/>
          <p:nvPr/>
        </p:nvGrpSpPr>
        <p:grpSpPr>
          <a:xfrm>
            <a:off x="3074873" y="3675872"/>
            <a:ext cx="1658490" cy="214002"/>
            <a:chOff x="1061673" y="3853497"/>
            <a:chExt cx="1658490" cy="214002"/>
          </a:xfrm>
        </p:grpSpPr>
        <p:sp>
          <p:nvSpPr>
            <p:cNvPr id="1202" name="立方体 1201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03" name="立方体 1202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04" name="立方体 1203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05" name="立方体 1204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06" name="立方体 1205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07" name="立方体 1206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08" name="立方体 1207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09" name="立方体 1208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10" name="立方体 1209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11" name="立方体 1210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212" name="组合 1211"/>
          <p:cNvGrpSpPr/>
          <p:nvPr/>
        </p:nvGrpSpPr>
        <p:grpSpPr>
          <a:xfrm>
            <a:off x="3017373" y="3739879"/>
            <a:ext cx="1658490" cy="214002"/>
            <a:chOff x="1061673" y="3853497"/>
            <a:chExt cx="1658490" cy="214002"/>
          </a:xfrm>
        </p:grpSpPr>
        <p:sp>
          <p:nvSpPr>
            <p:cNvPr id="1213" name="立方体 1212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14" name="立方体 1213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15" name="立方体 1214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16" name="立方体 1215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18" name="立方体 1217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19" name="立方体 1218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20" name="立方体 1219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21" name="立方体 1220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22" name="立方体 1221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23" name="立方体 1222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224" name="组合 1223"/>
          <p:cNvGrpSpPr/>
          <p:nvPr/>
        </p:nvGrpSpPr>
        <p:grpSpPr>
          <a:xfrm>
            <a:off x="2959873" y="3803886"/>
            <a:ext cx="1658490" cy="214002"/>
            <a:chOff x="1061673" y="3853497"/>
            <a:chExt cx="1658490" cy="214002"/>
          </a:xfrm>
        </p:grpSpPr>
        <p:sp>
          <p:nvSpPr>
            <p:cNvPr id="1225" name="立方体 1224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26" name="立方体 1225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27" name="立方体 1226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28" name="立方体 1227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29" name="立方体 1228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30" name="立方体 1229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31" name="立方体 1230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32" name="立方体 1231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33" name="立方体 1232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34" name="立方体 1233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grpSp>
        <p:nvGrpSpPr>
          <p:cNvPr id="1235" name="组合 1234"/>
          <p:cNvGrpSpPr/>
          <p:nvPr/>
        </p:nvGrpSpPr>
        <p:grpSpPr>
          <a:xfrm>
            <a:off x="2902373" y="3867894"/>
            <a:ext cx="1658490" cy="214002"/>
            <a:chOff x="1061673" y="3853497"/>
            <a:chExt cx="1658490" cy="214002"/>
          </a:xfrm>
        </p:grpSpPr>
        <p:sp>
          <p:nvSpPr>
            <p:cNvPr id="1236" name="立方体 1235"/>
            <p:cNvSpPr/>
            <p:nvPr/>
          </p:nvSpPr>
          <p:spPr bwMode="auto">
            <a:xfrm>
              <a:off x="1061673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37" name="立方体 1236"/>
            <p:cNvSpPr/>
            <p:nvPr/>
          </p:nvSpPr>
          <p:spPr bwMode="auto">
            <a:xfrm>
              <a:off x="12221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38" name="立方体 1237"/>
            <p:cNvSpPr/>
            <p:nvPr/>
          </p:nvSpPr>
          <p:spPr bwMode="auto">
            <a:xfrm>
              <a:off x="1382672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39" name="立方体 1238"/>
            <p:cNvSpPr/>
            <p:nvPr/>
          </p:nvSpPr>
          <p:spPr bwMode="auto">
            <a:xfrm>
              <a:off x="1543170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40" name="立方体 1239"/>
            <p:cNvSpPr/>
            <p:nvPr/>
          </p:nvSpPr>
          <p:spPr bwMode="auto">
            <a:xfrm>
              <a:off x="1703669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41" name="立方体 1240"/>
            <p:cNvSpPr/>
            <p:nvPr/>
          </p:nvSpPr>
          <p:spPr bwMode="auto">
            <a:xfrm>
              <a:off x="1864167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42" name="立方体 1241"/>
            <p:cNvSpPr/>
            <p:nvPr/>
          </p:nvSpPr>
          <p:spPr bwMode="auto">
            <a:xfrm>
              <a:off x="2024668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43" name="立方体 1242"/>
            <p:cNvSpPr/>
            <p:nvPr/>
          </p:nvSpPr>
          <p:spPr bwMode="auto">
            <a:xfrm>
              <a:off x="21851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44" name="立方体 1243"/>
            <p:cNvSpPr/>
            <p:nvPr/>
          </p:nvSpPr>
          <p:spPr bwMode="auto">
            <a:xfrm>
              <a:off x="2345666" y="3853499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  <p:sp>
          <p:nvSpPr>
            <p:cNvPr id="1245" name="立方体 1244"/>
            <p:cNvSpPr/>
            <p:nvPr/>
          </p:nvSpPr>
          <p:spPr bwMode="auto">
            <a:xfrm>
              <a:off x="2506164" y="3853497"/>
              <a:ext cx="213999" cy="214000"/>
            </a:xfrm>
            <a:prstGeom prst="cube">
              <a:avLst>
                <a:gd name="adj" fmla="val 25303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b="1">
                <a:ea typeface="宋体" panose="02010600030101010101" pitchFamily="2" charset="-122"/>
              </a:endParaRPr>
            </a:p>
          </p:txBody>
        </p:sp>
      </p:grpSp>
      <p:sp>
        <p:nvSpPr>
          <p:cNvPr id="1246" name="TextBox 1"/>
          <p:cNvSpPr txBox="1">
            <a:spLocks noChangeArrowheads="1"/>
          </p:cNvSpPr>
          <p:nvPr/>
        </p:nvSpPr>
        <p:spPr bwMode="auto">
          <a:xfrm>
            <a:off x="5992716" y="3900682"/>
            <a:ext cx="11715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7" name="TextBox 1"/>
          <p:cNvSpPr txBox="1">
            <a:spLocks noChangeArrowheads="1"/>
          </p:cNvSpPr>
          <p:nvPr/>
        </p:nvSpPr>
        <p:spPr bwMode="auto">
          <a:xfrm>
            <a:off x="7020276" y="2715765"/>
            <a:ext cx="11715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8" name="TextBox 1"/>
          <p:cNvSpPr txBox="1">
            <a:spLocks noChangeArrowheads="1"/>
          </p:cNvSpPr>
          <p:nvPr/>
        </p:nvSpPr>
        <p:spPr bwMode="auto">
          <a:xfrm rot="-2714762">
            <a:off x="7282478" y="3485772"/>
            <a:ext cx="11715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1" name="TextBox 1"/>
          <p:cNvSpPr txBox="1">
            <a:spLocks noChangeArrowheads="1"/>
          </p:cNvSpPr>
          <p:nvPr/>
        </p:nvSpPr>
        <p:spPr bwMode="auto">
          <a:xfrm>
            <a:off x="1043608" y="2018046"/>
            <a:ext cx="4393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1</a:t>
            </a:r>
            <a:r>
              <a:rPr lang="zh-CN" altLang="en-US" dirty="0"/>
              <a:t>立方分米＝</a:t>
            </a:r>
            <a:r>
              <a:rPr lang="en-US" altLang="zh-CN" dirty="0"/>
              <a:t>1000</a:t>
            </a:r>
            <a:r>
              <a:rPr lang="zh-CN" altLang="en-US" dirty="0"/>
              <a:t>立方厘米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43608" y="1358795"/>
            <a:ext cx="6174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用1立方厘米的方木块摆。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12" y="2677297"/>
            <a:ext cx="32832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1立方米=1000立方分米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6" grpId="0"/>
      <p:bldP spid="1247" grpId="0"/>
      <p:bldP spid="1248" grpId="0"/>
      <p:bldP spid="1251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787546" y="1012375"/>
            <a:ext cx="767726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下面的图形都是用棱长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厘米的小正方体摆成的，说一说它们的体积各是多少立方厘米。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6" descr="0TBHGEX625T_OIA7S)F{Y5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06329" y="1978819"/>
            <a:ext cx="3239690" cy="98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F8RG$2(1MQZZN[$%[~O%~5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8089" y="3112221"/>
            <a:ext cx="5400675" cy="140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2087166" y="2302669"/>
            <a:ext cx="1463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　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5813822" y="4138538"/>
            <a:ext cx="1463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　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4033837" y="4138538"/>
            <a:ext cx="1463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　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7"/>
          <p:cNvSpPr txBox="1">
            <a:spLocks noChangeArrowheads="1"/>
          </p:cNvSpPr>
          <p:nvPr/>
        </p:nvSpPr>
        <p:spPr bwMode="auto">
          <a:xfrm>
            <a:off x="2141935" y="4138538"/>
            <a:ext cx="1463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　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5975747" y="2283619"/>
            <a:ext cx="1463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　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5" name="Picture 18" descr="O2BQ$[I))[[188JDZ~~FKSB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88343" y="3198185"/>
            <a:ext cx="1458516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93548" y="1202307"/>
            <a:ext cx="884865" cy="1226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80014" y="3223882"/>
            <a:ext cx="1128117" cy="803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685079" y="1277740"/>
            <a:ext cx="1856184" cy="1150736"/>
          </a:xfrm>
          <a:prstGeom prst="rect">
            <a:avLst/>
          </a:prstGeom>
        </p:spPr>
      </p:pic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1009649" y="543947"/>
            <a:ext cx="3995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选择合适的单位名称。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2" name="Text Box 10"/>
          <p:cNvSpPr txBox="1">
            <a:spLocks noChangeArrowheads="1"/>
          </p:cNvSpPr>
          <p:nvPr/>
        </p:nvSpPr>
        <p:spPr bwMode="auto">
          <a:xfrm>
            <a:off x="4572000" y="2463406"/>
            <a:ext cx="39433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课本封面的面积大约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 ）。 </a:t>
            </a:r>
            <a:r>
              <a:rPr lang="zh-CN" altLang="en-US" sz="2400" b="1" dirty="0">
                <a:ea typeface="楷体" panose="02010609060101010101" pitchFamily="49" charset="-122"/>
              </a:rPr>
              <a:t>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24586" name="Text Box 19"/>
          <p:cNvSpPr txBox="1">
            <a:spLocks noChangeArrowheads="1"/>
          </p:cNvSpPr>
          <p:nvPr/>
        </p:nvSpPr>
        <p:spPr bwMode="auto">
          <a:xfrm>
            <a:off x="1601391" y="2452690"/>
            <a:ext cx="27003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微波炉的体积大约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）。</a:t>
            </a:r>
            <a:r>
              <a:rPr lang="zh-CN" altLang="en-US" sz="1600" b="1" dirty="0">
                <a:ea typeface="楷体" panose="02010609060101010101" pitchFamily="49" charset="-122"/>
              </a:rPr>
              <a:t>   </a:t>
            </a:r>
            <a:endParaRPr lang="zh-CN" altLang="en-US" sz="1600" b="1" dirty="0">
              <a:ea typeface="楷体" panose="02010609060101010101" pitchFamily="49" charset="-122"/>
            </a:endParaRPr>
          </a:p>
        </p:txBody>
      </p:sp>
      <p:sp>
        <p:nvSpPr>
          <p:cNvPr id="24587" name="Text Box 20"/>
          <p:cNvSpPr txBox="1">
            <a:spLocks noChangeArrowheads="1"/>
          </p:cNvSpPr>
          <p:nvPr/>
        </p:nvSpPr>
        <p:spPr bwMode="auto">
          <a:xfrm>
            <a:off x="1601392" y="4019553"/>
            <a:ext cx="26467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集装箱的体积大约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        ）。 </a:t>
            </a:r>
            <a:r>
              <a:rPr lang="zh-CN" altLang="en-US" sz="1600" b="1">
                <a:ea typeface="楷体" panose="02010609060101010101" pitchFamily="49" charset="-122"/>
              </a:rPr>
              <a:t> </a:t>
            </a:r>
            <a:endParaRPr lang="zh-CN" altLang="en-US" sz="1600" b="1">
              <a:ea typeface="楷体" panose="02010609060101010101" pitchFamily="49" charset="-122"/>
            </a:endParaRPr>
          </a:p>
        </p:txBody>
      </p:sp>
      <p:sp>
        <p:nvSpPr>
          <p:cNvPr id="24588" name="Text Box 21"/>
          <p:cNvSpPr txBox="1">
            <a:spLocks noChangeArrowheads="1"/>
          </p:cNvSpPr>
          <p:nvPr/>
        </p:nvSpPr>
        <p:spPr bwMode="auto">
          <a:xfrm>
            <a:off x="4587483" y="4019553"/>
            <a:ext cx="33325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文具盒的体积大约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 ）。 </a:t>
            </a:r>
            <a:r>
              <a:rPr lang="zh-CN" altLang="en-US" sz="2400" b="1" dirty="0">
                <a:ea typeface="楷体" panose="02010609060101010101" pitchFamily="49" charset="-122"/>
              </a:rPr>
              <a:t>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24589" name="Text Box 22"/>
          <p:cNvSpPr txBox="1">
            <a:spLocks noChangeArrowheads="1"/>
          </p:cNvSpPr>
          <p:nvPr/>
        </p:nvSpPr>
        <p:spPr bwMode="auto">
          <a:xfrm>
            <a:off x="2488009" y="2832738"/>
            <a:ext cx="16156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立方分米 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4590" name="Text Box 23"/>
          <p:cNvSpPr txBox="1">
            <a:spLocks noChangeArrowheads="1"/>
          </p:cNvSpPr>
          <p:nvPr/>
        </p:nvSpPr>
        <p:spPr bwMode="auto">
          <a:xfrm>
            <a:off x="5710239" y="2802312"/>
            <a:ext cx="16704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平方分米 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4591" name="Text Box 24"/>
          <p:cNvSpPr txBox="1">
            <a:spLocks noChangeArrowheads="1"/>
          </p:cNvSpPr>
          <p:nvPr/>
        </p:nvSpPr>
        <p:spPr bwMode="auto">
          <a:xfrm>
            <a:off x="2559848" y="4379253"/>
            <a:ext cx="1400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立方米 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4592" name="Text Box 25"/>
          <p:cNvSpPr txBox="1">
            <a:spLocks noChangeArrowheads="1"/>
          </p:cNvSpPr>
          <p:nvPr/>
        </p:nvSpPr>
        <p:spPr bwMode="auto">
          <a:xfrm>
            <a:off x="5721277" y="4379252"/>
            <a:ext cx="1682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立方厘米 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 autoUpdateAnimBg="0"/>
      <p:bldP spid="24590" grpId="0" autoUpdateAnimBg="0"/>
      <p:bldP spid="24591" grpId="0" autoUpdateAnimBg="0"/>
      <p:bldP spid="24592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83571" y="371986"/>
            <a:ext cx="7895593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把正方体（棱长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厘米）礼品盒装到箱子（长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厘米、宽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厘米、高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厘米）里，最多能装多少盒？（材料厚度忽略不计）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187624" y="2159140"/>
            <a:ext cx="698477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沿箱的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装，一排能装的个数：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40÷5=8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　　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1173337" y="3100923"/>
            <a:ext cx="698477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沿箱的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装，能装的层数：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10÷5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（层）　　　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7" name="Text Box 5"/>
          <p:cNvSpPr txBox="1">
            <a:spLocks noChangeArrowheads="1"/>
          </p:cNvSpPr>
          <p:nvPr/>
        </p:nvSpPr>
        <p:spPr bwMode="auto">
          <a:xfrm>
            <a:off x="1187624" y="2644915"/>
            <a:ext cx="698477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沿箱的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装，能装的排数：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30÷5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（排）　　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8" name="Text Box 5"/>
          <p:cNvSpPr txBox="1">
            <a:spLocks noChangeArrowheads="1"/>
          </p:cNvSpPr>
          <p:nvPr/>
        </p:nvSpPr>
        <p:spPr bwMode="auto">
          <a:xfrm>
            <a:off x="3563888" y="4071739"/>
            <a:ext cx="361108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答：最多能装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盒。　　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9" name="Text Box 5"/>
          <p:cNvSpPr txBox="1">
            <a:spLocks noChangeArrowheads="1"/>
          </p:cNvSpPr>
          <p:nvPr/>
        </p:nvSpPr>
        <p:spPr bwMode="auto">
          <a:xfrm>
            <a:off x="1199530" y="3567649"/>
            <a:ext cx="698477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最多能装的盒数：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8×6×2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（盒）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7741" y="2139703"/>
            <a:ext cx="6815093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物体所占空间的大小叫作物体的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常用的体积单位有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立方厘米、立方分米和立方米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可以分别写成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94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AutoShape 104"/>
          <p:cNvSpPr>
            <a:spLocks noChangeArrowheads="1"/>
          </p:cNvSpPr>
          <p:nvPr/>
        </p:nvSpPr>
        <p:spPr bwMode="auto">
          <a:xfrm>
            <a:off x="895639" y="1023827"/>
            <a:ext cx="3239691" cy="323850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什么是体积？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919652" y="1333291"/>
            <a:ext cx="1532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实验一：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92042" y="1063956"/>
            <a:ext cx="270793" cy="27079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AutoShape 22"/>
          <p:cNvSpPr>
            <a:spLocks noChangeArrowheads="1"/>
          </p:cNvSpPr>
          <p:nvPr/>
        </p:nvSpPr>
        <p:spPr bwMode="auto">
          <a:xfrm>
            <a:off x="5273723" y="3610383"/>
            <a:ext cx="1889522" cy="756047"/>
          </a:xfrm>
          <a:prstGeom prst="cube">
            <a:avLst>
              <a:gd name="adj" fmla="val 35588"/>
            </a:avLst>
          </a:prstGeom>
          <a:solidFill>
            <a:srgbClr val="99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33" name="Group 47"/>
          <p:cNvGrpSpPr/>
          <p:nvPr/>
        </p:nvGrpSpPr>
        <p:grpSpPr bwMode="auto">
          <a:xfrm>
            <a:off x="5273723" y="3603238"/>
            <a:ext cx="1897856" cy="871538"/>
            <a:chOff x="0" y="0"/>
            <a:chExt cx="1594" cy="732"/>
          </a:xfrm>
        </p:grpSpPr>
        <p:sp>
          <p:nvSpPr>
            <p:cNvPr id="34" name="AutoShape 30"/>
            <p:cNvSpPr>
              <a:spLocks noChangeArrowheads="1"/>
            </p:cNvSpPr>
            <p:nvPr/>
          </p:nvSpPr>
          <p:spPr bwMode="auto">
            <a:xfrm>
              <a:off x="0" y="7"/>
              <a:ext cx="1588" cy="725"/>
            </a:xfrm>
            <a:prstGeom prst="cube">
              <a:avLst>
                <a:gd name="adj" fmla="val 29051"/>
              </a:avLst>
            </a:prstGeom>
            <a:solidFill>
              <a:srgbClr val="99CC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7" y="0"/>
              <a:ext cx="1587" cy="227"/>
            </a:xfrm>
            <a:custGeom>
              <a:avLst/>
              <a:gdLst>
                <a:gd name="T0" fmla="*/ 0 w 1587"/>
                <a:gd name="T1" fmla="*/ 227 h 227"/>
                <a:gd name="T2" fmla="*/ 1360 w 1587"/>
                <a:gd name="T3" fmla="*/ 227 h 227"/>
                <a:gd name="T4" fmla="*/ 1587 w 1587"/>
                <a:gd name="T5" fmla="*/ 0 h 227"/>
                <a:gd name="T6" fmla="*/ 226 w 1587"/>
                <a:gd name="T7" fmla="*/ 0 h 227"/>
                <a:gd name="T8" fmla="*/ 0 w 1587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7"/>
                <a:gd name="T16" fmla="*/ 0 h 227"/>
                <a:gd name="T17" fmla="*/ 1587 w 1587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7" h="227">
                  <a:moveTo>
                    <a:pt x="0" y="227"/>
                  </a:moveTo>
                  <a:lnTo>
                    <a:pt x="1360" y="227"/>
                  </a:lnTo>
                  <a:lnTo>
                    <a:pt x="1587" y="0"/>
                  </a:lnTo>
                  <a:lnTo>
                    <a:pt x="226" y="0"/>
                  </a:lnTo>
                  <a:lnTo>
                    <a:pt x="0" y="227"/>
                  </a:lnTo>
                  <a:close/>
                </a:path>
              </a:pathLst>
            </a:custGeom>
            <a:noFill/>
            <a:ln w="22225" cmpd="sng">
              <a:solidFill>
                <a:srgbClr val="99CC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Group 50"/>
          <p:cNvGrpSpPr/>
          <p:nvPr/>
        </p:nvGrpSpPr>
        <p:grpSpPr bwMode="auto">
          <a:xfrm>
            <a:off x="5272535" y="3294867"/>
            <a:ext cx="2214563" cy="1493044"/>
            <a:chOff x="499" y="0"/>
            <a:chExt cx="1860" cy="1254"/>
          </a:xfrm>
        </p:grpSpPr>
        <p:grpSp>
          <p:nvGrpSpPr>
            <p:cNvPr id="37" name="Group 20"/>
            <p:cNvGrpSpPr/>
            <p:nvPr/>
          </p:nvGrpSpPr>
          <p:grpSpPr bwMode="auto">
            <a:xfrm>
              <a:off x="499" y="0"/>
              <a:ext cx="1587" cy="914"/>
              <a:chOff x="0" y="0"/>
              <a:chExt cx="1587" cy="914"/>
            </a:xfrm>
          </p:grpSpPr>
          <p:sp>
            <p:nvSpPr>
              <p:cNvPr id="40" name="AutoShape 16"/>
              <p:cNvSpPr>
                <a:spLocks noChangeArrowheads="1"/>
              </p:cNvSpPr>
              <p:nvPr/>
            </p:nvSpPr>
            <p:spPr bwMode="auto">
              <a:xfrm>
                <a:off x="0" y="7"/>
                <a:ext cx="1587" cy="907"/>
              </a:xfrm>
              <a:prstGeom prst="cube">
                <a:avLst>
                  <a:gd name="adj" fmla="val 25000"/>
                </a:avLst>
              </a:prstGeom>
              <a:noFill/>
              <a:ln w="254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Line 17"/>
              <p:cNvSpPr>
                <a:spLocks noChangeShapeType="1"/>
              </p:cNvSpPr>
              <p:nvPr/>
            </p:nvSpPr>
            <p:spPr bwMode="auto">
              <a:xfrm>
                <a:off x="223" y="688"/>
                <a:ext cx="1360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2" name="Line 18"/>
              <p:cNvSpPr>
                <a:spLocks noChangeShapeType="1"/>
              </p:cNvSpPr>
              <p:nvPr/>
            </p:nvSpPr>
            <p:spPr bwMode="auto">
              <a:xfrm>
                <a:off x="226" y="0"/>
                <a:ext cx="0" cy="6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3" name="Line 19"/>
              <p:cNvSpPr>
                <a:spLocks noChangeShapeType="1"/>
              </p:cNvSpPr>
              <p:nvPr/>
            </p:nvSpPr>
            <p:spPr bwMode="auto">
              <a:xfrm flipH="1">
                <a:off x="0" y="688"/>
                <a:ext cx="226" cy="226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39" name="Rectangle 49"/>
            <p:cNvSpPr>
              <a:spLocks noChangeArrowheads="1"/>
            </p:cNvSpPr>
            <p:nvPr/>
          </p:nvSpPr>
          <p:spPr bwMode="auto">
            <a:xfrm rot="2655657">
              <a:off x="1996" y="483"/>
              <a:ext cx="363" cy="7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Group 75"/>
          <p:cNvGrpSpPr/>
          <p:nvPr/>
        </p:nvGrpSpPr>
        <p:grpSpPr bwMode="auto">
          <a:xfrm>
            <a:off x="6029774" y="3997334"/>
            <a:ext cx="432197" cy="323850"/>
            <a:chOff x="0" y="0"/>
            <a:chExt cx="767" cy="589"/>
          </a:xfrm>
        </p:grpSpPr>
        <p:sp>
          <p:nvSpPr>
            <p:cNvPr id="45" name="Freeform 68"/>
            <p:cNvSpPr/>
            <p:nvPr/>
          </p:nvSpPr>
          <p:spPr bwMode="auto">
            <a:xfrm>
              <a:off x="177" y="0"/>
              <a:ext cx="590" cy="453"/>
            </a:xfrm>
            <a:custGeom>
              <a:avLst/>
              <a:gdLst>
                <a:gd name="T0" fmla="*/ 136 w 590"/>
                <a:gd name="T1" fmla="*/ 0 h 453"/>
                <a:gd name="T2" fmla="*/ 409 w 590"/>
                <a:gd name="T3" fmla="*/ 45 h 453"/>
                <a:gd name="T4" fmla="*/ 590 w 590"/>
                <a:gd name="T5" fmla="*/ 226 h 453"/>
                <a:gd name="T6" fmla="*/ 545 w 590"/>
                <a:gd name="T7" fmla="*/ 408 h 453"/>
                <a:gd name="T8" fmla="*/ 318 w 590"/>
                <a:gd name="T9" fmla="*/ 453 h 453"/>
                <a:gd name="T10" fmla="*/ 0 w 590"/>
                <a:gd name="T11" fmla="*/ 317 h 453"/>
                <a:gd name="T12" fmla="*/ 136 w 590"/>
                <a:gd name="T13" fmla="*/ 0 h 4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0"/>
                <a:gd name="T22" fmla="*/ 0 h 453"/>
                <a:gd name="T23" fmla="*/ 590 w 590"/>
                <a:gd name="T24" fmla="*/ 453 h 45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0" h="453">
                  <a:moveTo>
                    <a:pt x="136" y="0"/>
                  </a:moveTo>
                  <a:lnTo>
                    <a:pt x="409" y="45"/>
                  </a:lnTo>
                  <a:lnTo>
                    <a:pt x="590" y="226"/>
                  </a:lnTo>
                  <a:lnTo>
                    <a:pt x="545" y="408"/>
                  </a:lnTo>
                  <a:lnTo>
                    <a:pt x="318" y="453"/>
                  </a:lnTo>
                  <a:lnTo>
                    <a:pt x="0" y="31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DDDDDD"/>
            </a:solidFill>
            <a:ln w="9525" cmpd="sng">
              <a:solidFill>
                <a:srgbClr val="C0C0C0"/>
              </a:solidFill>
              <a:bevel/>
            </a:ln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6" name="Freeform 73"/>
            <p:cNvSpPr/>
            <p:nvPr/>
          </p:nvSpPr>
          <p:spPr bwMode="auto">
            <a:xfrm>
              <a:off x="459" y="408"/>
              <a:ext cx="272" cy="181"/>
            </a:xfrm>
            <a:custGeom>
              <a:avLst/>
              <a:gdLst>
                <a:gd name="T0" fmla="*/ 0 w 272"/>
                <a:gd name="T1" fmla="*/ 45 h 181"/>
                <a:gd name="T2" fmla="*/ 0 w 272"/>
                <a:gd name="T3" fmla="*/ 181 h 181"/>
                <a:gd name="T4" fmla="*/ 227 w 272"/>
                <a:gd name="T5" fmla="*/ 136 h 181"/>
                <a:gd name="T6" fmla="*/ 272 w 272"/>
                <a:gd name="T7" fmla="*/ 0 h 181"/>
                <a:gd name="T8" fmla="*/ 0 w 272"/>
                <a:gd name="T9" fmla="*/ 45 h 1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181"/>
                <a:gd name="T17" fmla="*/ 272 w 272"/>
                <a:gd name="T18" fmla="*/ 181 h 1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181">
                  <a:moveTo>
                    <a:pt x="0" y="45"/>
                  </a:moveTo>
                  <a:lnTo>
                    <a:pt x="0" y="181"/>
                  </a:lnTo>
                  <a:lnTo>
                    <a:pt x="227" y="136"/>
                  </a:lnTo>
                  <a:lnTo>
                    <a:pt x="272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7" name="Freeform 74"/>
            <p:cNvSpPr/>
            <p:nvPr/>
          </p:nvSpPr>
          <p:spPr bwMode="auto">
            <a:xfrm>
              <a:off x="0" y="0"/>
              <a:ext cx="499" cy="589"/>
            </a:xfrm>
            <a:custGeom>
              <a:avLst/>
              <a:gdLst>
                <a:gd name="T0" fmla="*/ 318 w 499"/>
                <a:gd name="T1" fmla="*/ 0 h 589"/>
                <a:gd name="T2" fmla="*/ 45 w 499"/>
                <a:gd name="T3" fmla="*/ 136 h 589"/>
                <a:gd name="T4" fmla="*/ 0 w 499"/>
                <a:gd name="T5" fmla="*/ 408 h 589"/>
                <a:gd name="T6" fmla="*/ 182 w 499"/>
                <a:gd name="T7" fmla="*/ 589 h 589"/>
                <a:gd name="T8" fmla="*/ 454 w 499"/>
                <a:gd name="T9" fmla="*/ 589 h 589"/>
                <a:gd name="T10" fmla="*/ 499 w 499"/>
                <a:gd name="T11" fmla="*/ 453 h 589"/>
                <a:gd name="T12" fmla="*/ 182 w 499"/>
                <a:gd name="T13" fmla="*/ 317 h 589"/>
                <a:gd name="T14" fmla="*/ 318 w 499"/>
                <a:gd name="T15" fmla="*/ 0 h 5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9"/>
                <a:gd name="T25" fmla="*/ 0 h 589"/>
                <a:gd name="T26" fmla="*/ 499 w 499"/>
                <a:gd name="T27" fmla="*/ 589 h 5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9" h="589">
                  <a:moveTo>
                    <a:pt x="318" y="0"/>
                  </a:moveTo>
                  <a:lnTo>
                    <a:pt x="45" y="136"/>
                  </a:lnTo>
                  <a:lnTo>
                    <a:pt x="0" y="408"/>
                  </a:lnTo>
                  <a:lnTo>
                    <a:pt x="182" y="589"/>
                  </a:lnTo>
                  <a:lnTo>
                    <a:pt x="454" y="589"/>
                  </a:lnTo>
                  <a:lnTo>
                    <a:pt x="499" y="453"/>
                  </a:lnTo>
                  <a:lnTo>
                    <a:pt x="182" y="317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777777"/>
            </a:solidFill>
            <a:ln w="9525" cmpd="sng">
              <a:solidFill>
                <a:srgbClr val="808080"/>
              </a:solidFill>
              <a:bevel/>
            </a:ln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Group 93"/>
          <p:cNvGrpSpPr/>
          <p:nvPr/>
        </p:nvGrpSpPr>
        <p:grpSpPr bwMode="auto">
          <a:xfrm>
            <a:off x="1170310" y="3319870"/>
            <a:ext cx="1889522" cy="1088231"/>
            <a:chOff x="0" y="0"/>
            <a:chExt cx="1587" cy="914"/>
          </a:xfrm>
        </p:grpSpPr>
        <p:sp>
          <p:nvSpPr>
            <p:cNvPr id="49" name="AutoShape 77"/>
            <p:cNvSpPr>
              <a:spLocks noChangeArrowheads="1"/>
            </p:cNvSpPr>
            <p:nvPr/>
          </p:nvSpPr>
          <p:spPr bwMode="auto">
            <a:xfrm>
              <a:off x="0" y="272"/>
              <a:ext cx="1587" cy="635"/>
            </a:xfrm>
            <a:prstGeom prst="cube">
              <a:avLst>
                <a:gd name="adj" fmla="val 35588"/>
              </a:avLst>
            </a:prstGeom>
            <a:solidFill>
              <a:srgbClr val="99CC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0" name="Freeform 80"/>
            <p:cNvSpPr/>
            <p:nvPr/>
          </p:nvSpPr>
          <p:spPr bwMode="auto">
            <a:xfrm>
              <a:off x="0" y="272"/>
              <a:ext cx="1587" cy="227"/>
            </a:xfrm>
            <a:custGeom>
              <a:avLst/>
              <a:gdLst>
                <a:gd name="T0" fmla="*/ 0 w 1587"/>
                <a:gd name="T1" fmla="*/ 227 h 227"/>
                <a:gd name="T2" fmla="*/ 1360 w 1587"/>
                <a:gd name="T3" fmla="*/ 227 h 227"/>
                <a:gd name="T4" fmla="*/ 1587 w 1587"/>
                <a:gd name="T5" fmla="*/ 0 h 227"/>
                <a:gd name="T6" fmla="*/ 226 w 1587"/>
                <a:gd name="T7" fmla="*/ 0 h 227"/>
                <a:gd name="T8" fmla="*/ 0 w 1587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7"/>
                <a:gd name="T16" fmla="*/ 0 h 227"/>
                <a:gd name="T17" fmla="*/ 1587 w 1587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7" h="227">
                  <a:moveTo>
                    <a:pt x="0" y="227"/>
                  </a:moveTo>
                  <a:lnTo>
                    <a:pt x="1360" y="227"/>
                  </a:lnTo>
                  <a:lnTo>
                    <a:pt x="1587" y="0"/>
                  </a:lnTo>
                  <a:lnTo>
                    <a:pt x="226" y="0"/>
                  </a:lnTo>
                  <a:lnTo>
                    <a:pt x="0" y="227"/>
                  </a:lnTo>
                  <a:close/>
                </a:path>
              </a:pathLst>
            </a:custGeom>
            <a:noFill/>
            <a:ln w="22225" cmpd="sng">
              <a:solidFill>
                <a:srgbClr val="99CC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grpSp>
          <p:nvGrpSpPr>
            <p:cNvPr id="51" name="Group 82"/>
            <p:cNvGrpSpPr/>
            <p:nvPr/>
          </p:nvGrpSpPr>
          <p:grpSpPr bwMode="auto">
            <a:xfrm>
              <a:off x="0" y="0"/>
              <a:ext cx="1587" cy="914"/>
              <a:chOff x="0" y="0"/>
              <a:chExt cx="1587" cy="914"/>
            </a:xfrm>
          </p:grpSpPr>
          <p:sp>
            <p:nvSpPr>
              <p:cNvPr id="52" name="AutoShape 83"/>
              <p:cNvSpPr>
                <a:spLocks noChangeArrowheads="1"/>
              </p:cNvSpPr>
              <p:nvPr/>
            </p:nvSpPr>
            <p:spPr bwMode="auto">
              <a:xfrm>
                <a:off x="0" y="7"/>
                <a:ext cx="1587" cy="907"/>
              </a:xfrm>
              <a:prstGeom prst="cube">
                <a:avLst>
                  <a:gd name="adj" fmla="val 25000"/>
                </a:avLst>
              </a:prstGeom>
              <a:noFill/>
              <a:ln w="254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Line 84"/>
              <p:cNvSpPr>
                <a:spLocks noChangeShapeType="1"/>
              </p:cNvSpPr>
              <p:nvPr/>
            </p:nvSpPr>
            <p:spPr bwMode="auto">
              <a:xfrm>
                <a:off x="223" y="688"/>
                <a:ext cx="1360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4" name="Line 85"/>
              <p:cNvSpPr>
                <a:spLocks noChangeShapeType="1"/>
              </p:cNvSpPr>
              <p:nvPr/>
            </p:nvSpPr>
            <p:spPr bwMode="auto">
              <a:xfrm>
                <a:off x="226" y="0"/>
                <a:ext cx="0" cy="6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5" name="Line 86"/>
              <p:cNvSpPr>
                <a:spLocks noChangeShapeType="1"/>
              </p:cNvSpPr>
              <p:nvPr/>
            </p:nvSpPr>
            <p:spPr bwMode="auto">
              <a:xfrm flipH="1">
                <a:off x="0" y="688"/>
                <a:ext cx="226" cy="226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60" name="AutoShape 42"/>
          <p:cNvSpPr/>
          <p:nvPr/>
        </p:nvSpPr>
        <p:spPr bwMode="auto">
          <a:xfrm>
            <a:off x="7163249" y="3502035"/>
            <a:ext cx="108347" cy="146447"/>
          </a:xfrm>
          <a:prstGeom prst="rightBrace">
            <a:avLst>
              <a:gd name="adj1" fmla="val 1126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1" name="Text Box 43"/>
          <p:cNvSpPr txBox="1">
            <a:spLocks noChangeArrowheads="1"/>
          </p:cNvSpPr>
          <p:nvPr/>
        </p:nvSpPr>
        <p:spPr bwMode="auto">
          <a:xfrm>
            <a:off x="7216823" y="3286532"/>
            <a:ext cx="53935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500" b="1">
                <a:ea typeface="楷体" panose="02010609060101010101" pitchFamily="49" charset="-122"/>
              </a:rPr>
              <a:t>水面上升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62" name="Rectangle 98"/>
          <p:cNvSpPr>
            <a:spLocks noChangeArrowheads="1"/>
          </p:cNvSpPr>
          <p:nvPr/>
        </p:nvSpPr>
        <p:spPr bwMode="auto">
          <a:xfrm>
            <a:off x="5178077" y="2087494"/>
            <a:ext cx="2755106" cy="253722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5" name="Rectangle 48"/>
          <p:cNvSpPr>
            <a:spLocks noChangeArrowheads="1"/>
          </p:cNvSpPr>
          <p:nvPr/>
        </p:nvSpPr>
        <p:spPr bwMode="auto">
          <a:xfrm>
            <a:off x="962836" y="2155182"/>
            <a:ext cx="75971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将石头浸入玻璃杯的水中，观察放入石头后水位有的变化情况。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59"/>
          <p:cNvSpPr>
            <a:spLocks noChangeArrowheads="1"/>
          </p:cNvSpPr>
          <p:nvPr/>
        </p:nvSpPr>
        <p:spPr bwMode="auto">
          <a:xfrm>
            <a:off x="919652" y="1764536"/>
            <a:ext cx="7640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准备盛有半杯水的玻璃杯和一块石头。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Group 97"/>
          <p:cNvGrpSpPr/>
          <p:nvPr/>
        </p:nvGrpSpPr>
        <p:grpSpPr bwMode="auto">
          <a:xfrm>
            <a:off x="3107977" y="3625891"/>
            <a:ext cx="3239690" cy="408383"/>
            <a:chOff x="0" y="-70"/>
            <a:chExt cx="1771" cy="343"/>
          </a:xfrm>
        </p:grpSpPr>
        <p:sp>
          <p:nvSpPr>
            <p:cNvPr id="57" name="Line 95"/>
            <p:cNvSpPr>
              <a:spLocks noChangeShapeType="1"/>
            </p:cNvSpPr>
            <p:nvPr/>
          </p:nvSpPr>
          <p:spPr bwMode="auto">
            <a:xfrm>
              <a:off x="21" y="273"/>
              <a:ext cx="113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58" name="Text Box 96"/>
            <p:cNvSpPr txBox="1">
              <a:spLocks noChangeArrowheads="1"/>
            </p:cNvSpPr>
            <p:nvPr/>
          </p:nvSpPr>
          <p:spPr bwMode="auto">
            <a:xfrm>
              <a:off x="0" y="-70"/>
              <a:ext cx="177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ea typeface="楷体" panose="02010609060101010101" pitchFamily="49" charset="-122"/>
                </a:rPr>
                <a:t>将石块放入水中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sp>
        <p:nvSpPr>
          <p:cNvPr id="59" name="Text Box 99"/>
          <p:cNvSpPr txBox="1">
            <a:spLocks noChangeArrowheads="1"/>
          </p:cNvSpPr>
          <p:nvPr/>
        </p:nvSpPr>
        <p:spPr bwMode="auto">
          <a:xfrm>
            <a:off x="3218159" y="4354058"/>
            <a:ext cx="3348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石块占了水槽的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空间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4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4.44444E-6 -0.02161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60" grpId="0" animBg="1" autoUpdateAnimBg="0"/>
      <p:bldP spid="61" grpId="0" autoUpdateAnimBg="0"/>
      <p:bldP spid="62" grpId="0" bldLvl="0" animBg="1" autoUpdateAnimBg="0"/>
      <p:bldP spid="15" grpId="0" autoUpdateAnimBg="0"/>
      <p:bldP spid="31" grpId="0" autoUpdateAnimBg="0"/>
      <p:bldP spid="5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9" name="AutoShape 104"/>
          <p:cNvSpPr>
            <a:spLocks noChangeArrowheads="1"/>
          </p:cNvSpPr>
          <p:nvPr/>
        </p:nvSpPr>
        <p:spPr bwMode="auto">
          <a:xfrm>
            <a:off x="827588" y="555526"/>
            <a:ext cx="3239691" cy="323850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实验二： 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9" name="Rectangle 53"/>
          <p:cNvSpPr>
            <a:spLocks noChangeArrowheads="1"/>
          </p:cNvSpPr>
          <p:nvPr/>
        </p:nvSpPr>
        <p:spPr bwMode="auto">
          <a:xfrm>
            <a:off x="848222" y="957559"/>
            <a:ext cx="76122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准备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个同样的杯子。第一个杯子装满沙子，第二个杯子空杯。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54"/>
          <p:cNvSpPr>
            <a:spLocks noChangeArrowheads="1"/>
          </p:cNvSpPr>
          <p:nvPr/>
        </p:nvSpPr>
        <p:spPr bwMode="auto">
          <a:xfrm>
            <a:off x="848222" y="1760512"/>
            <a:ext cx="754020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将一块木块放入第二个杯子中，然后从第一个杯子向第二个杯子中倒沙子，倒满为止。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18" descr="0JIG91B%}VTNK09_[$`C5EF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708393" y="3360713"/>
            <a:ext cx="1296755" cy="108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8" descr="0JIG91B%}VTNK09_[$`C5EF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94" b="98315" l="8721" r="100000">
                        <a14:foregroundMark x1="56395" y1="10112" x2="67442" y2="31461"/>
                        <a14:foregroundMark x1="62209" y1="9551" x2="70349" y2="32584"/>
                        <a14:foregroundMark x1="61047" y1="7303" x2="59884" y2="4494"/>
                        <a14:foregroundMark x1="76744" y1="40449" x2="81977" y2="87640"/>
                        <a14:foregroundMark x1="90698" y1="44944" x2="91860" y2="90449"/>
                        <a14:foregroundMark x1="75000" y1="94382" x2="91860" y2="93258"/>
                        <a14:foregroundMark x1="95349" y1="42135" x2="99419" y2="70225"/>
                        <a14:foregroundMark x1="99419" y1="76966" x2="95930" y2="92697"/>
                        <a14:foregroundMark x1="65698" y1="41011" x2="65116" y2="71348"/>
                        <a14:foregroundMark x1="65116" y1="71348" x2="80233" y2="98315"/>
                        <a14:foregroundMark x1="80233" y1="98315" x2="95349" y2="960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428300" y="2858900"/>
            <a:ext cx="1543205" cy="159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5220150" y="2843522"/>
            <a:ext cx="1959496" cy="1597821"/>
            <a:chOff x="6084168" y="1549301"/>
            <a:chExt cx="1959496" cy="1597821"/>
          </a:xfrm>
        </p:grpSpPr>
        <p:sp>
          <p:nvSpPr>
            <p:cNvPr id="7" name="矩形 6"/>
            <p:cNvSpPr/>
            <p:nvPr/>
          </p:nvSpPr>
          <p:spPr>
            <a:xfrm>
              <a:off x="6084168" y="1851670"/>
              <a:ext cx="1959496" cy="122413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Picture 18" descr="0JIG91B%}VTNK09_[$`C5EF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6549398" y="1549301"/>
              <a:ext cx="1383432" cy="159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" name="直接箭头连接符 3"/>
          <p:cNvCxnSpPr/>
          <p:nvPr/>
        </p:nvCxnSpPr>
        <p:spPr>
          <a:xfrm>
            <a:off x="3605438" y="3832000"/>
            <a:ext cx="158417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664700" y="3478057"/>
            <a:ext cx="14656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将木块放入空杯子中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9" grpId="0" autoUpdateAnimBg="0"/>
      <p:bldP spid="39" grpId="0" autoUpdateAnimBg="0"/>
      <p:bldP spid="40" grpId="0" autoUpdateAnimBg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9" name="AutoShape 104"/>
          <p:cNvSpPr>
            <a:spLocks noChangeArrowheads="1"/>
          </p:cNvSpPr>
          <p:nvPr/>
        </p:nvSpPr>
        <p:spPr bwMode="auto">
          <a:xfrm>
            <a:off x="827588" y="555526"/>
            <a:ext cx="3239691" cy="323850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实验二： 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51176" y="1876909"/>
            <a:ext cx="1584176" cy="2030366"/>
            <a:chOff x="2915817" y="1654945"/>
            <a:chExt cx="1584176" cy="2030366"/>
          </a:xfrm>
        </p:grpSpPr>
        <p:pic>
          <p:nvPicPr>
            <p:cNvPr id="16" name="Picture 6" descr="0JIG91B%}VTNK09_[$`C5EF"/>
            <p:cNvPicPr>
              <a:picLocks noChangeAspect="1" noChangeArrowheads="1"/>
            </p:cNvPicPr>
            <p:nvPr/>
          </p:nvPicPr>
          <p:blipFill rotWithShape="1"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8468" b="89113" l="6061" r="98788">
                          <a14:foregroundMark x1="6061" y1="24597" x2="41818" y2="19355"/>
                          <a14:foregroundMark x1="47879" y1="14516" x2="52121" y2="11290"/>
                          <a14:foregroundMark x1="53939" y1="9677" x2="62424" y2="22581"/>
                          <a14:foregroundMark x1="55758" y1="8468" x2="78182" y2="67742"/>
                          <a14:foregroundMark x1="82424" y1="31048" x2="86061" y2="70161"/>
                          <a14:foregroundMark x1="89697" y1="44355" x2="89697" y2="70161"/>
                          <a14:foregroundMark x1="89697" y1="70161" x2="90909" y2="71774"/>
                          <a14:foregroundMark x1="93939" y1="31452" x2="98788" y2="57661"/>
                          <a14:foregroundMark x1="98788" y1="57661" x2="72121" y2="70161"/>
                          <a14:foregroundMark x1="72121" y1="70161" x2="68485" y2="51210"/>
                          <a14:foregroundMark x1="61818" y1="32661" x2="56970" y2="71371"/>
                          <a14:foregroundMark x1="64242" y1="68952" x2="93939" y2="70565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7" y="1654945"/>
              <a:ext cx="1584176" cy="2030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3" descr="3ZZBV}KI2U0WTPNVC4~WL)O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84871" y="2400895"/>
              <a:ext cx="527277" cy="66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2" descr="B6O8AKWK)QT}D2`7VALOS[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88416" y="2924541"/>
              <a:ext cx="174467" cy="116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4" descr="UFIQRQ8JMU5C6}Q6U41SJVL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12010" y="2400895"/>
              <a:ext cx="430351" cy="299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836970" y="981523"/>
            <a:ext cx="792088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如果放入一块更小的木块，结果会怎么样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这又说明什么？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4"/>
          <p:cNvSpPr txBox="1">
            <a:spLocks noChangeArrowheads="1"/>
          </p:cNvSpPr>
          <p:nvPr/>
        </p:nvSpPr>
        <p:spPr bwMode="auto">
          <a:xfrm>
            <a:off x="1806602" y="3745061"/>
            <a:ext cx="5742433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物体所占空间的大小叫作物体的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体积</a:t>
            </a:r>
            <a:r>
              <a:rPr lang="zh-CN" altLang="en-US" sz="2400" b="1" dirty="0">
                <a:ea typeface="楷体" panose="02010609060101010101" pitchFamily="49" charset="-122"/>
              </a:rPr>
              <a:t>。 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pic>
        <p:nvPicPr>
          <p:cNvPr id="26" name="Picture 18" descr="0JIG91B%}VTNK09_[$`C5EF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0729" y="2303765"/>
            <a:ext cx="1376828" cy="10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直接箭头连接符 41"/>
          <p:cNvCxnSpPr/>
          <p:nvPr/>
        </p:nvCxnSpPr>
        <p:spPr>
          <a:xfrm>
            <a:off x="2633183" y="2846368"/>
            <a:ext cx="158417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2692445" y="2492425"/>
            <a:ext cx="14656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将木块放入空杯子中</a:t>
            </a:r>
            <a:endParaRPr lang="zh-CN" altLang="en-US" sz="20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4238868" y="1770376"/>
            <a:ext cx="2467581" cy="2151984"/>
            <a:chOff x="4412984" y="1976030"/>
            <a:chExt cx="2467581" cy="2151984"/>
          </a:xfrm>
        </p:grpSpPr>
        <p:sp>
          <p:nvSpPr>
            <p:cNvPr id="8" name="矩形 7"/>
            <p:cNvSpPr/>
            <p:nvPr/>
          </p:nvSpPr>
          <p:spPr>
            <a:xfrm>
              <a:off x="4412984" y="1976030"/>
              <a:ext cx="2467581" cy="19764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785617" y="2097648"/>
              <a:ext cx="1999022" cy="2030366"/>
              <a:chOff x="7772254" y="2275405"/>
              <a:chExt cx="1999022" cy="2030366"/>
            </a:xfrm>
          </p:grpSpPr>
          <p:pic>
            <p:nvPicPr>
              <p:cNvPr id="27" name="Picture 6" descr="0JIG91B%}VTNK09_[$`C5EF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772254" y="2275405"/>
                <a:ext cx="1999022" cy="2030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" name="组合 1"/>
              <p:cNvGrpSpPr/>
              <p:nvPr/>
            </p:nvGrpSpPr>
            <p:grpSpPr>
              <a:xfrm>
                <a:off x="7838572" y="3021355"/>
                <a:ext cx="1170866" cy="678435"/>
                <a:chOff x="7838572" y="3021355"/>
                <a:chExt cx="1170866" cy="678435"/>
              </a:xfrm>
            </p:grpSpPr>
            <p:pic>
              <p:nvPicPr>
                <p:cNvPr id="28" name="Picture 11" descr="3ZZBV}KI2U0WTPNVC4~WL)O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838572" y="3021355"/>
                  <a:ext cx="527277" cy="6619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17" descr="I607IVI)CE65U]H92Y0RV79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8480222" y="3021355"/>
                  <a:ext cx="529216" cy="678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16" descr="B6O8AKWK)QT}D2`7VALOS[5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8670197" y="3545001"/>
                  <a:ext cx="174467" cy="1169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6448442" y="2361789"/>
            <a:ext cx="23223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物体所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占的空间有大有小</a:t>
            </a:r>
            <a:r>
              <a:rPr lang="zh-CN" altLang="en-US" sz="2400" b="1" dirty="0"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/>
      <p:bldP spid="45" grpId="0"/>
      <p:bldP spid="2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2"/>
          <p:cNvSpPr txBox="1">
            <a:spLocks noChangeArrowheads="1"/>
          </p:cNvSpPr>
          <p:nvPr/>
        </p:nvSpPr>
        <p:spPr bwMode="auto">
          <a:xfrm>
            <a:off x="2412207" y="4624388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AutoShape 22" descr="%002I])Q${}hOWMJKYTU4"/>
          <p:cNvSpPr>
            <a:spLocks noChangeAspect="1" noChangeArrowheads="1"/>
          </p:cNvSpPr>
          <p:nvPr/>
        </p:nvSpPr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1" name="Text Box 31"/>
          <p:cNvSpPr txBox="1">
            <a:spLocks noChangeArrowheads="1"/>
          </p:cNvSpPr>
          <p:nvPr/>
        </p:nvSpPr>
        <p:spPr bwMode="auto">
          <a:xfrm>
            <a:off x="2614878" y="3983387"/>
            <a:ext cx="40505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空气 、橙汁、冰箱都占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空间</a:t>
            </a:r>
            <a:r>
              <a:rPr lang="zh-CN" altLang="en-US" sz="2400" b="1" dirty="0">
                <a:ea typeface="楷体" panose="02010609060101010101" pitchFamily="49" charset="-122"/>
              </a:rPr>
              <a:t>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9222" name="AutoShape 33"/>
          <p:cNvSpPr>
            <a:spLocks noChangeArrowheads="1"/>
          </p:cNvSpPr>
          <p:nvPr/>
        </p:nvSpPr>
        <p:spPr bwMode="auto">
          <a:xfrm>
            <a:off x="1062636" y="732991"/>
            <a:ext cx="5075635" cy="323850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ea typeface="楷体" panose="02010609060101010101" pitchFamily="49" charset="-122"/>
              </a:rPr>
              <a:t>你能说说生活中哪些物体占空间吗？ </a:t>
            </a:r>
            <a:endParaRPr lang="zh-CN" altLang="en-US" sz="2400" b="1">
              <a:ea typeface="楷体" panose="02010609060101010101" pitchFamily="49" charset="-122"/>
            </a:endParaRPr>
          </a:p>
        </p:txBody>
      </p:sp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38712" y="1814954"/>
            <a:ext cx="1979662" cy="197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600391" y="1652205"/>
            <a:ext cx="1568343" cy="20676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6228184" y="1246879"/>
            <a:ext cx="1147604" cy="2558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22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3" name="Picture 18" descr="0JIG91B%}VTNK09_[$`C5E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1644" y="1649732"/>
            <a:ext cx="4200281" cy="148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19"/>
          <p:cNvGrpSpPr>
            <a:grpSpLocks noChangeAspect="1"/>
          </p:cNvGrpSpPr>
          <p:nvPr/>
        </p:nvGrpSpPr>
        <p:grpSpPr bwMode="auto">
          <a:xfrm>
            <a:off x="1385222" y="2946322"/>
            <a:ext cx="4140277" cy="1241822"/>
            <a:chOff x="0" y="0"/>
            <a:chExt cx="3492" cy="1233"/>
          </a:xfrm>
        </p:grpSpPr>
        <p:pic>
          <p:nvPicPr>
            <p:cNvPr id="10252" name="Picture 6" descr="0JIG91B%}VTNK09_[$`C5EF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3492" cy="1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11" descr="3ZZBV}KI2U0WTPNVC4~WL)O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95" y="453"/>
              <a:ext cx="272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3" descr="3ZZBV}KI2U0WTPNVC4~WL)O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00" y="453"/>
              <a:ext cx="272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12" descr="B6O8AKWK)QT}D2`7VALOS[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05" y="771"/>
              <a:ext cx="90" cy="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4" descr="UFIQRQ8JMU5C6}Q6U41SJVL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814" y="453"/>
              <a:ext cx="22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7" descr="I607IVI)CE65U]H92Y0RV79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826" y="453"/>
              <a:ext cx="27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6" descr="B6O8AKWK)QT}D2`7VALOS[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924" y="771"/>
              <a:ext cx="90" cy="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54" name="Text Box 20"/>
          <p:cNvSpPr txBox="1">
            <a:spLocks noChangeArrowheads="1"/>
          </p:cNvSpPr>
          <p:nvPr/>
        </p:nvSpPr>
        <p:spPr bwMode="auto">
          <a:xfrm>
            <a:off x="6018614" y="2391304"/>
            <a:ext cx="23223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物体所占的空间有大有小。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0256" name="Rectangle 20"/>
          <p:cNvSpPr>
            <a:spLocks noChangeArrowheads="1"/>
          </p:cNvSpPr>
          <p:nvPr/>
        </p:nvSpPr>
        <p:spPr bwMode="auto">
          <a:xfrm>
            <a:off x="1336672" y="721721"/>
            <a:ext cx="723691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想像一下，在实验二中，如果放入一块更小的木块，结果会怎么样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这又说明什么？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8" name="Text Box 34"/>
          <p:cNvSpPr txBox="1">
            <a:spLocks noChangeArrowheads="1"/>
          </p:cNvSpPr>
          <p:nvPr/>
        </p:nvSpPr>
        <p:spPr bwMode="auto">
          <a:xfrm>
            <a:off x="1633441" y="4125832"/>
            <a:ext cx="5742433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物体所占空间的大小叫作物体的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体积</a:t>
            </a:r>
            <a:r>
              <a:rPr lang="zh-CN" altLang="en-US" sz="2400" b="1" dirty="0">
                <a:ea typeface="楷体" panose="02010609060101010101" pitchFamily="49" charset="-122"/>
              </a:rPr>
              <a:t>。 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autoUpdateAnimBg="0"/>
      <p:bldP spid="10256" grpId="0" autoUpdateAnimBg="0"/>
      <p:bldP spid="102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AutoShape 10" descr="%002I])Q${}hOWMJKYTU4"/>
          <p:cNvSpPr>
            <a:spLocks noChangeAspect="1" noChangeArrowheads="1"/>
          </p:cNvSpPr>
          <p:nvPr/>
        </p:nvSpPr>
        <p:spPr bwMode="auto">
          <a:xfrm>
            <a:off x="4457700" y="127516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pic>
        <p:nvPicPr>
          <p:cNvPr id="11270" name="Picture 11" descr="XR%~37RYQ4X2DH4XS8}1_C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42272" y="2709046"/>
            <a:ext cx="2586038" cy="9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9"/>
          <p:cNvGrpSpPr/>
          <p:nvPr/>
        </p:nvGrpSpPr>
        <p:grpSpPr bwMode="auto">
          <a:xfrm>
            <a:off x="1818089" y="2007768"/>
            <a:ext cx="2318147" cy="1915715"/>
            <a:chOff x="0" y="0"/>
            <a:chExt cx="1947" cy="1609"/>
          </a:xfrm>
        </p:grpSpPr>
        <p:pic>
          <p:nvPicPr>
            <p:cNvPr id="11276" name="Picture 15" descr="ii 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16" y="656"/>
              <a:ext cx="631" cy="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Group 18"/>
            <p:cNvGrpSpPr/>
            <p:nvPr/>
          </p:nvGrpSpPr>
          <p:grpSpPr bwMode="auto">
            <a:xfrm>
              <a:off x="0" y="0"/>
              <a:ext cx="1406" cy="1609"/>
              <a:chOff x="0" y="0"/>
              <a:chExt cx="1406" cy="1609"/>
            </a:xfrm>
          </p:grpSpPr>
          <p:pic>
            <p:nvPicPr>
              <p:cNvPr id="4" name="Picture 14" descr="20110615190639_98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12"/>
                <a:ext cx="1406" cy="14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Rectangle 16"/>
              <p:cNvSpPr>
                <a:spLocks noChangeArrowheads="1"/>
              </p:cNvSpPr>
              <p:nvPr/>
            </p:nvSpPr>
            <p:spPr bwMode="auto">
              <a:xfrm>
                <a:off x="91" y="1473"/>
                <a:ext cx="1179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6" name="Rectangle 17"/>
              <p:cNvSpPr>
                <a:spLocks noChangeArrowheads="1"/>
              </p:cNvSpPr>
              <p:nvPr/>
            </p:nvSpPr>
            <p:spPr bwMode="auto">
              <a:xfrm>
                <a:off x="182" y="0"/>
                <a:ext cx="1179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1277" name="Text Box 20"/>
          <p:cNvSpPr txBox="1">
            <a:spLocks noChangeArrowheads="1"/>
          </p:cNvSpPr>
          <p:nvPr/>
        </p:nvSpPr>
        <p:spPr bwMode="auto">
          <a:xfrm>
            <a:off x="2303864" y="3622255"/>
            <a:ext cx="672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5411395" y="3603205"/>
            <a:ext cx="672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79" name="Rectangle 4"/>
          <p:cNvSpPr>
            <a:spLocks noChangeArrowheads="1"/>
          </p:cNvSpPr>
          <p:nvPr/>
        </p:nvSpPr>
        <p:spPr bwMode="auto">
          <a:xfrm>
            <a:off x="766498" y="489587"/>
            <a:ext cx="4660106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defRPr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试一试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0" name="Text Box 34"/>
          <p:cNvSpPr txBox="1">
            <a:spLocks noChangeArrowheads="1"/>
          </p:cNvSpPr>
          <p:nvPr/>
        </p:nvSpPr>
        <p:spPr bwMode="auto">
          <a:xfrm>
            <a:off x="1574605" y="1209826"/>
            <a:ext cx="5994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ea typeface="楷体" panose="02010609060101010101" pitchFamily="49" charset="-122"/>
              </a:rPr>
              <a:t>下面每组中的两个物体，谁的体积大？</a:t>
            </a:r>
            <a:endParaRPr lang="zh-CN" altLang="en-US" sz="160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 autoUpdateAnimBg="0"/>
      <p:bldP spid="11278" grpId="0" autoUpdateAnimBg="0"/>
      <p:bldP spid="1128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2408639" y="313136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Text Box 12"/>
          <p:cNvSpPr txBox="1">
            <a:spLocks noChangeArrowheads="1"/>
          </p:cNvSpPr>
          <p:nvPr/>
        </p:nvSpPr>
        <p:spPr bwMode="auto">
          <a:xfrm>
            <a:off x="2436019" y="4677967"/>
            <a:ext cx="4232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500" b="1">
                <a:ea typeface="楷体" panose="02010609060101010101" pitchFamily="49" charset="-122"/>
              </a:rPr>
              <a:t> 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AutoShape 10" descr="%002I])Q${}hOWMJKYTU4"/>
          <p:cNvSpPr>
            <a:spLocks noChangeAspect="1" noChangeArrowheads="1"/>
          </p:cNvSpPr>
          <p:nvPr/>
        </p:nvSpPr>
        <p:spPr bwMode="auto">
          <a:xfrm>
            <a:off x="4295775" y="1383506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4" name="AutoShape 47"/>
          <p:cNvSpPr>
            <a:spLocks noChangeArrowheads="1"/>
          </p:cNvSpPr>
          <p:nvPr/>
        </p:nvSpPr>
        <p:spPr bwMode="auto">
          <a:xfrm>
            <a:off x="2950369" y="2139555"/>
            <a:ext cx="1241822" cy="756047"/>
          </a:xfrm>
          <a:prstGeom prst="cube">
            <a:avLst>
              <a:gd name="adj" fmla="val 36102"/>
            </a:avLst>
          </a:prstGeom>
          <a:solidFill>
            <a:srgbClr val="FF0000">
              <a:alpha val="39999"/>
            </a:srgbClr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5" name="AutoShape 48"/>
          <p:cNvSpPr>
            <a:spLocks noChangeArrowheads="1"/>
          </p:cNvSpPr>
          <p:nvPr/>
        </p:nvSpPr>
        <p:spPr bwMode="auto">
          <a:xfrm>
            <a:off x="4841085" y="1924050"/>
            <a:ext cx="972741" cy="971550"/>
          </a:xfrm>
          <a:prstGeom prst="cube">
            <a:avLst>
              <a:gd name="adj" fmla="val 25000"/>
            </a:avLst>
          </a:prstGeom>
          <a:solidFill>
            <a:srgbClr val="FF0000">
              <a:alpha val="39999"/>
            </a:srgbClr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298" name="AutoShape 57"/>
          <p:cNvSpPr>
            <a:spLocks noChangeArrowheads="1"/>
          </p:cNvSpPr>
          <p:nvPr/>
        </p:nvSpPr>
        <p:spPr bwMode="auto">
          <a:xfrm>
            <a:off x="1818089" y="985242"/>
            <a:ext cx="4589859" cy="323850"/>
          </a:xfrm>
          <a:prstGeom prst="roundRect">
            <a:avLst>
              <a:gd name="adj" fmla="val 320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ea typeface="楷体" panose="02010609060101010101" pitchFamily="49" charset="-122"/>
              </a:rPr>
              <a:t>下面的长方体和正方体，谁的体积大？ 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2299" name="Text Box 13"/>
          <p:cNvSpPr txBox="1">
            <a:spLocks noChangeArrowheads="1"/>
          </p:cNvSpPr>
          <p:nvPr/>
        </p:nvSpPr>
        <p:spPr bwMode="auto">
          <a:xfrm>
            <a:off x="1818086" y="3165874"/>
            <a:ext cx="5994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ea typeface="楷体" panose="02010609060101010101" pitchFamily="49" charset="-122"/>
              </a:rPr>
              <a:t>大小不明显，看不出来，需要计量。</a:t>
            </a:r>
            <a:endParaRPr lang="zh-CN" altLang="en-US" sz="2400" b="1">
              <a:ea typeface="楷体" panose="02010609060101010101" pitchFamily="49" charset="-122"/>
            </a:endParaRPr>
          </a:p>
        </p:txBody>
      </p:sp>
      <p:sp>
        <p:nvSpPr>
          <p:cNvPr id="12300" name="Text Box 14"/>
          <p:cNvSpPr txBox="1">
            <a:spLocks noChangeArrowheads="1"/>
          </p:cNvSpPr>
          <p:nvPr/>
        </p:nvSpPr>
        <p:spPr bwMode="auto">
          <a:xfrm>
            <a:off x="1818086" y="3813574"/>
            <a:ext cx="5994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ea typeface="楷体" panose="02010609060101010101" pitchFamily="49" charset="-122"/>
              </a:rPr>
              <a:t>用什么计量比较合适呢？</a:t>
            </a:r>
            <a:endParaRPr lang="zh-CN" altLang="en-US" sz="2400" b="1"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547296" y="997639"/>
            <a:ext cx="270793" cy="27079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  <p:bldP spid="12300" grpId="0" autoUpdateAnimBg="0"/>
    </p:bldLst>
  </p:timing>
</p:sld>
</file>

<file path=ppt/tags/tag1.xml><?xml version="1.0" encoding="utf-8"?>
<p:tagLst xmlns:p="http://schemas.openxmlformats.org/presentationml/2006/main">
  <p:tag name="KSO_WPP_MARK_KEY" val="8a3aca3c-eb7e-4705-84a7-d5e61388c9f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WPS 演示</Application>
  <PresentationFormat>全屏显示(16:9)</PresentationFormat>
  <Paragraphs>322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华文楷体</vt:lpstr>
      <vt:lpstr>微软雅黑</vt:lpstr>
      <vt:lpstr>黑体</vt:lpstr>
      <vt:lpstr>幼圆</vt:lpstr>
      <vt:lpstr>楷体</vt:lpstr>
      <vt:lpstr>等线</vt:lpstr>
      <vt:lpstr>Times New Roman</vt:lpstr>
      <vt:lpstr>Calibri</vt:lpstr>
      <vt:lpstr>Arial Unicode MS</vt:lpstr>
      <vt:lpstr>Arial</vt:lpstr>
      <vt:lpstr>第一PPT模板网-WWW.1PPT.COM</vt:lpstr>
      <vt:lpstr>2_自定义设计方案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55</cp:revision>
  <dcterms:created xsi:type="dcterms:W3CDTF">2018-09-11T05:46:00Z</dcterms:created>
  <dcterms:modified xsi:type="dcterms:W3CDTF">2023-02-08T07:36:42Z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CCE72A54D2A14B7487419173A2FC2072</vt:lpwstr>
  </property>
</Properties>
</file>