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59" r:id="rId5"/>
    <p:sldId id="361" r:id="rId6"/>
    <p:sldId id="362" r:id="rId7"/>
    <p:sldId id="325" r:id="rId8"/>
    <p:sldId id="364" r:id="rId9"/>
    <p:sldId id="265" r:id="rId11"/>
    <p:sldId id="327" r:id="rId12"/>
    <p:sldId id="297" r:id="rId13"/>
    <p:sldId id="322" r:id="rId14"/>
    <p:sldId id="298" r:id="rId15"/>
    <p:sldId id="363" r:id="rId16"/>
    <p:sldId id="27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8" userDrawn="1">
          <p15:clr>
            <a:srgbClr val="A4A3A4"/>
          </p15:clr>
        </p15:guide>
        <p15:guide id="2" pos="2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F6F30"/>
    <a:srgbClr val="B7B1A5"/>
    <a:srgbClr val="F0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598"/>
        <p:guide pos="2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59FA05B3-D34F-4869-909D-DEAED37D1DFF}" type="datetime1">
              <a:rPr lang="zh-CN" altLang="en-US"/>
            </a:fld>
            <a:endParaRPr lang="zh-CN" altLang="en-US"/>
          </a:p>
        </p:txBody>
      </p:sp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A24BFFD-9454-4EB0-9B3F-A087EA1A3503}" type="slidenum">
              <a:rPr lang="zh-CN" altLang="en-US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5638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92978"/>
            <a:ext cx="3563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长方体和</a:t>
            </a:r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正方体 容积和容积单位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8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hdphoto" Target="../media/image14.wdp"/><Relationship Id="rId8" Type="http://schemas.openxmlformats.org/officeDocument/2006/relationships/image" Target="../media/image13.png"/><Relationship Id="rId7" Type="http://schemas.microsoft.com/office/2007/relationships/hdphoto" Target="../media/image12.wdp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microsoft.com/office/2007/relationships/hdphoto" Target="../media/image14.wdp"/><Relationship Id="rId6" Type="http://schemas.openxmlformats.org/officeDocument/2006/relationships/image" Target="../media/image13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microsoft.com/office/2007/relationships/hdphoto" Target="../media/image14.wdp"/><Relationship Id="rId6" Type="http://schemas.openxmlformats.org/officeDocument/2006/relationships/image" Target="../media/image13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80076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六年制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4869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0050AA"/>
                </a:solidFill>
                <a:latin typeface="微软雅黑" panose="020B0503020204020204" charset="-122"/>
                <a:ea typeface="微软雅黑" panose="020B0503020204020204" charset="-122"/>
              </a:rPr>
              <a:t>长方体和正方体</a:t>
            </a:r>
            <a:endParaRPr lang="zh-CN" altLang="en-US" sz="3200" b="1" dirty="0">
              <a:solidFill>
                <a:srgbClr val="0050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9744" y="1419631"/>
            <a:ext cx="9145054" cy="143885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包装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盒</a:t>
            </a:r>
            <a:endParaRPr lang="en-US" altLang="zh-CN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 bwMode="auto">
          <a:xfrm>
            <a:off x="811078" y="1355268"/>
            <a:ext cx="7554413" cy="2914574"/>
            <a:chOff x="289555" y="882345"/>
            <a:chExt cx="8424936" cy="3528392"/>
          </a:xfrm>
        </p:grpSpPr>
        <p:sp>
          <p:nvSpPr>
            <p:cNvPr id="18" name="矩形 17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0244" name="Text Box 16"/>
          <p:cNvSpPr txBox="1">
            <a:spLocks noChangeArrowheads="1"/>
          </p:cNvSpPr>
          <p:nvPr/>
        </p:nvSpPr>
        <p:spPr bwMode="auto">
          <a:xfrm>
            <a:off x="800050" y="702199"/>
            <a:ext cx="36183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名数改写。 　</a:t>
            </a:r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0245" name="Text Box 18"/>
          <p:cNvSpPr txBox="1">
            <a:spLocks noChangeArrowheads="1"/>
          </p:cNvSpPr>
          <p:nvPr/>
        </p:nvSpPr>
        <p:spPr bwMode="auto">
          <a:xfrm>
            <a:off x="2813119" y="1869281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3.03 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Text Box 19"/>
          <p:cNvSpPr txBox="1">
            <a:spLocks noChangeArrowheads="1"/>
          </p:cNvSpPr>
          <p:nvPr/>
        </p:nvSpPr>
        <p:spPr bwMode="auto">
          <a:xfrm>
            <a:off x="6546060" y="1869281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 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7" name="Text Box 20"/>
          <p:cNvSpPr txBox="1">
            <a:spLocks noChangeArrowheads="1"/>
          </p:cNvSpPr>
          <p:nvPr/>
        </p:nvSpPr>
        <p:spPr bwMode="auto">
          <a:xfrm>
            <a:off x="2813119" y="2517576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  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Text Box 21"/>
          <p:cNvSpPr txBox="1">
            <a:spLocks noChangeArrowheads="1"/>
          </p:cNvSpPr>
          <p:nvPr/>
        </p:nvSpPr>
        <p:spPr bwMode="auto">
          <a:xfrm>
            <a:off x="6750520" y="2516981"/>
            <a:ext cx="1117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4526  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9" name="Text Box 22"/>
          <p:cNvSpPr txBox="1">
            <a:spLocks noChangeArrowheads="1"/>
          </p:cNvSpPr>
          <p:nvPr/>
        </p:nvSpPr>
        <p:spPr bwMode="auto">
          <a:xfrm>
            <a:off x="2813119" y="3165872"/>
            <a:ext cx="1273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0.32   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0" name="Text Box 23"/>
          <p:cNvSpPr txBox="1">
            <a:spLocks noChangeArrowheads="1"/>
          </p:cNvSpPr>
          <p:nvPr/>
        </p:nvSpPr>
        <p:spPr bwMode="auto">
          <a:xfrm>
            <a:off x="6546060" y="3164681"/>
            <a:ext cx="1428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2.34    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1" name="Text Box 24"/>
          <p:cNvSpPr txBox="1">
            <a:spLocks noChangeArrowheads="1"/>
          </p:cNvSpPr>
          <p:nvPr/>
        </p:nvSpPr>
        <p:spPr bwMode="auto">
          <a:xfrm>
            <a:off x="1115616" y="1869281"/>
            <a:ext cx="86356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3.03dm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= (      )L       0.5m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 (      )dm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2" name="Text Box 24"/>
          <p:cNvSpPr txBox="1">
            <a:spLocks noChangeArrowheads="1"/>
          </p:cNvSpPr>
          <p:nvPr/>
        </p:nvSpPr>
        <p:spPr bwMode="auto">
          <a:xfrm>
            <a:off x="1115616" y="3165872"/>
            <a:ext cx="7285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320mL = (      ) L       2340L = (      ) m</a:t>
            </a:r>
            <a:r>
              <a:rPr lang="en-US" altLang="zh-CN" sz="2400" baseline="300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3" name="Text Box 24"/>
          <p:cNvSpPr txBox="1">
            <a:spLocks noChangeArrowheads="1"/>
          </p:cNvSpPr>
          <p:nvPr/>
        </p:nvSpPr>
        <p:spPr bwMode="auto">
          <a:xfrm>
            <a:off x="1115616" y="2517576"/>
            <a:ext cx="8531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800cm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= (      )dm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4526mL = (      )cm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5564551" y="1451817"/>
            <a:ext cx="1734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乘进率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1676920" y="2200985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除以进率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utoUpdateAnimBg="0"/>
      <p:bldP spid="10246" grpId="0" autoUpdateAnimBg="0"/>
      <p:bldP spid="10247" grpId="0" autoUpdateAnimBg="0"/>
      <p:bldP spid="10248" grpId="0" autoUpdateAnimBg="0"/>
      <p:bldP spid="10249" grpId="0" autoUpdateAnimBg="0"/>
      <p:bldP spid="10250" grpId="0" autoUpdateAnimBg="0"/>
      <p:bldP spid="22" grpId="0" autoUpdateAnimBg="0"/>
      <p:bldP spid="2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020960" y="659433"/>
            <a:ext cx="4127103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估一估，填一填。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10180" y="1846064"/>
            <a:ext cx="647700" cy="145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814092" y="3397426"/>
            <a:ext cx="12171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706292" y="3412331"/>
            <a:ext cx="18657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 ）升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751784" y="3449241"/>
            <a:ext cx="1449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201017" y="3481394"/>
            <a:ext cx="2101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    ）毫升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997994" y="3412331"/>
            <a:ext cx="790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512960" y="3481394"/>
            <a:ext cx="790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2583" y="1759575"/>
            <a:ext cx="1025128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36057" y="1738313"/>
            <a:ext cx="1026319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5850" y="1653779"/>
            <a:ext cx="702469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utoUpdateAnimBg="0"/>
      <p:bldP spid="1127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utoShape 4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18402" y="2261766"/>
            <a:ext cx="6307195" cy="241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1043608" y="1437581"/>
            <a:ext cx="5994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）一瓶矿泉水大约能倒几杯？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2843658" y="2859782"/>
            <a:ext cx="5704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500 ÷ 120 ≈ 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（杯）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1043608" y="717883"/>
            <a:ext cx="7535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一瓶矿泉水是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500mL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，纸杯的容积约为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120mL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843658" y="3453134"/>
            <a:ext cx="3456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答：大约能倒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杯。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60242" y="2343902"/>
            <a:ext cx="6552728" cy="2271199"/>
            <a:chOff x="935018" y="2410725"/>
            <a:chExt cx="3812116" cy="1862093"/>
          </a:xfrm>
        </p:grpSpPr>
        <p:pic>
          <p:nvPicPr>
            <p:cNvPr id="16" name="AutoShape 4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35018" y="2410725"/>
              <a:ext cx="3812116" cy="186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1344644" y="2715766"/>
              <a:ext cx="2992863" cy="635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50000"/>
                </a:lnSpc>
                <a:spcAft>
                  <a:spcPts val="0"/>
                </a:spcAft>
              </a:pPr>
              <a:endPara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294" name="Rectangle 9"/>
          <p:cNvSpPr>
            <a:spLocks noChangeArrowheads="1"/>
          </p:cNvSpPr>
          <p:nvPr/>
        </p:nvSpPr>
        <p:spPr bwMode="auto">
          <a:xfrm>
            <a:off x="755576" y="1211701"/>
            <a:ext cx="7919949" cy="95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）一个人平均每天大约需要喝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毫升的水。如果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使用这样的纸杯，每天大约需要喝多少杯？　　　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Text Box 11"/>
          <p:cNvSpPr txBox="1">
            <a:spLocks noChangeArrowheads="1"/>
          </p:cNvSpPr>
          <p:nvPr/>
        </p:nvSpPr>
        <p:spPr bwMode="auto">
          <a:xfrm>
            <a:off x="2859354" y="2964479"/>
            <a:ext cx="2915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1300÷120≈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（杯）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1043608" y="717883"/>
            <a:ext cx="7535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一瓶矿泉水是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500mL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，纸杯的容积约为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120mL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859354" y="3562785"/>
            <a:ext cx="3904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答：每天大约需要喝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杯水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2103907"/>
            <a:ext cx="5898463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箱子、油桶、仓库等所能容纳物体的体积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通常叫作它们的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。计量容积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一般用体积单位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计量液体的体积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常用容积单位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(L)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和毫升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(mL)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245487" y="1068521"/>
            <a:ext cx="4914900" cy="2052638"/>
            <a:chOff x="1115616" y="1203598"/>
            <a:chExt cx="4914900" cy="2052638"/>
          </a:xfrm>
        </p:grpSpPr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1115616" y="1203598"/>
              <a:ext cx="4914900" cy="2052638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38039"/>
              </a:schemeClr>
            </a:solidFill>
            <a:ln w="57150">
              <a:solidFill>
                <a:schemeClr val="bg1">
                  <a:lumMod val="65000"/>
                </a:schemeClr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600370" y="1471228"/>
              <a:ext cx="1915554" cy="1649931"/>
              <a:chOff x="741270" y="1185378"/>
              <a:chExt cx="2661928" cy="229280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41270" y="1185378"/>
                <a:ext cx="2661928" cy="2292807"/>
              </a:xfrm>
              <a:prstGeom prst="rect">
                <a:avLst/>
              </a:prstGeom>
            </p:spPr>
          </p:pic>
          <p:sp>
            <p:nvSpPr>
              <p:cNvPr id="4" name="矩形: 圆角 3"/>
              <p:cNvSpPr/>
              <p:nvPr/>
            </p:nvSpPr>
            <p:spPr>
              <a:xfrm>
                <a:off x="2008828" y="1563638"/>
                <a:ext cx="384637" cy="216024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1768744" y="3173843"/>
                <a:ext cx="240084" cy="216023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747034" y="1443572"/>
              <a:ext cx="1649931" cy="1649931"/>
              <a:chOff x="2000250" y="0"/>
              <a:chExt cx="5143500" cy="5143500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2000250" y="0"/>
                <a:ext cx="5143500" cy="5143500"/>
              </a:xfrm>
              <a:prstGeom prst="rect">
                <a:avLst/>
              </a:prstGeom>
            </p:spPr>
          </p:pic>
          <p:sp>
            <p:nvSpPr>
              <p:cNvPr id="14" name="矩形: 圆角 13"/>
              <p:cNvSpPr/>
              <p:nvPr/>
            </p:nvSpPr>
            <p:spPr>
              <a:xfrm>
                <a:off x="4139952" y="1275606"/>
                <a:ext cx="755898" cy="432048"/>
              </a:xfrm>
              <a:prstGeom prst="roundRect">
                <a:avLst/>
              </a:prstGeom>
              <a:solidFill>
                <a:srgbClr val="B7B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: 圆角 20"/>
              <p:cNvSpPr/>
              <p:nvPr/>
            </p:nvSpPr>
            <p:spPr>
              <a:xfrm>
                <a:off x="3330499" y="4491955"/>
                <a:ext cx="755899" cy="248301"/>
              </a:xfrm>
              <a:prstGeom prst="roundRect">
                <a:avLst/>
              </a:prstGeom>
              <a:solidFill>
                <a:srgbClr val="1F6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528" y="339611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 flipH="1">
            <a:off x="1710542" y="3179429"/>
            <a:ext cx="2861458" cy="1146914"/>
            <a:chOff x="5118677" y="3217856"/>
            <a:chExt cx="2861458" cy="1146914"/>
          </a:xfrm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5272321" y="3275241"/>
              <a:ext cx="2109377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74199" y="2857785"/>
            <a:ext cx="2861458" cy="1509890"/>
            <a:chOff x="5118677" y="3217856"/>
            <a:chExt cx="2861458" cy="1253205"/>
          </a:xfrm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5272629" y="3381532"/>
              <a:ext cx="2273301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928588" y="4355054"/>
            <a:ext cx="4176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</a:rPr>
              <a:t>哪个奶盒装的牛奶多一些？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5093494" y="1780920"/>
            <a:ext cx="2753915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</a:pPr>
            <a:r>
              <a:rPr lang="zh-CN" altLang="en-US" sz="2400" dirty="0">
                <a:ea typeface="楷体" panose="02010609060101010101" pitchFamily="49" charset="-122"/>
              </a:rPr>
              <a:t>哪个盒内的空间大，哪个就装得多。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5093494" y="2733080"/>
            <a:ext cx="336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ea typeface="楷体" panose="02010609060101010101" pitchFamily="49" charset="-122"/>
              </a:rPr>
              <a:t>用同样的杯子量一量。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3124" y="1041572"/>
            <a:ext cx="3851739" cy="351235"/>
            <a:chOff x="1729711" y="1078088"/>
            <a:chExt cx="3851739" cy="351235"/>
          </a:xfrm>
        </p:grpSpPr>
        <p:sp>
          <p:nvSpPr>
            <p:cNvPr id="14" name="AutoShape 58"/>
            <p:cNvSpPr>
              <a:spLocks noChangeArrowheads="1"/>
            </p:cNvSpPr>
            <p:nvPr/>
          </p:nvSpPr>
          <p:spPr bwMode="auto">
            <a:xfrm>
              <a:off x="2017909" y="1078088"/>
              <a:ext cx="3563541" cy="351235"/>
            </a:xfrm>
            <a:prstGeom prst="roundRect">
              <a:avLst>
                <a:gd name="adj" fmla="val 2075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哪个奶盒的牛奶多一些 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29711" y="1134690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39265" y="1533496"/>
            <a:ext cx="3132735" cy="1384250"/>
            <a:chOff x="1600370" y="1443572"/>
            <a:chExt cx="3796595" cy="1677587"/>
          </a:xfrm>
        </p:grpSpPr>
        <p:grpSp>
          <p:nvGrpSpPr>
            <p:cNvPr id="34" name="组合 33"/>
            <p:cNvGrpSpPr/>
            <p:nvPr/>
          </p:nvGrpSpPr>
          <p:grpSpPr>
            <a:xfrm>
              <a:off x="1600370" y="1471228"/>
              <a:ext cx="1915554" cy="1649931"/>
              <a:chOff x="741270" y="1185378"/>
              <a:chExt cx="2661928" cy="2292807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41270" y="1185378"/>
                <a:ext cx="2661928" cy="2292807"/>
              </a:xfrm>
              <a:prstGeom prst="rect">
                <a:avLst/>
              </a:prstGeom>
            </p:spPr>
          </p:pic>
          <p:sp>
            <p:nvSpPr>
              <p:cNvPr id="40" name="矩形: 圆角 39"/>
              <p:cNvSpPr/>
              <p:nvPr/>
            </p:nvSpPr>
            <p:spPr>
              <a:xfrm>
                <a:off x="2008828" y="1563638"/>
                <a:ext cx="384637" cy="216024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1768744" y="3173843"/>
                <a:ext cx="240084" cy="216023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747034" y="1443572"/>
              <a:ext cx="1649931" cy="1649931"/>
              <a:chOff x="2000250" y="0"/>
              <a:chExt cx="5143500" cy="514350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00250" y="0"/>
                <a:ext cx="5143500" cy="5143500"/>
              </a:xfrm>
              <a:prstGeom prst="rect">
                <a:avLst/>
              </a:prstGeom>
            </p:spPr>
          </p:pic>
          <p:sp>
            <p:nvSpPr>
              <p:cNvPr id="37" name="矩形: 圆角 36"/>
              <p:cNvSpPr/>
              <p:nvPr/>
            </p:nvSpPr>
            <p:spPr>
              <a:xfrm>
                <a:off x="4139950" y="1275604"/>
                <a:ext cx="755897" cy="432050"/>
              </a:xfrm>
              <a:prstGeom prst="roundRect">
                <a:avLst/>
              </a:prstGeom>
              <a:solidFill>
                <a:srgbClr val="B7B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/>
              <p:cNvSpPr/>
              <p:nvPr/>
            </p:nvSpPr>
            <p:spPr>
              <a:xfrm>
                <a:off x="3330499" y="4491955"/>
                <a:ext cx="755899" cy="248301"/>
              </a:xfrm>
              <a:prstGeom prst="roundRect">
                <a:avLst/>
              </a:prstGeom>
              <a:solidFill>
                <a:srgbClr val="1F6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28" b="95906" l="9689" r="89273">
                        <a14:foregroundMark x1="38062" y1="12671" x2="56401" y2="74464"/>
                        <a14:foregroundMark x1="14879" y1="7602" x2="66090" y2="7602"/>
                        <a14:foregroundMark x1="66090" y1="7602" x2="79585" y2="37037"/>
                        <a14:foregroundMark x1="79585" y1="37037" x2="71972" y2="94152"/>
                        <a14:foregroundMark x1="71972" y1="94152" x2="22491" y2="85965"/>
                        <a14:foregroundMark x1="22491" y1="85965" x2="14879" y2="67057"/>
                        <a14:foregroundMark x1="20069" y1="93567" x2="59170" y2="95906"/>
                        <a14:foregroundMark x1="34256" y1="84795" x2="39446" y2="6823"/>
                        <a14:foregroundMark x1="77509" y1="95906" x2="89273" y2="927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58641" y="3269480"/>
            <a:ext cx="741853" cy="131727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40" b="95899" l="9497" r="88827">
                        <a14:foregroundMark x1="37989" y1="12934" x2="56425" y2="74448"/>
                        <a14:foregroundMark x1="15084" y1="7886" x2="65922" y2="7886"/>
                        <a14:foregroundMark x1="65922" y1="7886" x2="79330" y2="37224"/>
                        <a14:foregroundMark x1="79330" y1="37224" x2="72067" y2="94322"/>
                        <a14:foregroundMark x1="72067" y1="94322" x2="22346" y2="86120"/>
                        <a14:foregroundMark x1="22346" y1="86120" x2="15084" y2="67192"/>
                        <a14:foregroundMark x1="20112" y1="93691" x2="59218" y2="95899"/>
                        <a14:foregroundMark x1="34078" y1="84858" x2="39665" y2="6940"/>
                        <a14:foregroundMark x1="77654" y1="95899" x2="89385" y2="9274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561059" y="3269480"/>
            <a:ext cx="741853" cy="1317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3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4762698" y="1780920"/>
            <a:ext cx="3222922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</a:pPr>
            <a:r>
              <a:rPr lang="zh-CN" altLang="en-US" sz="2400" dirty="0">
                <a:ea typeface="楷体" panose="02010609060101010101" pitchFamily="49" charset="-122"/>
              </a:rPr>
              <a:t>哪个盒内的空间大，哪个就装得多。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4762698" y="2733080"/>
            <a:ext cx="3222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ea typeface="楷体" panose="02010609060101010101" pitchFamily="49" charset="-122"/>
              </a:rPr>
              <a:t>用同样的杯子量一量。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3124" y="1041572"/>
            <a:ext cx="3851739" cy="351235"/>
            <a:chOff x="1729711" y="1078088"/>
            <a:chExt cx="3851739" cy="351235"/>
          </a:xfrm>
        </p:grpSpPr>
        <p:sp>
          <p:nvSpPr>
            <p:cNvPr id="14" name="AutoShape 58"/>
            <p:cNvSpPr>
              <a:spLocks noChangeArrowheads="1"/>
            </p:cNvSpPr>
            <p:nvPr/>
          </p:nvSpPr>
          <p:spPr bwMode="auto">
            <a:xfrm>
              <a:off x="2017909" y="1078088"/>
              <a:ext cx="3563541" cy="351235"/>
            </a:xfrm>
            <a:prstGeom prst="roundRect">
              <a:avLst>
                <a:gd name="adj" fmla="val 2075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哪个奶盒的牛奶多一些 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29711" y="1134690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39265" y="1533496"/>
            <a:ext cx="3132735" cy="1384250"/>
            <a:chOff x="1600370" y="1443572"/>
            <a:chExt cx="3796595" cy="1677587"/>
          </a:xfrm>
        </p:grpSpPr>
        <p:grpSp>
          <p:nvGrpSpPr>
            <p:cNvPr id="34" name="组合 33"/>
            <p:cNvGrpSpPr/>
            <p:nvPr/>
          </p:nvGrpSpPr>
          <p:grpSpPr>
            <a:xfrm>
              <a:off x="1600370" y="1471228"/>
              <a:ext cx="1915554" cy="1649931"/>
              <a:chOff x="741270" y="1185378"/>
              <a:chExt cx="2661928" cy="2292807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41270" y="1185378"/>
                <a:ext cx="2661928" cy="2292807"/>
              </a:xfrm>
              <a:prstGeom prst="rect">
                <a:avLst/>
              </a:prstGeom>
            </p:spPr>
          </p:pic>
          <p:sp>
            <p:nvSpPr>
              <p:cNvPr id="40" name="矩形: 圆角 39"/>
              <p:cNvSpPr/>
              <p:nvPr/>
            </p:nvSpPr>
            <p:spPr>
              <a:xfrm>
                <a:off x="2008828" y="1563638"/>
                <a:ext cx="384637" cy="216024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1768744" y="3173843"/>
                <a:ext cx="240084" cy="216023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747034" y="1443572"/>
              <a:ext cx="1649931" cy="1649931"/>
              <a:chOff x="2000250" y="0"/>
              <a:chExt cx="5143500" cy="514350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00250" y="0"/>
                <a:ext cx="5143500" cy="5143500"/>
              </a:xfrm>
              <a:prstGeom prst="rect">
                <a:avLst/>
              </a:prstGeom>
            </p:spPr>
          </p:pic>
          <p:sp>
            <p:nvSpPr>
              <p:cNvPr id="37" name="矩形: 圆角 36"/>
              <p:cNvSpPr/>
              <p:nvPr/>
            </p:nvSpPr>
            <p:spPr>
              <a:xfrm>
                <a:off x="4139950" y="1275604"/>
                <a:ext cx="755897" cy="432050"/>
              </a:xfrm>
              <a:prstGeom prst="roundRect">
                <a:avLst/>
              </a:prstGeom>
              <a:solidFill>
                <a:srgbClr val="B7B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/>
              <p:cNvSpPr/>
              <p:nvPr/>
            </p:nvSpPr>
            <p:spPr>
              <a:xfrm>
                <a:off x="3330499" y="4491955"/>
                <a:ext cx="755899" cy="248301"/>
              </a:xfrm>
              <a:prstGeom prst="roundRect">
                <a:avLst/>
              </a:prstGeom>
              <a:solidFill>
                <a:srgbClr val="1F6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40" b="95899" l="9497" r="88827">
                        <a14:foregroundMark x1="37989" y1="12934" x2="56425" y2="74448"/>
                        <a14:foregroundMark x1="15084" y1="7886" x2="65922" y2="7886"/>
                        <a14:foregroundMark x1="65922" y1="7886" x2="79330" y2="37224"/>
                        <a14:foregroundMark x1="79330" y1="37224" x2="72067" y2="94322"/>
                        <a14:foregroundMark x1="72067" y1="94322" x2="22346" y2="86120"/>
                        <a14:foregroundMark x1="22346" y1="86120" x2="15084" y2="67192"/>
                        <a14:foregroundMark x1="20112" y1="93691" x2="59218" y2="95899"/>
                        <a14:foregroundMark x1="34078" y1="84858" x2="39665" y2="6940"/>
                        <a14:foregroundMark x1="77654" y1="95899" x2="89385" y2="9274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58641" y="3269480"/>
            <a:ext cx="741853" cy="131727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40" b="95899" l="9497" r="88827">
                        <a14:foregroundMark x1="37989" y1="12934" x2="56425" y2="74448"/>
                        <a14:foregroundMark x1="15084" y1="7886" x2="65922" y2="7886"/>
                        <a14:foregroundMark x1="65922" y1="7886" x2="79330" y2="37224"/>
                        <a14:foregroundMark x1="79330" y1="37224" x2="72067" y2="94322"/>
                        <a14:foregroundMark x1="72067" y1="94322" x2="22346" y2="86120"/>
                        <a14:foregroundMark x1="22346" y1="86120" x2="15084" y2="67192"/>
                        <a14:foregroundMark x1="20112" y1="93691" x2="59218" y2="95899"/>
                        <a14:foregroundMark x1="34078" y1="84858" x2="39665" y2="6940"/>
                        <a14:foregroundMark x1="77654" y1="95899" x2="89385" y2="9274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561059" y="3269480"/>
            <a:ext cx="741853" cy="1317272"/>
          </a:xfrm>
          <a:prstGeom prst="rect">
            <a:avLst/>
          </a:prstGeom>
        </p:spPr>
      </p:pic>
      <p:sp>
        <p:nvSpPr>
          <p:cNvPr id="25" name="AutoShape 69"/>
          <p:cNvSpPr>
            <a:spLocks noChangeArrowheads="1"/>
          </p:cNvSpPr>
          <p:nvPr/>
        </p:nvSpPr>
        <p:spPr bwMode="auto">
          <a:xfrm>
            <a:off x="2229567" y="2901943"/>
            <a:ext cx="107156" cy="325041"/>
          </a:xfrm>
          <a:prstGeom prst="downArrow">
            <a:avLst>
              <a:gd name="adj1" fmla="val 50000"/>
              <a:gd name="adj2" fmla="val 75833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>
              <a:ea typeface="楷体" panose="02010609060101010101" pitchFamily="49" charset="-122"/>
            </a:endParaRPr>
          </a:p>
        </p:txBody>
      </p:sp>
      <p:sp>
        <p:nvSpPr>
          <p:cNvPr id="26" name="AutoShape 70"/>
          <p:cNvSpPr>
            <a:spLocks noChangeArrowheads="1"/>
          </p:cNvSpPr>
          <p:nvPr/>
        </p:nvSpPr>
        <p:spPr bwMode="auto">
          <a:xfrm>
            <a:off x="3810174" y="2854491"/>
            <a:ext cx="107156" cy="325040"/>
          </a:xfrm>
          <a:prstGeom prst="downArrow">
            <a:avLst>
              <a:gd name="adj1" fmla="val 50000"/>
              <a:gd name="adj2" fmla="val 75833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>
              <a:ea typeface="楷体" panose="02010609060101010101" pitchFamily="49" charset="-122"/>
            </a:endParaRP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4762698" y="3508296"/>
            <a:ext cx="49230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ea typeface="楷体" panose="02010609060101010101" pitchFamily="49" charset="-122"/>
              </a:rPr>
              <a:t>左边牛奶盒装的牛奶多一些。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>
          <a:xfrm>
            <a:off x="3516553" y="3291445"/>
            <a:ext cx="815883" cy="129530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1860269" y="3291445"/>
            <a:ext cx="815883" cy="1295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 autoUpdateAnimBg="0"/>
      <p:bldP spid="26" grpId="0" animBg="1" autoUpdateAnimBg="0"/>
      <p:bldP spid="2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3124" y="1041572"/>
            <a:ext cx="3851739" cy="351235"/>
            <a:chOff x="1729711" y="1078088"/>
            <a:chExt cx="3851739" cy="351235"/>
          </a:xfrm>
        </p:grpSpPr>
        <p:sp>
          <p:nvSpPr>
            <p:cNvPr id="14" name="AutoShape 58"/>
            <p:cNvSpPr>
              <a:spLocks noChangeArrowheads="1"/>
            </p:cNvSpPr>
            <p:nvPr/>
          </p:nvSpPr>
          <p:spPr bwMode="auto">
            <a:xfrm>
              <a:off x="2017909" y="1078088"/>
              <a:ext cx="3563541" cy="351235"/>
            </a:xfrm>
            <a:prstGeom prst="roundRect">
              <a:avLst>
                <a:gd name="adj" fmla="val 2075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哪个奶盒的牛奶多一些 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29711" y="1134690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39265" y="1533496"/>
            <a:ext cx="3132735" cy="1384250"/>
            <a:chOff x="1600370" y="1443572"/>
            <a:chExt cx="3796595" cy="1677587"/>
          </a:xfrm>
        </p:grpSpPr>
        <p:grpSp>
          <p:nvGrpSpPr>
            <p:cNvPr id="34" name="组合 33"/>
            <p:cNvGrpSpPr/>
            <p:nvPr/>
          </p:nvGrpSpPr>
          <p:grpSpPr>
            <a:xfrm>
              <a:off x="1600370" y="1471228"/>
              <a:ext cx="1915554" cy="1649931"/>
              <a:chOff x="741270" y="1185378"/>
              <a:chExt cx="2661928" cy="2292807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41270" y="1185378"/>
                <a:ext cx="2661928" cy="2292807"/>
              </a:xfrm>
              <a:prstGeom prst="rect">
                <a:avLst/>
              </a:prstGeom>
            </p:spPr>
          </p:pic>
          <p:sp>
            <p:nvSpPr>
              <p:cNvPr id="40" name="矩形: 圆角 39"/>
              <p:cNvSpPr/>
              <p:nvPr/>
            </p:nvSpPr>
            <p:spPr>
              <a:xfrm>
                <a:off x="2008828" y="1563638"/>
                <a:ext cx="384637" cy="216024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/>
              <p:cNvSpPr/>
              <p:nvPr/>
            </p:nvSpPr>
            <p:spPr>
              <a:xfrm>
                <a:off x="1768744" y="3173843"/>
                <a:ext cx="240084" cy="216023"/>
              </a:xfrm>
              <a:prstGeom prst="roundRect">
                <a:avLst/>
              </a:prstGeom>
              <a:solidFill>
                <a:srgbClr val="F0F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747034" y="1443572"/>
              <a:ext cx="1649931" cy="1649931"/>
              <a:chOff x="2000250" y="0"/>
              <a:chExt cx="5143500" cy="514350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00250" y="0"/>
                <a:ext cx="5143500" cy="5143500"/>
              </a:xfrm>
              <a:prstGeom prst="rect">
                <a:avLst/>
              </a:prstGeom>
            </p:spPr>
          </p:pic>
          <p:sp>
            <p:nvSpPr>
              <p:cNvPr id="37" name="矩形: 圆角 36"/>
              <p:cNvSpPr/>
              <p:nvPr/>
            </p:nvSpPr>
            <p:spPr>
              <a:xfrm>
                <a:off x="4139950" y="1275604"/>
                <a:ext cx="755897" cy="432050"/>
              </a:xfrm>
              <a:prstGeom prst="roundRect">
                <a:avLst/>
              </a:prstGeom>
              <a:solidFill>
                <a:srgbClr val="B7B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/>
              <p:cNvSpPr/>
              <p:nvPr/>
            </p:nvSpPr>
            <p:spPr>
              <a:xfrm>
                <a:off x="3330499" y="4491955"/>
                <a:ext cx="755899" cy="248301"/>
              </a:xfrm>
              <a:prstGeom prst="roundRect">
                <a:avLst/>
              </a:prstGeom>
              <a:solidFill>
                <a:srgbClr val="1F6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40" b="95899" l="9497" r="88827">
                        <a14:foregroundMark x1="37989" y1="12934" x2="56425" y2="74448"/>
                        <a14:foregroundMark x1="15084" y1="7886" x2="65922" y2="7886"/>
                        <a14:foregroundMark x1="65922" y1="7886" x2="79330" y2="37224"/>
                        <a14:foregroundMark x1="79330" y1="37224" x2="72067" y2="94322"/>
                        <a14:foregroundMark x1="72067" y1="94322" x2="22346" y2="86120"/>
                        <a14:foregroundMark x1="22346" y1="86120" x2="15084" y2="67192"/>
                        <a14:foregroundMark x1="20112" y1="93691" x2="59218" y2="95899"/>
                        <a14:foregroundMark x1="34078" y1="84858" x2="39665" y2="6940"/>
                        <a14:foregroundMark x1="77654" y1="95899" x2="89385" y2="9274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58641" y="3269480"/>
            <a:ext cx="741853" cy="131727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40" b="95899" l="9497" r="88827">
                        <a14:foregroundMark x1="37989" y1="12934" x2="56425" y2="74448"/>
                        <a14:foregroundMark x1="15084" y1="7886" x2="65922" y2="7886"/>
                        <a14:foregroundMark x1="65922" y1="7886" x2="79330" y2="37224"/>
                        <a14:foregroundMark x1="79330" y1="37224" x2="72067" y2="94322"/>
                        <a14:foregroundMark x1="72067" y1="94322" x2="22346" y2="86120"/>
                        <a14:foregroundMark x1="22346" y1="86120" x2="15084" y2="67192"/>
                        <a14:foregroundMark x1="20112" y1="93691" x2="59218" y2="95899"/>
                        <a14:foregroundMark x1="34078" y1="84858" x2="39665" y2="6940"/>
                        <a14:foregroundMark x1="77654" y1="95899" x2="89385" y2="9274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561059" y="3269480"/>
            <a:ext cx="741853" cy="1317272"/>
          </a:xfrm>
          <a:prstGeom prst="rect">
            <a:avLst/>
          </a:prstGeom>
        </p:spPr>
      </p:pic>
      <p:sp>
        <p:nvSpPr>
          <p:cNvPr id="25" name="AutoShape 69"/>
          <p:cNvSpPr>
            <a:spLocks noChangeArrowheads="1"/>
          </p:cNvSpPr>
          <p:nvPr/>
        </p:nvSpPr>
        <p:spPr bwMode="auto">
          <a:xfrm>
            <a:off x="2229567" y="2901943"/>
            <a:ext cx="107156" cy="325041"/>
          </a:xfrm>
          <a:prstGeom prst="downArrow">
            <a:avLst>
              <a:gd name="adj1" fmla="val 50000"/>
              <a:gd name="adj2" fmla="val 75833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>
              <a:ea typeface="楷体" panose="02010609060101010101" pitchFamily="49" charset="-122"/>
            </a:endParaRPr>
          </a:p>
        </p:txBody>
      </p:sp>
      <p:sp>
        <p:nvSpPr>
          <p:cNvPr id="26" name="AutoShape 70"/>
          <p:cNvSpPr>
            <a:spLocks noChangeArrowheads="1"/>
          </p:cNvSpPr>
          <p:nvPr/>
        </p:nvSpPr>
        <p:spPr bwMode="auto">
          <a:xfrm>
            <a:off x="3810174" y="2854491"/>
            <a:ext cx="107156" cy="325040"/>
          </a:xfrm>
          <a:prstGeom prst="downArrow">
            <a:avLst>
              <a:gd name="adj1" fmla="val 50000"/>
              <a:gd name="adj2" fmla="val 75833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50"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>
          <a:xfrm>
            <a:off x="3516553" y="3291445"/>
            <a:ext cx="815883" cy="129530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1860269" y="3291445"/>
            <a:ext cx="815883" cy="12953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50257" y="1380668"/>
            <a:ext cx="4100297" cy="3427660"/>
            <a:chOff x="4987735" y="1513154"/>
            <a:chExt cx="3354185" cy="342766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4987735" y="1513154"/>
              <a:ext cx="2960229" cy="3427660"/>
            </a:xfrm>
            <a:prstGeom prst="rect">
              <a:avLst/>
            </a:prstGeom>
          </p:spPr>
        </p:pic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86347" y="2422048"/>
              <a:ext cx="1055573" cy="1284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6" name="AutoShape 58"/>
          <p:cNvSpPr>
            <a:spLocks noChangeArrowheads="1"/>
          </p:cNvSpPr>
          <p:nvPr/>
        </p:nvSpPr>
        <p:spPr bwMode="auto">
          <a:xfrm>
            <a:off x="4964732" y="2530046"/>
            <a:ext cx="2530758" cy="486965"/>
          </a:xfrm>
          <a:prstGeom prst="roundRect">
            <a:avLst>
              <a:gd name="adj" fmla="val 20755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容器所能容纳物体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的体积，叫作它们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2412206" y="303610"/>
            <a:ext cx="36099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70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Text Box 30"/>
          <p:cNvSpPr txBox="1">
            <a:spLocks noChangeArrowheads="1"/>
          </p:cNvSpPr>
          <p:nvPr/>
        </p:nvSpPr>
        <p:spPr bwMode="auto">
          <a:xfrm>
            <a:off x="645002" y="1050628"/>
            <a:ext cx="8447839" cy="95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计量容积一般用体积单位。但是计量液体的体积，如水、油等，常用容积单位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，升与毫升也可以写成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mL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4" name="Picture 13"/>
          <p:cNvPicPr>
            <a:picLocks noChangeAspect="1" noChangeArrowheads="1"/>
          </p:cNvPicPr>
          <p:nvPr/>
        </p:nvPicPr>
        <p:blipFill>
          <a:blip r:embed="rId1" cstate="email"/>
          <a:srcRect l="-20348"/>
          <a:stretch>
            <a:fillRect/>
          </a:stretch>
        </p:blipFill>
        <p:spPr bwMode="auto">
          <a:xfrm>
            <a:off x="1528168" y="3258869"/>
            <a:ext cx="323850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4"/>
          <p:cNvSpPr txBox="1">
            <a:spLocks noChangeArrowheads="1"/>
          </p:cNvSpPr>
          <p:nvPr/>
        </p:nvSpPr>
        <p:spPr bwMode="auto">
          <a:xfrm>
            <a:off x="1453159" y="4074447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10mL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2510434" y="4074447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500mL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7" name="Text Box 17"/>
          <p:cNvSpPr txBox="1">
            <a:spLocks noChangeArrowheads="1"/>
          </p:cNvSpPr>
          <p:nvPr/>
        </p:nvSpPr>
        <p:spPr bwMode="auto">
          <a:xfrm>
            <a:off x="3773687" y="4074447"/>
            <a:ext cx="5393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1L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Text Box 18"/>
          <p:cNvSpPr txBox="1">
            <a:spLocks noChangeArrowheads="1"/>
          </p:cNvSpPr>
          <p:nvPr/>
        </p:nvSpPr>
        <p:spPr bwMode="auto">
          <a:xfrm>
            <a:off x="4996342" y="2234920"/>
            <a:ext cx="3370481" cy="605359"/>
          </a:xfrm>
          <a:prstGeom prst="rect">
            <a:avLst/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9" name="Text Box 30"/>
          <p:cNvSpPr txBox="1">
            <a:spLocks noChangeArrowheads="1"/>
          </p:cNvSpPr>
          <p:nvPr/>
        </p:nvSpPr>
        <p:spPr bwMode="auto">
          <a:xfrm>
            <a:off x="621160" y="495255"/>
            <a:ext cx="6048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你知道计量容积的单位有哪些吗？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0" name="Text Box 20"/>
          <p:cNvSpPr txBox="1">
            <a:spLocks noChangeArrowheads="1"/>
          </p:cNvSpPr>
          <p:nvPr/>
        </p:nvSpPr>
        <p:spPr bwMode="auto">
          <a:xfrm>
            <a:off x="4996342" y="3693435"/>
            <a:ext cx="3370481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1" name="Text Box 21"/>
          <p:cNvSpPr txBox="1">
            <a:spLocks noChangeArrowheads="1"/>
          </p:cNvSpPr>
          <p:nvPr/>
        </p:nvSpPr>
        <p:spPr bwMode="auto">
          <a:xfrm>
            <a:off x="4996342" y="2964177"/>
            <a:ext cx="4084549" cy="605359"/>
          </a:xfrm>
          <a:prstGeom prst="rect">
            <a:avLst/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 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 r="-6522"/>
          <a:stretch>
            <a:fillRect/>
          </a:stretch>
        </p:blipFill>
        <p:spPr>
          <a:xfrm>
            <a:off x="3604503" y="2086675"/>
            <a:ext cx="919782" cy="20627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2644823" y="2423074"/>
            <a:ext cx="459023" cy="168661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5" grpId="0" autoUpdateAnimBg="0"/>
      <p:bldP spid="7176" grpId="0" autoUpdateAnimBg="0"/>
      <p:bldP spid="7177" grpId="0" autoUpdateAnimBg="0"/>
      <p:bldP spid="7178" grpId="0" animBg="1" autoUpdateAnimBg="0"/>
      <p:bldP spid="7179" grpId="0" autoUpdateAnimBg="0"/>
      <p:bldP spid="7180" grpId="0"/>
      <p:bldP spid="718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圆角矩形 19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20862" y="1017447"/>
            <a:ext cx="7274839" cy="400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2308934" y="615413"/>
            <a:ext cx="45261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体积、容积单位之间的关系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8" name="TextBox 1"/>
          <p:cNvSpPr txBox="1">
            <a:spLocks noChangeArrowheads="1"/>
          </p:cNvSpPr>
          <p:nvPr/>
        </p:nvSpPr>
        <p:spPr bwMode="auto">
          <a:xfrm>
            <a:off x="2814459" y="2643546"/>
            <a:ext cx="3775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2896998" y="1737733"/>
            <a:ext cx="3692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立方米＝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1496" y="378019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4133" y="378019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88122" y="3780191"/>
            <a:ext cx="1116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1601" y="378019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3667242" y="3180708"/>
            <a:ext cx="424232" cy="52398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449661" y="3142959"/>
            <a:ext cx="424232" cy="52398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9" grpId="0"/>
      <p:bldP spid="2" grpId="0"/>
      <p:bldP spid="3" grpId="0"/>
      <p:bldP spid="4" grpId="0"/>
      <p:bldP spid="5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843726" y="1025951"/>
            <a:ext cx="49975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填上合适的容积单位。 </a:t>
            </a:r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4985525" y="3993589"/>
            <a:ext cx="39324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冰箱的容积约是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   ）。　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2"/>
          <p:cNvSpPr txBox="1">
            <a:spLocks noChangeArrowheads="1"/>
          </p:cNvSpPr>
          <p:nvPr/>
        </p:nvSpPr>
        <p:spPr bwMode="auto">
          <a:xfrm>
            <a:off x="1082157" y="2472632"/>
            <a:ext cx="4059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水桶的容积约是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   ）。 　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4787504" y="2500313"/>
            <a:ext cx="44470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眼药水瓶的容积约是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　  ）。　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4"/>
          <p:cNvSpPr txBox="1">
            <a:spLocks noChangeArrowheads="1"/>
          </p:cNvSpPr>
          <p:nvPr/>
        </p:nvSpPr>
        <p:spPr bwMode="auto">
          <a:xfrm>
            <a:off x="1138336" y="3961436"/>
            <a:ext cx="42947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酸奶盒的容积约是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    ）。　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5"/>
          <p:cNvSpPr txBox="1">
            <a:spLocks noChangeArrowheads="1"/>
          </p:cNvSpPr>
          <p:nvPr/>
        </p:nvSpPr>
        <p:spPr bwMode="auto">
          <a:xfrm>
            <a:off x="3474771" y="2507047"/>
            <a:ext cx="5838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升  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Text Box 36"/>
          <p:cNvSpPr txBox="1">
            <a:spLocks noChangeArrowheads="1"/>
          </p:cNvSpPr>
          <p:nvPr/>
        </p:nvSpPr>
        <p:spPr bwMode="auto">
          <a:xfrm>
            <a:off x="7441326" y="4011448"/>
            <a:ext cx="5838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升  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6" name="Text Box 37"/>
          <p:cNvSpPr txBox="1">
            <a:spLocks noChangeArrowheads="1"/>
          </p:cNvSpPr>
          <p:nvPr/>
        </p:nvSpPr>
        <p:spPr bwMode="auto">
          <a:xfrm>
            <a:off x="7575316" y="2501666"/>
            <a:ext cx="7713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毫升 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auto">
          <a:xfrm>
            <a:off x="3830152" y="3995851"/>
            <a:ext cx="7713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ea typeface="楷体" panose="02010609060101010101" pitchFamily="49" charset="-122"/>
              </a:rPr>
              <a:t>毫升 </a:t>
            </a:r>
            <a:endParaRPr lang="zh-CN" altLang="en-US" sz="2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5841243" y="3003413"/>
            <a:ext cx="684554" cy="10722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572346" y="3153761"/>
            <a:ext cx="684554" cy="8822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2195736" y="1439300"/>
            <a:ext cx="924092" cy="104388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184" b="91837" l="9091" r="88889">
                        <a14:foregroundMark x1="42424" y1="9694" x2="53535" y2="9184"/>
                        <a14:foregroundMark x1="26263" y1="90306" x2="60606" y2="9234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609307" y="1671702"/>
            <a:ext cx="410965" cy="812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15"/>
          <p:cNvSpPr txBox="1">
            <a:spLocks noChangeArrowheads="1"/>
          </p:cNvSpPr>
          <p:nvPr/>
        </p:nvSpPr>
        <p:spPr bwMode="auto">
          <a:xfrm>
            <a:off x="755576" y="783903"/>
            <a:ext cx="36183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火眼金睛辩对错。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Text Box 15"/>
          <p:cNvSpPr txBox="1">
            <a:spLocks noChangeArrowheads="1"/>
          </p:cNvSpPr>
          <p:nvPr/>
        </p:nvSpPr>
        <p:spPr bwMode="auto">
          <a:xfrm>
            <a:off x="542442" y="1635646"/>
            <a:ext cx="8036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）容器所能容纳物体的体积，叫作它们的容积。（   ）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Text Box 15"/>
          <p:cNvSpPr txBox="1">
            <a:spLocks noChangeArrowheads="1"/>
          </p:cNvSpPr>
          <p:nvPr/>
        </p:nvSpPr>
        <p:spPr bwMode="auto">
          <a:xfrm>
            <a:off x="578161" y="2283346"/>
            <a:ext cx="8036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）计量液体的体积，常用容积单位升与毫升。  （   ）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 Box 15"/>
          <p:cNvSpPr txBox="1">
            <a:spLocks noChangeArrowheads="1"/>
          </p:cNvSpPr>
          <p:nvPr/>
        </p:nvSpPr>
        <p:spPr bwMode="auto">
          <a:xfrm>
            <a:off x="566255" y="2877467"/>
            <a:ext cx="8036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毫升等于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                    （   ）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4" name="Text Box 15"/>
          <p:cNvSpPr txBox="1">
            <a:spLocks noChangeArrowheads="1"/>
          </p:cNvSpPr>
          <p:nvPr/>
        </p:nvSpPr>
        <p:spPr bwMode="auto">
          <a:xfrm>
            <a:off x="569826" y="3501355"/>
            <a:ext cx="8036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）升与毫升之间的进率是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               （   ）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865843" y="2288109"/>
            <a:ext cx="1399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zh-CN" altLang="en-US" sz="24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7865843" y="2877468"/>
            <a:ext cx="610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24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227" name="Rectangle 12"/>
          <p:cNvSpPr>
            <a:spLocks noChangeArrowheads="1"/>
          </p:cNvSpPr>
          <p:nvPr/>
        </p:nvSpPr>
        <p:spPr bwMode="auto">
          <a:xfrm>
            <a:off x="7865843" y="3525168"/>
            <a:ext cx="610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24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228" name="Text Box 13"/>
          <p:cNvSpPr txBox="1">
            <a:spLocks noChangeArrowheads="1"/>
          </p:cNvSpPr>
          <p:nvPr/>
        </p:nvSpPr>
        <p:spPr bwMode="auto">
          <a:xfrm>
            <a:off x="7865843" y="1635646"/>
            <a:ext cx="1399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楷体" panose="02010609060101010101" pitchFamily="49" charset="-122"/>
              </a:rPr>
              <a:t>√</a:t>
            </a:r>
            <a:endParaRPr lang="zh-CN" altLang="en-US" sz="24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928430" y="2872704"/>
            <a:ext cx="1656184" cy="4616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4499992" y="3501354"/>
            <a:ext cx="1656184" cy="4616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utoUpdateAnimBg="0"/>
      <p:bldP spid="9226" grpId="0" autoUpdateAnimBg="0"/>
      <p:bldP spid="9227" grpId="0" autoUpdateAnimBg="0"/>
      <p:bldP spid="9228" grpId="0" autoUpdateAnimBg="0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KSO_WPP_MARK_KEY" val="23b23095-6baa-4d24-ba0d-6c25ee25ae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1261</Words>
  <Application>WPS 演示</Application>
  <PresentationFormat>全屏显示(16:9)</PresentationFormat>
  <Paragraphs>221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等线</vt:lpstr>
      <vt:lpstr>Times New Roman</vt:lpstr>
      <vt:lpstr>幼圆</vt:lpstr>
      <vt:lpstr>Calibri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44</cp:revision>
  <dcterms:created xsi:type="dcterms:W3CDTF">2018-09-11T05:46:00Z</dcterms:created>
  <dcterms:modified xsi:type="dcterms:W3CDTF">2023-02-08T07:37:35Z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DC69E7B0D93A435EAF1B0C23F3729373</vt:lpwstr>
  </property>
</Properties>
</file>