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6"/>
  </p:notesMasterIdLst>
  <p:sldIdLst>
    <p:sldId id="256" r:id="rId4"/>
    <p:sldId id="257" r:id="rId5"/>
    <p:sldId id="364" r:id="rId6"/>
    <p:sldId id="259" r:id="rId7"/>
    <p:sldId id="258" r:id="rId8"/>
    <p:sldId id="284" r:id="rId9"/>
    <p:sldId id="287" r:id="rId10"/>
    <p:sldId id="288" r:id="rId11"/>
    <p:sldId id="289" r:id="rId12"/>
    <p:sldId id="360" r:id="rId13"/>
    <p:sldId id="291" r:id="rId14"/>
    <p:sldId id="292" r:id="rId15"/>
    <p:sldId id="293" r:id="rId16"/>
    <p:sldId id="265" r:id="rId17"/>
    <p:sldId id="361" r:id="rId18"/>
    <p:sldId id="362" r:id="rId19"/>
    <p:sldId id="296" r:id="rId20"/>
    <p:sldId id="270" r:id="rId21"/>
    <p:sldId id="365" r:id="rId22"/>
    <p:sldId id="271" r:id="rId23"/>
    <p:sldId id="366" r:id="rId24"/>
    <p:sldId id="272" r:id="rId25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0" userDrawn="1">
          <p15:clr>
            <a:srgbClr val="A4A3A4"/>
          </p15:clr>
        </p15:guide>
        <p15:guide id="2" pos="2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54" d="100"/>
          <a:sy n="154" d="100"/>
        </p:scale>
        <p:origin x="-570" y="-96"/>
      </p:cViewPr>
      <p:guideLst>
        <p:guide orient="horz" pos="1610"/>
        <p:guide pos="29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6" y="3305176"/>
            <a:ext cx="7772221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6" y="2180035"/>
            <a:ext cx="7772221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5" y="1151335"/>
            <a:ext cx="404031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65" y="1631156"/>
            <a:ext cx="404031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40" y="1151335"/>
            <a:ext cx="404150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40" y="1631156"/>
            <a:ext cx="4041507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5" y="204791"/>
            <a:ext cx="5112019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8"/>
            <a:ext cx="3007910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1"/>
            <a:ext cx="548711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6"/>
            <a:ext cx="548711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6" y="205979"/>
            <a:ext cx="8229481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6" y="1200151"/>
            <a:ext cx="8229481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70" y="205980"/>
            <a:ext cx="2056477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65" y="205980"/>
            <a:ext cx="6058689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613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2.xml"/><Relationship Id="rId20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txStyles>
    <p:titleStyle>
      <a:lvl1pPr algn="ctr" defTabSz="685165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6895" indent="-213995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slide" Target="slide14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emf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情境导入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探究新知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课堂小结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课后作业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课堂练习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0" y="0"/>
            <a:ext cx="3995496" cy="424168"/>
            <a:chOff x="0" y="0"/>
            <a:chExt cx="3491880" cy="424168"/>
          </a:xfrm>
        </p:grpSpPr>
        <p:sp>
          <p:nvSpPr>
            <p:cNvPr id="27" name="矩形 26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30" name="文本框 22"/>
              <p:cNvSpPr txBox="1"/>
              <p:nvPr/>
            </p:nvSpPr>
            <p:spPr>
              <a:xfrm>
                <a:off x="179512" y="51470"/>
                <a:ext cx="24477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  数学  六年制  五年级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1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/>
          <p:nvPr/>
        </p:nvSpPr>
        <p:spPr>
          <a:xfrm>
            <a:off x="948690" y="598680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0050AA"/>
                </a:solidFill>
                <a:latin typeface="微软雅黑" panose="020B0503020204020204" charset="-122"/>
                <a:ea typeface="微软雅黑" panose="020B0503020204020204" charset="-122"/>
              </a:rPr>
              <a:t>长方体和正方体</a:t>
            </a:r>
            <a:endParaRPr lang="zh-CN" altLang="en-US" sz="3200" b="1" dirty="0">
              <a:solidFill>
                <a:srgbClr val="0050A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9744" y="1419634"/>
            <a:ext cx="9145054" cy="1438855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6000" b="1" dirty="0">
                <a:latin typeface="微软雅黑" panose="020B0503020204020204" charset="-122"/>
                <a:ea typeface="微软雅黑" panose="020B0503020204020204" charset="-122"/>
              </a:rPr>
              <a:t>包装</a:t>
            </a:r>
            <a:r>
              <a:rPr lang="zh-CN" altLang="en-US" sz="6000" b="1" dirty="0" smtClean="0">
                <a:latin typeface="微软雅黑" panose="020B0503020204020204" charset="-122"/>
                <a:ea typeface="微软雅黑" panose="020B0503020204020204" charset="-122"/>
              </a:rPr>
              <a:t>盒</a:t>
            </a:r>
            <a:endParaRPr lang="en-US" altLang="zh-CN" sz="6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时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4"/>
          <p:cNvSpPr txBox="1">
            <a:spLocks noChangeArrowheads="1"/>
          </p:cNvSpPr>
          <p:nvPr/>
        </p:nvSpPr>
        <p:spPr bwMode="auto">
          <a:xfrm rot="18920834">
            <a:off x="2682161" y="1741110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solidFill>
                  <a:srgbClr val="FF0000"/>
                </a:solidFill>
                <a:ea typeface="楷体" panose="02010609060101010101" pitchFamily="49" charset="-122"/>
              </a:rPr>
              <a:t>b</a:t>
            </a:r>
            <a:endParaRPr lang="en-US" altLang="zh-CN" sz="135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269" name="Text Box 11"/>
          <p:cNvSpPr txBox="1">
            <a:spLocks noChangeArrowheads="1"/>
          </p:cNvSpPr>
          <p:nvPr/>
        </p:nvSpPr>
        <p:spPr bwMode="auto">
          <a:xfrm>
            <a:off x="1768589" y="2179774"/>
            <a:ext cx="12430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ea typeface="楷体" panose="02010609060101010101" pitchFamily="49" charset="-122"/>
              </a:rPr>
              <a:t>ɑ</a:t>
            </a:r>
            <a:endParaRPr lang="en-US" altLang="zh-CN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270" name="Text Box 12"/>
          <p:cNvSpPr txBox="1">
            <a:spLocks noChangeArrowheads="1"/>
          </p:cNvSpPr>
          <p:nvPr/>
        </p:nvSpPr>
        <p:spPr bwMode="auto">
          <a:xfrm>
            <a:off x="2370593" y="1812328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solidFill>
                  <a:srgbClr val="FF0000"/>
                </a:solidFill>
                <a:ea typeface="楷体" panose="02010609060101010101" pitchFamily="49" charset="-122"/>
              </a:rPr>
              <a:t>h</a:t>
            </a:r>
            <a:endParaRPr lang="en-US" altLang="zh-CN" sz="135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271" name="Rectangle 31"/>
          <p:cNvSpPr>
            <a:spLocks noChangeArrowheads="1"/>
          </p:cNvSpPr>
          <p:nvPr/>
        </p:nvSpPr>
        <p:spPr bwMode="auto">
          <a:xfrm>
            <a:off x="4139804" y="2883754"/>
            <a:ext cx="307895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ea typeface="楷体" panose="02010609060101010101" pitchFamily="49" charset="-122"/>
            </a:endParaRPr>
          </a:p>
          <a:p>
            <a:pPr eaLnBrk="1" hangingPunct="1"/>
            <a:endParaRPr lang="zh-CN" altLang="en-US" b="1">
              <a:ea typeface="楷体" panose="02010609060101010101" pitchFamily="49" charset="-122"/>
            </a:endParaRPr>
          </a:p>
          <a:p>
            <a:pPr eaLnBrk="1" hangingPunct="1"/>
            <a:endParaRPr lang="zh-CN" altLang="en-US" b="1">
              <a:ea typeface="楷体" panose="02010609060101010101" pitchFamily="49" charset="-122"/>
            </a:endParaRPr>
          </a:p>
          <a:p>
            <a:pPr eaLnBrk="1" hangingPunct="1"/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1272" name="Rectangle 14"/>
          <p:cNvSpPr>
            <a:spLocks noChangeArrowheads="1"/>
          </p:cNvSpPr>
          <p:nvPr/>
        </p:nvSpPr>
        <p:spPr bwMode="auto">
          <a:xfrm>
            <a:off x="3688446" y="1499094"/>
            <a:ext cx="415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长方体的体积 ＝ 长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高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273" name="Rectangle 15"/>
          <p:cNvSpPr>
            <a:spLocks noChangeArrowheads="1"/>
          </p:cNvSpPr>
          <p:nvPr/>
        </p:nvSpPr>
        <p:spPr bwMode="auto">
          <a:xfrm>
            <a:off x="5251851" y="2084073"/>
            <a:ext cx="1426369" cy="41549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V = </a:t>
            </a:r>
            <a:r>
              <a:rPr lang="en-US" altLang="zh-CN" sz="21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ɑbh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4" name="Rectangle 16"/>
          <p:cNvSpPr>
            <a:spLocks noChangeArrowheads="1"/>
          </p:cNvSpPr>
          <p:nvPr/>
        </p:nvSpPr>
        <p:spPr bwMode="auto">
          <a:xfrm>
            <a:off x="3688446" y="2785569"/>
            <a:ext cx="50600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  正方体的体积＝棱长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棱长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棱长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275" name="Rectangle 17"/>
          <p:cNvSpPr>
            <a:spLocks noChangeArrowheads="1"/>
          </p:cNvSpPr>
          <p:nvPr/>
        </p:nvSpPr>
        <p:spPr bwMode="auto">
          <a:xfrm>
            <a:off x="5083934" y="3289710"/>
            <a:ext cx="25335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 = 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ɑ</a:t>
            </a:r>
            <a:r>
              <a:rPr lang="en-US" altLang="zh-CN" sz="2400" b="1" dirty="0" err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·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ɑ</a:t>
            </a:r>
            <a:r>
              <a:rPr lang="en-US" altLang="zh-CN" sz="2400" b="1" dirty="0" err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·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7" name="AutoShape 73"/>
          <p:cNvSpPr>
            <a:spLocks noChangeArrowheads="1"/>
          </p:cNvSpPr>
          <p:nvPr/>
        </p:nvSpPr>
        <p:spPr bwMode="auto">
          <a:xfrm>
            <a:off x="1228896" y="1445527"/>
            <a:ext cx="1675209" cy="809625"/>
          </a:xfrm>
          <a:prstGeom prst="cube">
            <a:avLst>
              <a:gd name="adj" fmla="val 25000"/>
            </a:avLst>
          </a:prstGeom>
          <a:noFill/>
          <a:ln w="127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278" name="AutoShape 74"/>
          <p:cNvSpPr>
            <a:spLocks noChangeArrowheads="1"/>
          </p:cNvSpPr>
          <p:nvPr/>
        </p:nvSpPr>
        <p:spPr bwMode="auto">
          <a:xfrm>
            <a:off x="1358025" y="2495145"/>
            <a:ext cx="1079897" cy="1079897"/>
          </a:xfrm>
          <a:prstGeom prst="cube">
            <a:avLst>
              <a:gd name="adj" fmla="val 25000"/>
            </a:avLst>
          </a:prstGeom>
          <a:noFill/>
          <a:ln w="127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1279" name="Text Box 75"/>
          <p:cNvSpPr txBox="1">
            <a:spLocks noChangeArrowheads="1"/>
          </p:cNvSpPr>
          <p:nvPr/>
        </p:nvSpPr>
        <p:spPr bwMode="auto">
          <a:xfrm>
            <a:off x="1567758" y="3536796"/>
            <a:ext cx="12430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ea typeface="楷体" panose="02010609060101010101" pitchFamily="49" charset="-122"/>
              </a:rPr>
              <a:t>ɑ</a:t>
            </a:r>
            <a:endParaRPr lang="en-US" altLang="zh-CN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1280" name="Text Box 76"/>
          <p:cNvSpPr txBox="1">
            <a:spLocks noChangeArrowheads="1"/>
          </p:cNvSpPr>
          <p:nvPr/>
        </p:nvSpPr>
        <p:spPr bwMode="auto">
          <a:xfrm>
            <a:off x="1657722" y="2957815"/>
            <a:ext cx="12430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0070C0"/>
                </a:solidFill>
                <a:ea typeface="楷体" panose="02010609060101010101" pitchFamily="49" charset="-122"/>
              </a:rPr>
              <a:t>ɑ</a:t>
            </a:r>
            <a:endParaRPr lang="en-US" altLang="zh-CN" b="1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1281" name="Text Box 77"/>
          <p:cNvSpPr txBox="1">
            <a:spLocks noChangeArrowheads="1"/>
          </p:cNvSpPr>
          <p:nvPr/>
        </p:nvSpPr>
        <p:spPr bwMode="auto">
          <a:xfrm rot="18920834">
            <a:off x="2169895" y="3035776"/>
            <a:ext cx="12430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0070C0"/>
                </a:solidFill>
                <a:ea typeface="楷体" panose="02010609060101010101" pitchFamily="49" charset="-122"/>
              </a:rPr>
              <a:t>ɑ</a:t>
            </a:r>
            <a:endParaRPr lang="en-US" altLang="zh-CN" b="1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1283" name="Text Box 27"/>
          <p:cNvSpPr txBox="1">
            <a:spLocks noChangeArrowheads="1"/>
          </p:cNvSpPr>
          <p:nvPr/>
        </p:nvSpPr>
        <p:spPr bwMode="auto">
          <a:xfrm>
            <a:off x="873594" y="566680"/>
            <a:ext cx="74943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根据以上探索过程，如果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表示长方体、正方体的体积，用你能总结出长方体和正方体的体积计算公式吗？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85" name="Text Box 11"/>
          <p:cNvSpPr txBox="1">
            <a:spLocks noChangeArrowheads="1"/>
          </p:cNvSpPr>
          <p:nvPr/>
        </p:nvSpPr>
        <p:spPr bwMode="auto">
          <a:xfrm>
            <a:off x="1769778" y="2255974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350" b="1" dirty="0">
                <a:solidFill>
                  <a:srgbClr val="FF0000"/>
                </a:solidFill>
                <a:ea typeface="楷体" panose="02010609060101010101" pitchFamily="49" charset="-122"/>
              </a:rPr>
              <a:t>长</a:t>
            </a:r>
            <a:endParaRPr lang="zh-CN" altLang="en-US" sz="13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286" name="Text Box 4"/>
          <p:cNvSpPr txBox="1">
            <a:spLocks noChangeArrowheads="1"/>
          </p:cNvSpPr>
          <p:nvPr/>
        </p:nvSpPr>
        <p:spPr bwMode="auto">
          <a:xfrm rot="18920834">
            <a:off x="2654781" y="1783991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350" b="1" dirty="0">
                <a:solidFill>
                  <a:srgbClr val="FF0000"/>
                </a:solidFill>
                <a:ea typeface="楷体" panose="02010609060101010101" pitchFamily="49" charset="-122"/>
              </a:rPr>
              <a:t>宽</a:t>
            </a:r>
            <a:endParaRPr lang="zh-CN" altLang="en-US" sz="13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287" name="Text Box 12"/>
          <p:cNvSpPr txBox="1">
            <a:spLocks noChangeArrowheads="1"/>
          </p:cNvSpPr>
          <p:nvPr/>
        </p:nvSpPr>
        <p:spPr bwMode="auto">
          <a:xfrm>
            <a:off x="2370593" y="1783991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350" b="1">
                <a:solidFill>
                  <a:srgbClr val="FF0000"/>
                </a:solidFill>
                <a:ea typeface="楷体" panose="02010609060101010101" pitchFamily="49" charset="-122"/>
              </a:rPr>
              <a:t>高</a:t>
            </a:r>
            <a:endParaRPr lang="zh-CN" altLang="en-US" sz="135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288" name="Text Box 75"/>
          <p:cNvSpPr txBox="1">
            <a:spLocks noChangeArrowheads="1"/>
          </p:cNvSpPr>
          <p:nvPr/>
        </p:nvSpPr>
        <p:spPr bwMode="auto">
          <a:xfrm>
            <a:off x="1529428" y="3577423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350" b="1" dirty="0">
                <a:solidFill>
                  <a:srgbClr val="0070C0"/>
                </a:solidFill>
                <a:ea typeface="楷体" panose="02010609060101010101" pitchFamily="49" charset="-122"/>
              </a:rPr>
              <a:t>棱长</a:t>
            </a:r>
            <a:endParaRPr lang="zh-CN" altLang="en-US" sz="135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1289" name="Text Box 77"/>
          <p:cNvSpPr txBox="1">
            <a:spLocks noChangeArrowheads="1"/>
          </p:cNvSpPr>
          <p:nvPr/>
        </p:nvSpPr>
        <p:spPr bwMode="auto">
          <a:xfrm rot="18920834">
            <a:off x="2107230" y="3088347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350" b="1">
                <a:solidFill>
                  <a:srgbClr val="0070C0"/>
                </a:solidFill>
                <a:ea typeface="楷体" panose="02010609060101010101" pitchFamily="49" charset="-122"/>
              </a:rPr>
              <a:t>棱长</a:t>
            </a:r>
            <a:endParaRPr lang="zh-CN" altLang="en-US" sz="1350" b="1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1290" name="Text Box 76"/>
          <p:cNvSpPr txBox="1">
            <a:spLocks noChangeArrowheads="1"/>
          </p:cNvSpPr>
          <p:nvPr/>
        </p:nvSpPr>
        <p:spPr bwMode="auto">
          <a:xfrm>
            <a:off x="1592237" y="3012584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350" b="1">
                <a:solidFill>
                  <a:srgbClr val="0070C0"/>
                </a:solidFill>
                <a:ea typeface="楷体" panose="02010609060101010101" pitchFamily="49" charset="-122"/>
              </a:rPr>
              <a:t>棱长</a:t>
            </a:r>
            <a:endParaRPr lang="zh-CN" altLang="en-US" sz="1350" b="1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1291" name="Rectangle 17"/>
          <p:cNvSpPr>
            <a:spLocks noChangeArrowheads="1"/>
          </p:cNvSpPr>
          <p:nvPr/>
        </p:nvSpPr>
        <p:spPr bwMode="auto">
          <a:xfrm>
            <a:off x="731545" y="3728974"/>
            <a:ext cx="694081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ɑ﹒ɑ﹒ɑ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也可以写作“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ɑ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</a:t>
            </a:r>
            <a:r>
              <a:rPr lang="zh-CN" altLang="en-US" sz="2400" b="1" dirty="0">
                <a:latin typeface="宋体" panose="02010600030101010101" pitchFamily="2" charset="-122"/>
                <a:ea typeface="楷体" panose="02010609060101010101" pitchFamily="49" charset="-122"/>
              </a:rPr>
              <a:t>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的立方</a:t>
            </a:r>
            <a:r>
              <a:rPr lang="zh-CN" altLang="en-US" sz="2400" b="1" dirty="0">
                <a:latin typeface="宋体" panose="02010600030101010101" pitchFamily="2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，表示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相乘。正方体的体积公式一般写成：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92" name="Rectangle 17"/>
          <p:cNvSpPr>
            <a:spLocks noChangeArrowheads="1"/>
          </p:cNvSpPr>
          <p:nvPr/>
        </p:nvSpPr>
        <p:spPr bwMode="auto">
          <a:xfrm>
            <a:off x="7000455" y="4167601"/>
            <a:ext cx="1187053" cy="41549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V = ɑ</a:t>
            </a:r>
            <a:r>
              <a:rPr lang="en-US" altLang="zh-CN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69" grpId="0" autoUpdateAnimBg="0"/>
      <p:bldP spid="11270" grpId="0" autoUpdateAnimBg="0"/>
      <p:bldP spid="11272" grpId="0" autoUpdateAnimBg="0"/>
      <p:bldP spid="11273" grpId="0" animBg="1" autoUpdateAnimBg="0"/>
      <p:bldP spid="11274" grpId="0" autoUpdateAnimBg="0"/>
      <p:bldP spid="11275" grpId="0" autoUpdateAnimBg="0"/>
      <p:bldP spid="11277" grpId="0" animBg="1" autoUpdateAnimBg="0"/>
      <p:bldP spid="11278" grpId="0" animBg="1" autoUpdateAnimBg="0"/>
      <p:bldP spid="11279" grpId="0" autoUpdateAnimBg="0"/>
      <p:bldP spid="11280" grpId="0" autoUpdateAnimBg="0"/>
      <p:bldP spid="11281" grpId="0" autoUpdateAnimBg="0"/>
      <p:bldP spid="11283" grpId="0" autoUpdateAnimBg="0"/>
      <p:bldP spid="11285" grpId="0" autoUpdateAnimBg="0"/>
      <p:bldP spid="11285" grpId="1" autoUpdateAnimBg="0"/>
      <p:bldP spid="11286" grpId="0" autoUpdateAnimBg="0"/>
      <p:bldP spid="11286" grpId="1" autoUpdateAnimBg="0"/>
      <p:bldP spid="11287" grpId="0" autoUpdateAnimBg="0"/>
      <p:bldP spid="11287" grpId="1" autoUpdateAnimBg="0"/>
      <p:bldP spid="11288" grpId="0" autoUpdateAnimBg="0"/>
      <p:bldP spid="11288" grpId="1" autoUpdateAnimBg="0"/>
      <p:bldP spid="11289" grpId="0" autoUpdateAnimBg="0"/>
      <p:bldP spid="11289" grpId="1" autoUpdateAnimBg="0"/>
      <p:bldP spid="11290" grpId="0" autoUpdateAnimBg="0"/>
      <p:bldP spid="11290" grpId="1" autoUpdateAnimBg="0"/>
      <p:bldP spid="11291" grpId="0" autoUpdateAnimBg="0"/>
      <p:bldP spid="11292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1"/>
          <p:cNvSpPr>
            <a:spLocks noChangeArrowheads="1"/>
          </p:cNvSpPr>
          <p:nvPr/>
        </p:nvSpPr>
        <p:spPr bwMode="auto">
          <a:xfrm>
            <a:off x="2897982" y="3328990"/>
            <a:ext cx="372665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ea typeface="楷体" panose="02010609060101010101" pitchFamily="49" charset="-122"/>
            </a:endParaRPr>
          </a:p>
          <a:p>
            <a:pPr eaLnBrk="1" hangingPunct="1"/>
            <a:endParaRPr lang="zh-CN" altLang="en-US" b="1">
              <a:ea typeface="楷体" panose="02010609060101010101" pitchFamily="49" charset="-122"/>
            </a:endParaRPr>
          </a:p>
          <a:p>
            <a:pPr eaLnBrk="1" hangingPunct="1"/>
            <a:endParaRPr lang="zh-CN" altLang="en-US" b="1">
              <a:ea typeface="楷体" panose="02010609060101010101" pitchFamily="49" charset="-122"/>
            </a:endParaRPr>
          </a:p>
          <a:p>
            <a:pPr eaLnBrk="1" hangingPunct="1"/>
            <a:endParaRPr lang="zh-CN" altLang="en-US" b="1">
              <a:ea typeface="楷体" panose="02010609060101010101" pitchFamily="49" charset="-122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 rot="18920834">
            <a:off x="3521484" y="2010816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ea typeface="楷体" panose="02010609060101010101" pitchFamily="49" charset="-122"/>
              </a:rPr>
              <a:t>b</a:t>
            </a:r>
            <a:endParaRPr lang="en-US" altLang="zh-CN" sz="1350" b="1">
              <a:ea typeface="楷体" panose="02010609060101010101" pitchFamily="49" charset="-122"/>
            </a:endParaRPr>
          </a:p>
        </p:txBody>
      </p:sp>
      <p:sp>
        <p:nvSpPr>
          <p:cNvPr id="12293" name="Text Box 16"/>
          <p:cNvSpPr txBox="1">
            <a:spLocks noChangeArrowheads="1"/>
          </p:cNvSpPr>
          <p:nvPr/>
        </p:nvSpPr>
        <p:spPr bwMode="auto">
          <a:xfrm>
            <a:off x="5382820" y="2680467"/>
            <a:ext cx="12430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ea typeface="楷体" panose="02010609060101010101" pitchFamily="49" charset="-122"/>
              </a:rPr>
              <a:t>ɑ</a:t>
            </a:r>
            <a:endParaRPr lang="en-US" altLang="zh-CN" b="1" dirty="0">
              <a:ea typeface="楷体" panose="02010609060101010101" pitchFamily="49" charset="-122"/>
            </a:endParaRPr>
          </a:p>
        </p:txBody>
      </p:sp>
      <p:sp>
        <p:nvSpPr>
          <p:cNvPr id="12294" name="Text Box 17"/>
          <p:cNvSpPr txBox="1">
            <a:spLocks noChangeArrowheads="1"/>
          </p:cNvSpPr>
          <p:nvPr/>
        </p:nvSpPr>
        <p:spPr bwMode="auto">
          <a:xfrm>
            <a:off x="6227334" y="1944328"/>
            <a:ext cx="12430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ea typeface="楷体" panose="02010609060101010101" pitchFamily="49" charset="-122"/>
              </a:rPr>
              <a:t>ɑ</a:t>
            </a:r>
            <a:endParaRPr lang="en-US" altLang="zh-CN" b="1">
              <a:ea typeface="楷体" panose="02010609060101010101" pitchFamily="49" charset="-122"/>
            </a:endParaRPr>
          </a:p>
        </p:txBody>
      </p:sp>
      <p:sp>
        <p:nvSpPr>
          <p:cNvPr id="12295" name="Text Box 18"/>
          <p:cNvSpPr txBox="1">
            <a:spLocks noChangeArrowheads="1"/>
          </p:cNvSpPr>
          <p:nvPr/>
        </p:nvSpPr>
        <p:spPr bwMode="auto">
          <a:xfrm rot="18920834">
            <a:off x="5894372" y="2168223"/>
            <a:ext cx="12430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ea typeface="楷体" panose="02010609060101010101" pitchFamily="49" charset="-122"/>
              </a:rPr>
              <a:t>ɑ</a:t>
            </a:r>
            <a:endParaRPr lang="en-US" altLang="zh-CN" b="1" dirty="0">
              <a:ea typeface="楷体" panose="02010609060101010101" pitchFamily="49" charset="-122"/>
            </a:endParaRPr>
          </a:p>
        </p:txBody>
      </p:sp>
      <p:sp>
        <p:nvSpPr>
          <p:cNvPr id="12296" name="Text Box 6"/>
          <p:cNvSpPr txBox="1">
            <a:spLocks noChangeArrowheads="1"/>
          </p:cNvSpPr>
          <p:nvPr/>
        </p:nvSpPr>
        <p:spPr bwMode="auto">
          <a:xfrm>
            <a:off x="2249095" y="2475310"/>
            <a:ext cx="12430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ea typeface="楷体" panose="02010609060101010101" pitchFamily="49" charset="-122"/>
              </a:rPr>
              <a:t>ɑ</a:t>
            </a:r>
            <a:endParaRPr lang="en-US" altLang="zh-CN" b="1">
              <a:ea typeface="楷体" panose="02010609060101010101" pitchFamily="49" charset="-122"/>
            </a:endParaRPr>
          </a:p>
        </p:txBody>
      </p:sp>
      <p:sp>
        <p:nvSpPr>
          <p:cNvPr id="12297" name="Text Box 7"/>
          <p:cNvSpPr txBox="1">
            <a:spLocks noChangeArrowheads="1"/>
          </p:cNvSpPr>
          <p:nvPr/>
        </p:nvSpPr>
        <p:spPr bwMode="auto">
          <a:xfrm>
            <a:off x="2920607" y="1987153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ea typeface="楷体" panose="02010609060101010101" pitchFamily="49" charset="-122"/>
              </a:rPr>
              <a:t>h</a:t>
            </a:r>
            <a:endParaRPr lang="en-US" altLang="zh-CN" sz="1350" b="1">
              <a:ea typeface="楷体" panose="02010609060101010101" pitchFamily="49" charset="-122"/>
            </a:endParaRPr>
          </a:p>
        </p:txBody>
      </p:sp>
      <p:sp>
        <p:nvSpPr>
          <p:cNvPr id="12298" name="AutoShape 14"/>
          <p:cNvSpPr>
            <a:spLocks noChangeArrowheads="1"/>
          </p:cNvSpPr>
          <p:nvPr/>
        </p:nvSpPr>
        <p:spPr bwMode="auto">
          <a:xfrm>
            <a:off x="2141939" y="1707356"/>
            <a:ext cx="1675209" cy="809625"/>
          </a:xfrm>
          <a:prstGeom prst="cube">
            <a:avLst>
              <a:gd name="adj" fmla="val 25000"/>
            </a:avLst>
          </a:prstGeom>
          <a:noFill/>
          <a:ln w="127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12299" name="Group 40"/>
          <p:cNvGrpSpPr/>
          <p:nvPr/>
        </p:nvGrpSpPr>
        <p:grpSpPr bwMode="auto">
          <a:xfrm>
            <a:off x="2141939" y="1724025"/>
            <a:ext cx="1675209" cy="810816"/>
            <a:chOff x="0" y="0"/>
            <a:chExt cx="1407" cy="681"/>
          </a:xfrm>
        </p:grpSpPr>
        <p:sp>
          <p:nvSpPr>
            <p:cNvPr id="2" name="Line 24"/>
            <p:cNvSpPr>
              <a:spLocks noChangeShapeType="1"/>
            </p:cNvSpPr>
            <p:nvPr/>
          </p:nvSpPr>
          <p:spPr bwMode="auto">
            <a:xfrm flipH="1">
              <a:off x="0" y="499"/>
              <a:ext cx="182" cy="182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grpSp>
          <p:nvGrpSpPr>
            <p:cNvPr id="3" name="Group 29"/>
            <p:cNvGrpSpPr/>
            <p:nvPr/>
          </p:nvGrpSpPr>
          <p:grpSpPr bwMode="auto">
            <a:xfrm>
              <a:off x="182" y="0"/>
              <a:ext cx="1225" cy="499"/>
              <a:chOff x="0" y="0"/>
              <a:chExt cx="1225" cy="499"/>
            </a:xfrm>
          </p:grpSpPr>
          <p:sp>
            <p:nvSpPr>
              <p:cNvPr id="5" name="Line 23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499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6" name="Line 25"/>
              <p:cNvSpPr>
                <a:spLocks noChangeShapeType="1"/>
              </p:cNvSpPr>
              <p:nvPr/>
            </p:nvSpPr>
            <p:spPr bwMode="auto">
              <a:xfrm>
                <a:off x="0" y="499"/>
                <a:ext cx="1225" cy="0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  <p:sp>
        <p:nvSpPr>
          <p:cNvPr id="12300" name="AutoShape 15"/>
          <p:cNvSpPr>
            <a:spLocks noChangeArrowheads="1"/>
          </p:cNvSpPr>
          <p:nvPr/>
        </p:nvSpPr>
        <p:spPr bwMode="auto">
          <a:xfrm>
            <a:off x="5111357" y="1653780"/>
            <a:ext cx="1079897" cy="1079897"/>
          </a:xfrm>
          <a:prstGeom prst="cube">
            <a:avLst>
              <a:gd name="adj" fmla="val 25000"/>
            </a:avLst>
          </a:prstGeom>
          <a:noFill/>
          <a:ln w="127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2301" name="Line 26"/>
          <p:cNvSpPr>
            <a:spLocks noChangeShapeType="1"/>
          </p:cNvSpPr>
          <p:nvPr/>
        </p:nvSpPr>
        <p:spPr bwMode="auto">
          <a:xfrm>
            <a:off x="5382816" y="1659731"/>
            <a:ext cx="0" cy="809625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2302" name="Line 27"/>
          <p:cNvSpPr>
            <a:spLocks noChangeShapeType="1"/>
          </p:cNvSpPr>
          <p:nvPr/>
        </p:nvSpPr>
        <p:spPr bwMode="auto">
          <a:xfrm flipH="1">
            <a:off x="5112544" y="2469358"/>
            <a:ext cx="270272" cy="270272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12303" name="Line 28"/>
          <p:cNvSpPr>
            <a:spLocks noChangeShapeType="1"/>
          </p:cNvSpPr>
          <p:nvPr/>
        </p:nvSpPr>
        <p:spPr bwMode="auto">
          <a:xfrm>
            <a:off x="5382821" y="2466975"/>
            <a:ext cx="810815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grpSp>
        <p:nvGrpSpPr>
          <p:cNvPr id="4" name="Group 63"/>
          <p:cNvGrpSpPr/>
          <p:nvPr/>
        </p:nvGrpSpPr>
        <p:grpSpPr bwMode="auto">
          <a:xfrm>
            <a:off x="2109788" y="2269333"/>
            <a:ext cx="4095750" cy="476251"/>
            <a:chOff x="0" y="0"/>
            <a:chExt cx="3440" cy="400"/>
          </a:xfrm>
        </p:grpSpPr>
        <p:grpSp>
          <p:nvGrpSpPr>
            <p:cNvPr id="12311" name="Group 60"/>
            <p:cNvGrpSpPr/>
            <p:nvPr/>
          </p:nvGrpSpPr>
          <p:grpSpPr bwMode="auto">
            <a:xfrm>
              <a:off x="0" y="0"/>
              <a:ext cx="1497" cy="266"/>
              <a:chOff x="0" y="0"/>
              <a:chExt cx="1497" cy="266"/>
            </a:xfrm>
          </p:grpSpPr>
          <p:pic>
            <p:nvPicPr>
              <p:cNvPr id="7" name="Picture 57" descr="图片1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40"/>
                <a:ext cx="1497" cy="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" name="Text Box 49"/>
              <p:cNvSpPr txBox="1">
                <a:spLocks noChangeArrowheads="1"/>
              </p:cNvSpPr>
              <p:nvPr/>
            </p:nvSpPr>
            <p:spPr bwMode="auto">
              <a:xfrm>
                <a:off x="280" y="0"/>
                <a:ext cx="81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350" b="1">
                    <a:ea typeface="楷体" panose="02010609060101010101" pitchFamily="49" charset="-122"/>
                  </a:rPr>
                  <a:t>底面</a:t>
                </a:r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2312" name="Group 62"/>
            <p:cNvGrpSpPr/>
            <p:nvPr/>
          </p:nvGrpSpPr>
          <p:grpSpPr bwMode="auto">
            <a:xfrm>
              <a:off x="2519" y="148"/>
              <a:ext cx="921" cy="252"/>
              <a:chOff x="0" y="0"/>
              <a:chExt cx="921" cy="252"/>
            </a:xfrm>
          </p:grpSpPr>
          <p:pic>
            <p:nvPicPr>
              <p:cNvPr id="12313" name="Picture 59" descr="图片210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EFFFF"/>
                  </a:clrFrom>
                  <a:clrTo>
                    <a:srgbClr val="FE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5"/>
                <a:ext cx="921" cy="2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14" name="Text Box 61"/>
              <p:cNvSpPr txBox="1">
                <a:spLocks noChangeArrowheads="1"/>
              </p:cNvSpPr>
              <p:nvPr/>
            </p:nvSpPr>
            <p:spPr bwMode="auto">
              <a:xfrm>
                <a:off x="149" y="0"/>
                <a:ext cx="635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1350" b="1">
                    <a:ea typeface="楷体" panose="02010609060101010101" pitchFamily="49" charset="-122"/>
                  </a:rPr>
                  <a:t>底面</a:t>
                </a:r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2316" name="Text Box 37"/>
          <p:cNvSpPr txBox="1">
            <a:spLocks noChangeArrowheads="1"/>
          </p:cNvSpPr>
          <p:nvPr/>
        </p:nvSpPr>
        <p:spPr bwMode="auto">
          <a:xfrm>
            <a:off x="946708" y="683614"/>
            <a:ext cx="74877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长方体和正方体底面的面积叫作它们的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7" name="Text Box 39"/>
          <p:cNvSpPr txBox="1">
            <a:spLocks noChangeArrowheads="1"/>
          </p:cNvSpPr>
          <p:nvPr/>
        </p:nvSpPr>
        <p:spPr bwMode="auto">
          <a:xfrm>
            <a:off x="533118" y="2908513"/>
            <a:ext cx="83148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你能用同一个公式来表示长方体和正方体体积的计算方法吗？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8" name="Rectangle 40"/>
          <p:cNvSpPr>
            <a:spLocks noChangeArrowheads="1"/>
          </p:cNvSpPr>
          <p:nvPr/>
        </p:nvSpPr>
        <p:spPr bwMode="auto">
          <a:xfrm>
            <a:off x="1691680" y="3581880"/>
            <a:ext cx="6121290" cy="864394"/>
          </a:xfrm>
          <a:prstGeom prst="rect">
            <a:avLst/>
          </a:prstGeom>
          <a:solidFill>
            <a:schemeClr val="accent2">
              <a:lumMod val="40000"/>
              <a:lumOff val="60000"/>
              <a:alpha val="38039"/>
            </a:schemeClr>
          </a:solidFill>
          <a:ln>
            <a:solidFill>
              <a:srgbClr val="FF0000"/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长方体（或正方体）的体积 ＝ 底面积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9" name="Rectangle 12"/>
          <p:cNvSpPr>
            <a:spLocks noChangeArrowheads="1"/>
          </p:cNvSpPr>
          <p:nvPr/>
        </p:nvSpPr>
        <p:spPr bwMode="auto">
          <a:xfrm>
            <a:off x="4234174" y="4020782"/>
            <a:ext cx="14585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V = 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6" grpId="0" autoUpdateAnimBg="0"/>
      <p:bldP spid="12317" grpId="0" autoUpdateAnimBg="0"/>
      <p:bldP spid="12318" grpId="0" animBg="1" autoUpdateAnimBg="0"/>
      <p:bldP spid="1231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Rectangle 46"/>
          <p:cNvSpPr>
            <a:spLocks noChangeArrowheads="1"/>
          </p:cNvSpPr>
          <p:nvPr/>
        </p:nvSpPr>
        <p:spPr bwMode="auto">
          <a:xfrm>
            <a:off x="4248154" y="0"/>
            <a:ext cx="1429333" cy="113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400" b="1">
              <a:ea typeface="楷体" panose="02010609060101010101" pitchFamily="49" charset="-122"/>
            </a:endParaRPr>
          </a:p>
        </p:txBody>
      </p:sp>
      <p:pic>
        <p:nvPicPr>
          <p:cNvPr id="13322" name="Picture 26" descr="图片1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8544" y="1690644"/>
            <a:ext cx="1999059" cy="1035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27" descr="图片1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1016" y="3170635"/>
            <a:ext cx="1315640" cy="1345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Rectangle 11"/>
          <p:cNvSpPr>
            <a:spLocks noChangeArrowheads="1"/>
          </p:cNvSpPr>
          <p:nvPr/>
        </p:nvSpPr>
        <p:spPr bwMode="auto">
          <a:xfrm>
            <a:off x="3924300" y="1491632"/>
            <a:ext cx="4019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可乐箱的体积：</a:t>
            </a:r>
            <a:endParaRPr lang="zh-CN" altLang="en-US" sz="24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3325" name="Rectangle 33"/>
          <p:cNvSpPr>
            <a:spLocks noChangeArrowheads="1"/>
          </p:cNvSpPr>
          <p:nvPr/>
        </p:nvSpPr>
        <p:spPr bwMode="auto">
          <a:xfrm>
            <a:off x="3924300" y="1938117"/>
            <a:ext cx="33968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7×3×2 = 42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400" b="1" baseline="30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6" name="Rectangle 11"/>
          <p:cNvSpPr>
            <a:spLocks noChangeArrowheads="1"/>
          </p:cNvSpPr>
          <p:nvPr/>
        </p:nvSpPr>
        <p:spPr bwMode="auto">
          <a:xfrm>
            <a:off x="3924300" y="3287318"/>
            <a:ext cx="4019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>
                <a:solidFill>
                  <a:srgbClr val="0070C0"/>
                </a:solidFill>
                <a:ea typeface="楷体" panose="02010609060101010101" pitchFamily="49" charset="-122"/>
              </a:rPr>
              <a:t>啤酒箱的体积：</a:t>
            </a:r>
            <a:endParaRPr lang="zh-CN" altLang="en-US" sz="2400" b="1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3327" name="Rectangle 35"/>
          <p:cNvSpPr>
            <a:spLocks noChangeArrowheads="1"/>
          </p:cNvSpPr>
          <p:nvPr/>
        </p:nvSpPr>
        <p:spPr bwMode="auto">
          <a:xfrm>
            <a:off x="3924300" y="3758806"/>
            <a:ext cx="33968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3×3×3 = 27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400" b="1" baseline="30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9" name="Rectangle 31"/>
          <p:cNvSpPr>
            <a:spLocks noChangeArrowheads="1"/>
          </p:cNvSpPr>
          <p:nvPr/>
        </p:nvSpPr>
        <p:spPr bwMode="auto">
          <a:xfrm>
            <a:off x="1259432" y="735286"/>
            <a:ext cx="59947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ea typeface="楷体" panose="02010609060101010101" pitchFamily="49" charset="-122"/>
              </a:rPr>
              <a:t>你会求可乐箱的体积了吗？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13331" name="Rectangle 31"/>
          <p:cNvSpPr>
            <a:spLocks noChangeArrowheads="1"/>
          </p:cNvSpPr>
          <p:nvPr/>
        </p:nvSpPr>
        <p:spPr bwMode="auto">
          <a:xfrm>
            <a:off x="5467166" y="745168"/>
            <a:ext cx="2897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b="1" dirty="0">
                <a:ea typeface="楷体" panose="02010609060101010101" pitchFamily="49" charset="-122"/>
              </a:rPr>
              <a:t>啤酒箱的体积呢？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13332" name="Rectangle 11"/>
          <p:cNvSpPr>
            <a:spLocks noChangeArrowheads="1"/>
          </p:cNvSpPr>
          <p:nvPr/>
        </p:nvSpPr>
        <p:spPr bwMode="auto">
          <a:xfrm>
            <a:off x="3924300" y="2423892"/>
            <a:ext cx="4019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答：可乐箱的体积是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 dm</a:t>
            </a:r>
            <a:r>
              <a:rPr lang="en-US" altLang="zh-CN" sz="2400" b="1" baseline="30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33" name="Rectangle 11"/>
          <p:cNvSpPr>
            <a:spLocks noChangeArrowheads="1"/>
          </p:cNvSpPr>
          <p:nvPr/>
        </p:nvSpPr>
        <p:spPr bwMode="auto">
          <a:xfrm>
            <a:off x="3924300" y="4205290"/>
            <a:ext cx="4019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答：啤酒箱的体积是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 dm</a:t>
            </a:r>
            <a:r>
              <a:rPr lang="en-US" altLang="zh-CN" sz="2400" b="1" baseline="30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 autoUpdateAnimBg="0"/>
      <p:bldP spid="13325" grpId="0" autoUpdateAnimBg="0"/>
      <p:bldP spid="13326" grpId="0" autoUpdateAnimBg="0"/>
      <p:bldP spid="13327" grpId="0" autoUpdateAnimBg="0"/>
      <p:bldP spid="13329" grpId="0" autoUpdateAnimBg="0"/>
      <p:bldP spid="13331" grpId="0" autoUpdateAnimBg="0"/>
      <p:bldP spid="13332" grpId="0" autoUpdateAnimBg="0"/>
      <p:bldP spid="1333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1"/>
          <p:cNvSpPr>
            <a:spLocks noChangeArrowheads="1"/>
          </p:cNvSpPr>
          <p:nvPr/>
        </p:nvSpPr>
        <p:spPr bwMode="auto">
          <a:xfrm>
            <a:off x="968736" y="636786"/>
            <a:ext cx="6921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>
                <a:ea typeface="楷体" panose="02010609060101010101" pitchFamily="49" charset="-122"/>
              </a:rPr>
              <a:t>桃汁饮料盒能盛多少升饮料？（厚度不计）</a:t>
            </a:r>
            <a:endParaRPr lang="zh-CN" altLang="en-US" sz="2400" b="1">
              <a:ea typeface="楷体" panose="02010609060101010101" pitchFamily="49" charset="-122"/>
            </a:endParaRPr>
          </a:p>
        </p:txBody>
      </p:sp>
      <p:sp>
        <p:nvSpPr>
          <p:cNvPr id="14341" name="Rectangle 31"/>
          <p:cNvSpPr>
            <a:spLocks noChangeArrowheads="1"/>
          </p:cNvSpPr>
          <p:nvPr/>
        </p:nvSpPr>
        <p:spPr bwMode="auto">
          <a:xfrm>
            <a:off x="631640" y="3888125"/>
            <a:ext cx="7119426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ea typeface="楷体" panose="02010609060101010101" pitchFamily="49" charset="-122"/>
              </a:rPr>
              <a:t>        长方体或正方体容器容积的计算方法与体积的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计算方法相同</a:t>
            </a:r>
            <a:r>
              <a:rPr lang="zh-CN" altLang="en-US" sz="2400" b="1" dirty="0">
                <a:ea typeface="楷体" panose="02010609060101010101" pitchFamily="49" charset="-122"/>
              </a:rPr>
              <a:t>。但要从容器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里面量长、宽、高</a:t>
            </a:r>
            <a:r>
              <a:rPr lang="zh-CN" altLang="en-US" sz="2400" b="1" dirty="0">
                <a:ea typeface="楷体" panose="02010609060101010101" pitchFamily="49" charset="-122"/>
              </a:rPr>
              <a:t>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pic>
        <p:nvPicPr>
          <p:cNvPr id="14342" name="Picture 14" descr="图片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08074" y="1079257"/>
            <a:ext cx="1198960" cy="145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Rectangle 15"/>
          <p:cNvSpPr>
            <a:spLocks noChangeArrowheads="1"/>
          </p:cNvSpPr>
          <p:nvPr/>
        </p:nvSpPr>
        <p:spPr bwMode="auto">
          <a:xfrm>
            <a:off x="2987764" y="2444028"/>
            <a:ext cx="4419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10×7×20 = 1400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4" name="Rectangle 16"/>
          <p:cNvSpPr>
            <a:spLocks noChangeArrowheads="1"/>
          </p:cNvSpPr>
          <p:nvPr/>
        </p:nvSpPr>
        <p:spPr bwMode="auto">
          <a:xfrm>
            <a:off x="2987764" y="2938035"/>
            <a:ext cx="34182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 ＝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5" name="Rectangle 17"/>
          <p:cNvSpPr>
            <a:spLocks noChangeArrowheads="1"/>
          </p:cNvSpPr>
          <p:nvPr/>
        </p:nvSpPr>
        <p:spPr bwMode="auto">
          <a:xfrm>
            <a:off x="2987768" y="3432042"/>
            <a:ext cx="49840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答：桃汁饮料盒能盛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升饮料。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2968771" y="1086680"/>
            <a:ext cx="49178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0070C0"/>
                </a:solidFill>
                <a:ea typeface="楷体" panose="02010609060101010101" pitchFamily="49" charset="-122"/>
              </a:rPr>
              <a:t>求桃汁饮料盒能盛多少升饮料，实际上就是求饮料盒的容积是多少。</a:t>
            </a:r>
            <a:endParaRPr lang="zh-CN" altLang="en-US" sz="24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14348" name="Rectangle 15"/>
          <p:cNvSpPr>
            <a:spLocks noChangeArrowheads="1"/>
          </p:cNvSpPr>
          <p:nvPr/>
        </p:nvSpPr>
        <p:spPr bwMode="auto">
          <a:xfrm>
            <a:off x="2984429" y="1950021"/>
            <a:ext cx="3667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厚度不计是什么意思？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84837" y="688840"/>
            <a:ext cx="283903" cy="283903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ldLvl="0" animBg="1"/>
      <p:bldP spid="14343" grpId="0" autoUpdateAnimBg="0"/>
      <p:bldP spid="14344" grpId="0" autoUpdateAnimBg="0"/>
      <p:bldP spid="14345" grpId="0" autoUpdateAnimBg="0"/>
      <p:bldP spid="14347" grpId="0" autoUpdateAnimBg="0"/>
      <p:bldP spid="1434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5440" y="2111638"/>
            <a:ext cx="6897585" cy="1960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72832" y="1203598"/>
            <a:ext cx="1778000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填一填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2771803" y="1256920"/>
            <a:ext cx="4832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ea typeface="楷体" panose="02010609060101010101" pitchFamily="49" charset="-122"/>
              </a:rPr>
              <a:t>你知道它们的体积各是多少吗？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2145424" y="3471836"/>
            <a:ext cx="81081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6012164" y="3452325"/>
            <a:ext cx="81081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en-US" altLang="zh-CN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utoUpdateAnimBg="0"/>
      <p:bldP spid="1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715305" y="590681"/>
            <a:ext cx="42421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计算下面图形的体积。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Rectangle 33"/>
          <p:cNvSpPr>
            <a:spLocks noChangeArrowheads="1"/>
          </p:cNvSpPr>
          <p:nvPr/>
        </p:nvSpPr>
        <p:spPr bwMode="auto">
          <a:xfrm>
            <a:off x="715301" y="3594742"/>
            <a:ext cx="24721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5×8×5=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3" name="Rectangle 34"/>
          <p:cNvSpPr>
            <a:spLocks noChangeArrowheads="1"/>
          </p:cNvSpPr>
          <p:nvPr/>
        </p:nvSpPr>
        <p:spPr bwMode="auto">
          <a:xfrm>
            <a:off x="3524205" y="3594742"/>
            <a:ext cx="23423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4×4×4=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dm</a:t>
            </a:r>
            <a:r>
              <a:rPr lang="en-US" altLang="zh-CN" sz="20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4" name="Rectangle 35"/>
          <p:cNvSpPr>
            <a:spLocks noChangeArrowheads="1"/>
          </p:cNvSpPr>
          <p:nvPr/>
        </p:nvSpPr>
        <p:spPr bwMode="auto">
          <a:xfrm>
            <a:off x="6203265" y="3594742"/>
            <a:ext cx="24721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20×4×5=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4537" y="1545991"/>
            <a:ext cx="8174933" cy="1951037"/>
            <a:chOff x="1359694" y="1772841"/>
            <a:chExt cx="6615113" cy="1578769"/>
          </a:xfrm>
        </p:grpSpPr>
        <p:grpSp>
          <p:nvGrpSpPr>
            <p:cNvPr id="16389" name="Group 31"/>
            <p:cNvGrpSpPr>
              <a:grpSpLocks noChangeAspect="1"/>
            </p:cNvGrpSpPr>
            <p:nvPr/>
          </p:nvGrpSpPr>
          <p:grpSpPr bwMode="auto">
            <a:xfrm>
              <a:off x="1359694" y="1772841"/>
              <a:ext cx="6615113" cy="1578769"/>
              <a:chOff x="0" y="0"/>
              <a:chExt cx="5125" cy="1223"/>
            </a:xfrm>
          </p:grpSpPr>
          <p:sp>
            <p:nvSpPr>
              <p:cNvPr id="16403" name="AutoShape 30"/>
              <p:cNvSpPr>
                <a:spLocks noChangeAspect="1" noChangeArrowheads="1" noTextEdit="1"/>
              </p:cNvSpPr>
              <p:nvPr/>
            </p:nvSpPr>
            <p:spPr bwMode="auto">
              <a:xfrm>
                <a:off x="0" y="0"/>
                <a:ext cx="5125" cy="1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pic>
            <p:nvPicPr>
              <p:cNvPr id="16404" name="Picture 32"/>
              <p:cNvPicPr>
                <a:picLocks noChangeAspect="1" noChangeArrowheads="1"/>
              </p:cNvPicPr>
              <p:nvPr/>
            </p:nvPicPr>
            <p:blipFill>
              <a:blip r:embed="rId1">
                <a:lum bright="-18000" contrast="30000"/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135" cy="1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" name="Group 22"/>
            <p:cNvGrpSpPr/>
            <p:nvPr/>
          </p:nvGrpSpPr>
          <p:grpSpPr bwMode="auto">
            <a:xfrm>
              <a:off x="1782366" y="1859756"/>
              <a:ext cx="5680472" cy="1144191"/>
              <a:chOff x="0" y="0"/>
              <a:chExt cx="4771" cy="961"/>
            </a:xfrm>
          </p:grpSpPr>
          <p:sp>
            <p:nvSpPr>
              <p:cNvPr id="3" name="Line 13"/>
              <p:cNvSpPr>
                <a:spLocks noChangeShapeType="1"/>
              </p:cNvSpPr>
              <p:nvPr/>
            </p:nvSpPr>
            <p:spPr bwMode="auto">
              <a:xfrm flipV="1">
                <a:off x="0" y="598"/>
                <a:ext cx="590" cy="363"/>
              </a:xfrm>
              <a:prstGeom prst="line">
                <a:avLst/>
              </a:prstGeom>
              <a:noFill/>
              <a:ln w="28575" cap="rnd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395" name="Line 15"/>
              <p:cNvSpPr>
                <a:spLocks noChangeShapeType="1"/>
              </p:cNvSpPr>
              <p:nvPr/>
            </p:nvSpPr>
            <p:spPr bwMode="auto">
              <a:xfrm>
                <a:off x="595" y="0"/>
                <a:ext cx="0" cy="590"/>
              </a:xfrm>
              <a:prstGeom prst="line">
                <a:avLst/>
              </a:prstGeom>
              <a:noFill/>
              <a:ln w="28575" cap="rnd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396" name="Line 14"/>
              <p:cNvSpPr>
                <a:spLocks noChangeShapeType="1"/>
              </p:cNvSpPr>
              <p:nvPr/>
            </p:nvSpPr>
            <p:spPr bwMode="auto">
              <a:xfrm>
                <a:off x="606" y="598"/>
                <a:ext cx="558" cy="0"/>
              </a:xfrm>
              <a:prstGeom prst="line">
                <a:avLst/>
              </a:prstGeom>
              <a:noFill/>
              <a:ln w="28575" cap="rnd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397" name="Line 16"/>
              <p:cNvSpPr>
                <a:spLocks noChangeShapeType="1"/>
              </p:cNvSpPr>
              <p:nvPr/>
            </p:nvSpPr>
            <p:spPr bwMode="auto">
              <a:xfrm>
                <a:off x="1935" y="8"/>
                <a:ext cx="0" cy="726"/>
              </a:xfrm>
              <a:prstGeom prst="line">
                <a:avLst/>
              </a:prstGeom>
              <a:noFill/>
              <a:ln w="28575" cap="rnd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398" name="Line 17"/>
              <p:cNvSpPr>
                <a:spLocks noChangeShapeType="1"/>
              </p:cNvSpPr>
              <p:nvPr/>
            </p:nvSpPr>
            <p:spPr bwMode="auto">
              <a:xfrm>
                <a:off x="1914" y="753"/>
                <a:ext cx="771" cy="0"/>
              </a:xfrm>
              <a:prstGeom prst="line">
                <a:avLst/>
              </a:prstGeom>
              <a:noFill/>
              <a:ln w="28575" cap="rnd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399" name="Line 18"/>
              <p:cNvSpPr>
                <a:spLocks noChangeShapeType="1"/>
              </p:cNvSpPr>
              <p:nvPr/>
            </p:nvSpPr>
            <p:spPr bwMode="auto">
              <a:xfrm flipV="1">
                <a:off x="1529" y="755"/>
                <a:ext cx="408" cy="182"/>
              </a:xfrm>
              <a:prstGeom prst="line">
                <a:avLst/>
              </a:prstGeom>
              <a:noFill/>
              <a:ln w="28575" cap="rnd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400" name="Line 19"/>
              <p:cNvSpPr>
                <a:spLocks noChangeShapeType="1"/>
              </p:cNvSpPr>
              <p:nvPr/>
            </p:nvSpPr>
            <p:spPr bwMode="auto">
              <a:xfrm>
                <a:off x="3365" y="598"/>
                <a:ext cx="1406" cy="0"/>
              </a:xfrm>
              <a:prstGeom prst="line">
                <a:avLst/>
              </a:prstGeom>
              <a:noFill/>
              <a:ln w="28575" cap="rnd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401" name="Line 20"/>
              <p:cNvSpPr>
                <a:spLocks noChangeShapeType="1"/>
              </p:cNvSpPr>
              <p:nvPr/>
            </p:nvSpPr>
            <p:spPr bwMode="auto">
              <a:xfrm flipV="1">
                <a:off x="3197" y="582"/>
                <a:ext cx="181" cy="136"/>
              </a:xfrm>
              <a:prstGeom prst="line">
                <a:avLst/>
              </a:prstGeom>
              <a:noFill/>
              <a:ln w="28575" cap="rnd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  <p:sp>
            <p:nvSpPr>
              <p:cNvPr id="16402" name="Line 21"/>
              <p:cNvSpPr>
                <a:spLocks noChangeShapeType="1"/>
              </p:cNvSpPr>
              <p:nvPr/>
            </p:nvSpPr>
            <p:spPr bwMode="auto">
              <a:xfrm>
                <a:off x="3360" y="254"/>
                <a:ext cx="0" cy="363"/>
              </a:xfrm>
              <a:prstGeom prst="line">
                <a:avLst/>
              </a:prstGeom>
              <a:noFill/>
              <a:ln w="28575" cap="rnd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35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 autoUpdateAnimBg="0"/>
      <p:bldP spid="16393" grpId="0" autoUpdateAnimBg="0"/>
      <p:bldP spid="1639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13"/>
          <p:cNvSpPr txBox="1">
            <a:spLocks noChangeArrowheads="1"/>
          </p:cNvSpPr>
          <p:nvPr/>
        </p:nvSpPr>
        <p:spPr bwMode="auto">
          <a:xfrm>
            <a:off x="683568" y="679741"/>
            <a:ext cx="831641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一段长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米的方木，横截面是一个边长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米的正方形。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根这样的方木，体积是多少立方米？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Rectangle 19"/>
          <p:cNvSpPr>
            <a:spLocks noChangeArrowheads="1"/>
          </p:cNvSpPr>
          <p:nvPr/>
        </p:nvSpPr>
        <p:spPr bwMode="auto">
          <a:xfrm>
            <a:off x="1187628" y="2247902"/>
            <a:ext cx="4033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0.2×0.2×3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5" name="Rectangle 20"/>
          <p:cNvSpPr>
            <a:spLocks noChangeArrowheads="1"/>
          </p:cNvSpPr>
          <p:nvPr/>
        </p:nvSpPr>
        <p:spPr bwMode="auto">
          <a:xfrm>
            <a:off x="1187628" y="2906317"/>
            <a:ext cx="3399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0.12×50 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＝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6" name="Rectangle 21"/>
          <p:cNvSpPr>
            <a:spLocks noChangeArrowheads="1"/>
          </p:cNvSpPr>
          <p:nvPr/>
        </p:nvSpPr>
        <p:spPr bwMode="auto">
          <a:xfrm>
            <a:off x="1187624" y="3564733"/>
            <a:ext cx="61767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根这样的方木，体积是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417" name="Group 25"/>
          <p:cNvGrpSpPr>
            <a:grpSpLocks noChangeAspect="1"/>
          </p:cNvGrpSpPr>
          <p:nvPr/>
        </p:nvGrpSpPr>
        <p:grpSpPr bwMode="auto">
          <a:xfrm>
            <a:off x="5508108" y="1999090"/>
            <a:ext cx="2677931" cy="1307336"/>
            <a:chOff x="0" y="0"/>
            <a:chExt cx="1467" cy="735"/>
          </a:xfrm>
        </p:grpSpPr>
        <p:sp>
          <p:nvSpPr>
            <p:cNvPr id="17418" name="AutoShape 24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1467" cy="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350" b="1">
                <a:ea typeface="楷体" panose="02010609060101010101" pitchFamily="49" charset="-122"/>
              </a:endParaRPr>
            </a:p>
          </p:txBody>
        </p:sp>
        <p:pic>
          <p:nvPicPr>
            <p:cNvPr id="17419" name="Picture 26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8000" contrast="18000"/>
            </a:blip>
            <a:srcRect/>
            <a:stretch>
              <a:fillRect/>
            </a:stretch>
          </p:blipFill>
          <p:spPr bwMode="auto">
            <a:xfrm>
              <a:off x="0" y="0"/>
              <a:ext cx="1474" cy="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  <p:bldP spid="17415" grpId="0" autoUpdateAnimBg="0"/>
      <p:bldP spid="1741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13"/>
          <p:cNvSpPr txBox="1">
            <a:spLocks noChangeArrowheads="1"/>
          </p:cNvSpPr>
          <p:nvPr/>
        </p:nvSpPr>
        <p:spPr bwMode="auto">
          <a:xfrm>
            <a:off x="899592" y="569872"/>
            <a:ext cx="7416824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右图是一瓶清洁剂。瓶的形状近似长方体，它的长是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7.3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厘米。这瓶清洁剂的容积是多少毫升？（瓶壁厚度忽略不计）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9" name="Rectangle 19"/>
          <p:cNvSpPr>
            <a:spLocks noChangeArrowheads="1"/>
          </p:cNvSpPr>
          <p:nvPr/>
        </p:nvSpPr>
        <p:spPr bwMode="auto">
          <a:xfrm>
            <a:off x="983962" y="2110087"/>
            <a:ext cx="5801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7.3×4×22 </a:t>
            </a: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＝ </a:t>
            </a:r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642.4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0" name="Rectangle 19"/>
          <p:cNvSpPr>
            <a:spLocks noChangeArrowheads="1"/>
          </p:cNvSpPr>
          <p:nvPr/>
        </p:nvSpPr>
        <p:spPr bwMode="auto">
          <a:xfrm>
            <a:off x="983962" y="2785171"/>
            <a:ext cx="5801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642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.4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642.4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1" name="Text Box 13"/>
          <p:cNvSpPr txBox="1">
            <a:spLocks noChangeArrowheads="1"/>
          </p:cNvSpPr>
          <p:nvPr/>
        </p:nvSpPr>
        <p:spPr bwMode="auto">
          <a:xfrm>
            <a:off x="983962" y="3460256"/>
            <a:ext cx="662019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答：这瓶清洁剂的容积是 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642.4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毫升。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85856" y="1795664"/>
            <a:ext cx="1429730" cy="2155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autoUpdateAnimBg="0"/>
      <p:bldP spid="18440" grpId="0" autoUpdateAnimBg="0"/>
      <p:bldP spid="1844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17278" y="452094"/>
            <a:ext cx="774427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生产下图所示的零件需要多少克钢材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每立方厘米钢重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7.8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5" name="加图6.eps" descr="id:2147508167;FounderCES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02794" y="1379098"/>
            <a:ext cx="2223928" cy="126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805531" y="3182626"/>
            <a:ext cx="1706788" cy="978729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大长方体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的体积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3252" y="1805528"/>
            <a:ext cx="180850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思路分析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3120096" y="3182626"/>
            <a:ext cx="2465059" cy="978729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中间缺少的小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长方体的体积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6091049" y="3404225"/>
            <a:ext cx="2268617" cy="535531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零件的体积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52032" y="3363256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85151" y="3299200"/>
            <a:ext cx="4171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3" grpId="0" animBg="1"/>
      <p:bldP spid="14" grpId="0" animBg="1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4889" y="666085"/>
            <a:ext cx="866649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生产下图所示的零件需要多少克钢材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每立方厘米钢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565909" y="1960055"/>
            <a:ext cx="7020272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解答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7.8×(15×6×8-5×6×4)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=7.8×(720-120)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=7.8×600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=4680(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生产这样的零件需要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克钢材。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加图6.eps" descr="id:2147508167;FounderCES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02794" y="1379098"/>
            <a:ext cx="2223928" cy="1261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YMM80.EPS" descr="id:2147507951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535170" y="1115701"/>
            <a:ext cx="5947519" cy="1372736"/>
          </a:xfrm>
          <a:prstGeom prst="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grpSp>
        <p:nvGrpSpPr>
          <p:cNvPr id="10" name="组合 9"/>
          <p:cNvGrpSpPr/>
          <p:nvPr/>
        </p:nvGrpSpPr>
        <p:grpSpPr>
          <a:xfrm flipH="1">
            <a:off x="1187624" y="3553285"/>
            <a:ext cx="2861458" cy="1118204"/>
            <a:chOff x="5118677" y="3217856"/>
            <a:chExt cx="2861458" cy="1118204"/>
          </a:xfrm>
        </p:grpSpPr>
        <p:sp>
          <p:nvSpPr>
            <p:cNvPr id="11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" name="矩形 4"/>
            <p:cNvSpPr>
              <a:spLocks noChangeArrowheads="1"/>
            </p:cNvSpPr>
            <p:nvPr/>
          </p:nvSpPr>
          <p:spPr bwMode="auto">
            <a:xfrm>
              <a:off x="5203780" y="3447840"/>
              <a:ext cx="2140386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从图中，你知道了哪些数学信息？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 Box 28"/>
          <p:cNvSpPr txBox="1">
            <a:spLocks noChangeArrowheads="1"/>
          </p:cNvSpPr>
          <p:nvPr/>
        </p:nvSpPr>
        <p:spPr bwMode="auto">
          <a:xfrm>
            <a:off x="1407432" y="2571636"/>
            <a:ext cx="1847212" cy="92333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饮料箱的长、宽、高分别是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7dm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3dm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2dm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3700907" y="2571636"/>
            <a:ext cx="1863747" cy="92333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桃汁盒的长、宽、高分别是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10cm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7cm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20cm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1"/>
          <p:cNvSpPr txBox="1">
            <a:spLocks noChangeArrowheads="1"/>
          </p:cNvSpPr>
          <p:nvPr/>
        </p:nvSpPr>
        <p:spPr bwMode="auto">
          <a:xfrm>
            <a:off x="6010914" y="2571636"/>
            <a:ext cx="1921916" cy="92333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啤酒箱的长、宽、高分别是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3dm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3dm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3dm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 autoUpdateAnimBg="0"/>
      <p:bldP spid="17" grpId="0" animBg="1" autoUpdateAnimBg="0"/>
      <p:bldP spid="18" grpId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9538" y="2075950"/>
            <a:ext cx="7500894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长方体的体积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高。若用字母表示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</a:t>
            </a:r>
            <a:r>
              <a:rPr lang="en-US" altLang="zh-CN" sz="2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abh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正方体的体积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用字母表示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V=a</a:t>
            </a:r>
            <a:r>
              <a:rPr lang="zh-CN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a=a</a:t>
            </a:r>
            <a:r>
              <a:rPr lang="en-US" altLang="zh-CN" sz="2000" i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en-US" altLang="zh-CN" sz="2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000" i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读作“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的立方”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表示三个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相乘。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长方体或正方体的体积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高。用字母表示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V=</a:t>
            </a:r>
            <a:r>
              <a:rPr lang="en-US" altLang="zh-CN" sz="2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39675" y="2239523"/>
            <a:ext cx="7513117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计量容器的容积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一般应从里面测量它的长、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宽、高数据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如果容器厚度可以忽略不计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可以从外面量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699792" y="1674185"/>
            <a:ext cx="396044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99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3754" y="3359597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5383670" y="3659806"/>
            <a:ext cx="2861458" cy="1118204"/>
            <a:chOff x="5118677" y="3217856"/>
            <a:chExt cx="2861458" cy="1118204"/>
          </a:xfrm>
        </p:grpSpPr>
        <p:sp>
          <p:nvSpPr>
            <p:cNvPr id="20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5197779" y="3401557"/>
              <a:ext cx="2273301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None/>
              </a:pPr>
              <a:r>
                <a: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YMM80.EPS" descr="id:2147507951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535170" y="1115701"/>
            <a:ext cx="5947519" cy="1372736"/>
          </a:xfrm>
          <a:prstGeom prst="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sp>
        <p:nvSpPr>
          <p:cNvPr id="16" name="Text Box 28"/>
          <p:cNvSpPr txBox="1">
            <a:spLocks noChangeArrowheads="1"/>
          </p:cNvSpPr>
          <p:nvPr/>
        </p:nvSpPr>
        <p:spPr bwMode="auto">
          <a:xfrm>
            <a:off x="1407432" y="2571636"/>
            <a:ext cx="1847212" cy="92333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饮料箱的长、宽、高分别是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7dm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3dm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2dm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3700907" y="2571636"/>
            <a:ext cx="1863747" cy="92333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桃汁盒的长、宽、高分别是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10cm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7cm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20cm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1"/>
          <p:cNvSpPr txBox="1">
            <a:spLocks noChangeArrowheads="1"/>
          </p:cNvSpPr>
          <p:nvPr/>
        </p:nvSpPr>
        <p:spPr bwMode="auto">
          <a:xfrm>
            <a:off x="6010914" y="2571636"/>
            <a:ext cx="1921916" cy="92333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啤酒箱的长、宽、高分别是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3dm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3dm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3dm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35"/>
          <p:cNvSpPr txBox="1">
            <a:spLocks noChangeArrowheads="1"/>
          </p:cNvSpPr>
          <p:nvPr/>
        </p:nvSpPr>
        <p:spPr bwMode="auto">
          <a:xfrm>
            <a:off x="765856" y="3560864"/>
            <a:ext cx="33858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怎样求饮料箱的体积呢？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36"/>
          <p:cNvSpPr txBox="1">
            <a:spLocks noChangeArrowheads="1"/>
          </p:cNvSpPr>
          <p:nvPr/>
        </p:nvSpPr>
        <p:spPr bwMode="auto">
          <a:xfrm>
            <a:off x="846838" y="4115858"/>
            <a:ext cx="5400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桃汁饮料盒能盛多少升饮料呢？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43"/>
          <p:cNvSpPr txBox="1">
            <a:spLocks noChangeArrowheads="1"/>
          </p:cNvSpPr>
          <p:nvPr/>
        </p:nvSpPr>
        <p:spPr bwMode="auto">
          <a:xfrm>
            <a:off x="4096469" y="3560865"/>
            <a:ext cx="15228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啤酒箱呢？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utoUpdateAnimBg="0"/>
      <p:bldP spid="23" grpId="0" autoUpdateAnimBg="0"/>
      <p:bldP spid="2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Group 35"/>
          <p:cNvGrpSpPr/>
          <p:nvPr/>
        </p:nvGrpSpPr>
        <p:grpSpPr bwMode="auto">
          <a:xfrm>
            <a:off x="1816969" y="3129385"/>
            <a:ext cx="1859756" cy="1104901"/>
            <a:chOff x="0" y="0"/>
            <a:chExt cx="1562" cy="928"/>
          </a:xfrm>
        </p:grpSpPr>
        <p:sp>
          <p:nvSpPr>
            <p:cNvPr id="14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1180" cy="726"/>
            </a:xfrm>
            <a:prstGeom prst="cube">
              <a:avLst>
                <a:gd name="adj" fmla="val 25000"/>
              </a:avLst>
            </a:prstGeom>
            <a:solidFill>
              <a:schemeClr val="accent2">
                <a:lumMod val="40000"/>
                <a:lumOff val="60000"/>
                <a:alpha val="6196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5" name="Text Box 23"/>
            <p:cNvSpPr txBox="1">
              <a:spLocks noChangeArrowheads="1"/>
            </p:cNvSpPr>
            <p:nvPr/>
          </p:nvSpPr>
          <p:spPr bwMode="auto">
            <a:xfrm>
              <a:off x="273" y="657"/>
              <a:ext cx="68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500" b="1">
                  <a:latin typeface="楷体" panose="02010609060101010101" pitchFamily="49" charset="-122"/>
                  <a:ea typeface="楷体" panose="02010609060101010101" pitchFamily="49" charset="-122"/>
                </a:rPr>
                <a:t>6cm</a:t>
              </a:r>
              <a:endParaRPr lang="en-US" altLang="zh-CN" sz="15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24"/>
            <p:cNvSpPr txBox="1">
              <a:spLocks noChangeArrowheads="1"/>
            </p:cNvSpPr>
            <p:nvPr/>
          </p:nvSpPr>
          <p:spPr bwMode="auto">
            <a:xfrm>
              <a:off x="497" y="318"/>
              <a:ext cx="68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500" b="1">
                  <a:latin typeface="楷体" panose="02010609060101010101" pitchFamily="49" charset="-122"/>
                  <a:ea typeface="楷体" panose="02010609060101010101" pitchFamily="49" charset="-122"/>
                </a:rPr>
                <a:t>3cm</a:t>
              </a:r>
              <a:endParaRPr lang="en-US" altLang="zh-CN" sz="15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Box 25"/>
            <p:cNvSpPr txBox="1">
              <a:spLocks noChangeArrowheads="1"/>
            </p:cNvSpPr>
            <p:nvPr/>
          </p:nvSpPr>
          <p:spPr bwMode="auto">
            <a:xfrm>
              <a:off x="882" y="544"/>
              <a:ext cx="68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500" b="1">
                  <a:latin typeface="楷体" panose="02010609060101010101" pitchFamily="49" charset="-122"/>
                  <a:ea typeface="楷体" panose="02010609060101010101" pitchFamily="49" charset="-122"/>
                </a:rPr>
                <a:t>2cm</a:t>
              </a:r>
              <a:endParaRPr lang="en-US" altLang="zh-CN" sz="15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AutoShape 21"/>
          <p:cNvSpPr>
            <a:spLocks noChangeArrowheads="1"/>
          </p:cNvSpPr>
          <p:nvPr/>
        </p:nvSpPr>
        <p:spPr bwMode="auto">
          <a:xfrm>
            <a:off x="3977953" y="3399655"/>
            <a:ext cx="1241822" cy="594122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  <a:alpha val="6196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4193460" y="3965204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5cm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4463731" y="3615160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4949506" y="3797326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4cm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AutoShape 22"/>
          <p:cNvSpPr>
            <a:spLocks noChangeArrowheads="1"/>
          </p:cNvSpPr>
          <p:nvPr/>
        </p:nvSpPr>
        <p:spPr bwMode="auto">
          <a:xfrm>
            <a:off x="6084168" y="3075807"/>
            <a:ext cx="917972" cy="864394"/>
          </a:xfrm>
          <a:prstGeom prst="cube">
            <a:avLst>
              <a:gd name="adj" fmla="val 25000"/>
            </a:avLst>
          </a:prstGeom>
          <a:solidFill>
            <a:schemeClr val="accent2">
              <a:lumMod val="40000"/>
              <a:lumOff val="60000"/>
              <a:alpha val="6196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31" name="Text Box 29"/>
          <p:cNvSpPr txBox="1">
            <a:spLocks noChangeArrowheads="1"/>
          </p:cNvSpPr>
          <p:nvPr/>
        </p:nvSpPr>
        <p:spPr bwMode="auto">
          <a:xfrm>
            <a:off x="6084172" y="3858048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30"/>
          <p:cNvSpPr txBox="1">
            <a:spLocks noChangeArrowheads="1"/>
          </p:cNvSpPr>
          <p:nvPr/>
        </p:nvSpPr>
        <p:spPr bwMode="auto">
          <a:xfrm>
            <a:off x="6192519" y="3461570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6678293" y="3723508"/>
            <a:ext cx="8096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500" b="1"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endParaRPr lang="en-US" altLang="zh-CN" sz="15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31"/>
          <p:cNvSpPr>
            <a:spLocks noChangeArrowheads="1"/>
          </p:cNvSpPr>
          <p:nvPr/>
        </p:nvSpPr>
        <p:spPr bwMode="auto">
          <a:xfrm>
            <a:off x="1271056" y="2085730"/>
            <a:ext cx="7443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ea typeface="楷体" panose="02010609060101010101" pitchFamily="49" charset="-122"/>
              </a:rPr>
              <a:t>我们借助学具来研究求长方体和正方体体积的方法。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1232956" y="1622576"/>
            <a:ext cx="7443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ea typeface="楷体" panose="02010609060101010101" pitchFamily="49" charset="-122"/>
              </a:rPr>
              <a:t>求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饮料箱的体积</a:t>
            </a:r>
            <a:r>
              <a:rPr lang="zh-CN" altLang="en-US" sz="2400" b="1" dirty="0">
                <a:ea typeface="楷体" panose="02010609060101010101" pitchFamily="49" charset="-122"/>
              </a:rPr>
              <a:t>，就是求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长方体和正方体的体积</a:t>
            </a:r>
            <a:r>
              <a:rPr lang="zh-CN" altLang="en-US" sz="2400" b="1" dirty="0">
                <a:ea typeface="楷体" panose="02010609060101010101" pitchFamily="49" charset="-122"/>
              </a:rPr>
              <a:t>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43608" y="1040612"/>
            <a:ext cx="4928456" cy="461665"/>
            <a:chOff x="1043608" y="1040610"/>
            <a:chExt cx="4928456" cy="461665"/>
          </a:xfrm>
        </p:grpSpPr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327511" y="1040610"/>
              <a:ext cx="464455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2400" b="1" dirty="0">
                  <a:ea typeface="楷体" panose="02010609060101010101" pitchFamily="49" charset="-122"/>
                </a:rPr>
                <a:t>怎样求饮料箱的体积呢？</a:t>
              </a:r>
              <a:endParaRPr lang="zh-CN" altLang="en-US" sz="2400" b="1" dirty="0">
                <a:ea typeface="楷体" panose="02010609060101010101" pitchFamily="49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043608" y="1106304"/>
              <a:ext cx="283903" cy="28390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 autoUpdateAnimBg="0"/>
      <p:bldP spid="27" grpId="0" autoUpdateAnimBg="0"/>
      <p:bldP spid="28" grpId="0" autoUpdateAnimBg="0"/>
      <p:bldP spid="29" grpId="0" autoUpdateAnimBg="0"/>
      <p:bldP spid="30" grpId="0" animBg="1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1"/>
          <p:cNvSpPr>
            <a:spLocks noChangeArrowheads="1"/>
          </p:cNvSpPr>
          <p:nvPr/>
        </p:nvSpPr>
        <p:spPr bwMode="auto">
          <a:xfrm>
            <a:off x="674912" y="4072732"/>
            <a:ext cx="33150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ea typeface="楷体" panose="02010609060101010101" pitchFamily="49" charset="-122"/>
              </a:rPr>
              <a:t>一共有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36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ea typeface="楷体" panose="02010609060101010101" pitchFamily="49" charset="-122"/>
              </a:rPr>
              <a:t>小正方体，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grpSp>
        <p:nvGrpSpPr>
          <p:cNvPr id="2" name="Group 138"/>
          <p:cNvGrpSpPr/>
          <p:nvPr/>
        </p:nvGrpSpPr>
        <p:grpSpPr bwMode="auto">
          <a:xfrm>
            <a:off x="3330182" y="1635646"/>
            <a:ext cx="2359819" cy="2309813"/>
            <a:chOff x="0" y="-395"/>
            <a:chExt cx="1982" cy="1940"/>
          </a:xfrm>
        </p:grpSpPr>
        <p:sp>
          <p:nvSpPr>
            <p:cNvPr id="3" name="Text Box 93"/>
            <p:cNvSpPr txBox="1">
              <a:spLocks noChangeArrowheads="1"/>
            </p:cNvSpPr>
            <p:nvPr/>
          </p:nvSpPr>
          <p:spPr bwMode="auto">
            <a:xfrm rot="18772747">
              <a:off x="1492" y="989"/>
              <a:ext cx="64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350" b="1" dirty="0">
                  <a:ea typeface="楷体" panose="02010609060101010101" pitchFamily="49" charset="-122"/>
                </a:rPr>
                <a:t>2cm</a:t>
              </a:r>
              <a:endParaRPr lang="en-US" altLang="zh-CN" sz="1350" b="1" dirty="0">
                <a:ea typeface="楷体" panose="02010609060101010101" pitchFamily="49" charset="-122"/>
              </a:endParaRPr>
            </a:p>
          </p:txBody>
        </p:sp>
        <p:sp>
          <p:nvSpPr>
            <p:cNvPr id="4" name="Text Box 92"/>
            <p:cNvSpPr txBox="1">
              <a:spLocks noChangeArrowheads="1"/>
            </p:cNvSpPr>
            <p:nvPr/>
          </p:nvSpPr>
          <p:spPr bwMode="auto">
            <a:xfrm>
              <a:off x="523" y="1293"/>
              <a:ext cx="62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350" b="1" dirty="0">
                  <a:ea typeface="楷体" panose="02010609060101010101" pitchFamily="49" charset="-122"/>
                </a:rPr>
                <a:t>6cm</a:t>
              </a:r>
              <a:endParaRPr lang="en-US" altLang="zh-CN" sz="1350" b="1" dirty="0">
                <a:ea typeface="楷体" panose="02010609060101010101" pitchFamily="49" charset="-122"/>
              </a:endParaRPr>
            </a:p>
          </p:txBody>
        </p:sp>
        <p:sp>
          <p:nvSpPr>
            <p:cNvPr id="5" name="Text Box 94"/>
            <p:cNvSpPr txBox="1">
              <a:spLocks noChangeArrowheads="1"/>
            </p:cNvSpPr>
            <p:nvPr/>
          </p:nvSpPr>
          <p:spPr bwMode="auto">
            <a:xfrm rot="16200000">
              <a:off x="1181" y="154"/>
              <a:ext cx="134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350" b="1" dirty="0">
                  <a:ea typeface="楷体" panose="02010609060101010101" pitchFamily="49" charset="-122"/>
                </a:rPr>
                <a:t>3cm</a:t>
              </a:r>
              <a:endParaRPr lang="en-US" altLang="zh-CN" sz="1350" b="1" dirty="0">
                <a:ea typeface="楷体" panose="02010609060101010101" pitchFamily="49" charset="-122"/>
              </a:endParaRPr>
            </a:p>
          </p:txBody>
        </p:sp>
        <p:sp>
          <p:nvSpPr>
            <p:cNvPr id="6" name="AutoShape 119"/>
            <p:cNvSpPr>
              <a:spLocks noChangeArrowheads="1"/>
            </p:cNvSpPr>
            <p:nvPr/>
          </p:nvSpPr>
          <p:spPr bwMode="auto">
            <a:xfrm>
              <a:off x="0" y="270"/>
              <a:ext cx="1753" cy="998"/>
            </a:xfrm>
            <a:prstGeom prst="cube">
              <a:avLst>
                <a:gd name="adj" fmla="val 25000"/>
              </a:avLst>
            </a:prstGeom>
            <a:solidFill>
              <a:srgbClr val="3366FF">
                <a:alpha val="39999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6154" name="Line 120"/>
          <p:cNvSpPr>
            <a:spLocks noChangeShapeType="1"/>
          </p:cNvSpPr>
          <p:nvPr/>
        </p:nvSpPr>
        <p:spPr bwMode="auto">
          <a:xfrm flipH="1">
            <a:off x="3644503" y="2439319"/>
            <a:ext cx="270272" cy="270272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55" name="Line 122"/>
          <p:cNvSpPr>
            <a:spLocks noChangeShapeType="1"/>
          </p:cNvSpPr>
          <p:nvPr/>
        </p:nvSpPr>
        <p:spPr bwMode="auto">
          <a:xfrm flipH="1">
            <a:off x="3943351" y="2439319"/>
            <a:ext cx="270272" cy="270272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56" name="Line 123"/>
          <p:cNvSpPr>
            <a:spLocks noChangeShapeType="1"/>
          </p:cNvSpPr>
          <p:nvPr/>
        </p:nvSpPr>
        <p:spPr bwMode="auto">
          <a:xfrm flipH="1">
            <a:off x="4213622" y="2448844"/>
            <a:ext cx="270272" cy="270272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57" name="Line 124"/>
          <p:cNvSpPr>
            <a:spLocks noChangeShapeType="1"/>
          </p:cNvSpPr>
          <p:nvPr/>
        </p:nvSpPr>
        <p:spPr bwMode="auto">
          <a:xfrm flipH="1">
            <a:off x="4512469" y="2439319"/>
            <a:ext cx="270272" cy="270272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58" name="Line 125"/>
          <p:cNvSpPr>
            <a:spLocks noChangeShapeType="1"/>
          </p:cNvSpPr>
          <p:nvPr/>
        </p:nvSpPr>
        <p:spPr bwMode="auto">
          <a:xfrm flipH="1">
            <a:off x="4836319" y="2439319"/>
            <a:ext cx="270272" cy="270272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59" name="Line 126"/>
          <p:cNvSpPr>
            <a:spLocks noChangeShapeType="1"/>
          </p:cNvSpPr>
          <p:nvPr/>
        </p:nvSpPr>
        <p:spPr bwMode="auto">
          <a:xfrm>
            <a:off x="3632597" y="2733405"/>
            <a:ext cx="0" cy="864394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60" name="Line 127"/>
          <p:cNvSpPr>
            <a:spLocks noChangeShapeType="1"/>
          </p:cNvSpPr>
          <p:nvPr/>
        </p:nvSpPr>
        <p:spPr bwMode="auto">
          <a:xfrm>
            <a:off x="3933825" y="2738166"/>
            <a:ext cx="0" cy="864394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61" name="Line 128"/>
          <p:cNvSpPr>
            <a:spLocks noChangeShapeType="1"/>
          </p:cNvSpPr>
          <p:nvPr/>
        </p:nvSpPr>
        <p:spPr bwMode="auto">
          <a:xfrm>
            <a:off x="4210050" y="2750073"/>
            <a:ext cx="0" cy="864394"/>
          </a:xfrm>
          <a:prstGeom prst="line">
            <a:avLst/>
          </a:prstGeom>
          <a:noFill/>
          <a:ln w="15875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62" name="Line 129"/>
          <p:cNvSpPr>
            <a:spLocks noChangeShapeType="1"/>
          </p:cNvSpPr>
          <p:nvPr/>
        </p:nvSpPr>
        <p:spPr bwMode="auto">
          <a:xfrm>
            <a:off x="4508897" y="2750073"/>
            <a:ext cx="0" cy="864394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63" name="Line 130"/>
          <p:cNvSpPr>
            <a:spLocks noChangeShapeType="1"/>
          </p:cNvSpPr>
          <p:nvPr/>
        </p:nvSpPr>
        <p:spPr bwMode="auto">
          <a:xfrm>
            <a:off x="4842272" y="2744118"/>
            <a:ext cx="0" cy="864394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64" name="Line 131"/>
          <p:cNvSpPr>
            <a:spLocks noChangeShapeType="1"/>
          </p:cNvSpPr>
          <p:nvPr/>
        </p:nvSpPr>
        <p:spPr bwMode="auto">
          <a:xfrm>
            <a:off x="3334946" y="3026297"/>
            <a:ext cx="1782365" cy="0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65" name="Line 132"/>
          <p:cNvSpPr>
            <a:spLocks noChangeShapeType="1"/>
          </p:cNvSpPr>
          <p:nvPr/>
        </p:nvSpPr>
        <p:spPr bwMode="auto">
          <a:xfrm>
            <a:off x="3330183" y="3328715"/>
            <a:ext cx="1782365" cy="0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66" name="Line 133"/>
          <p:cNvSpPr>
            <a:spLocks noChangeShapeType="1"/>
          </p:cNvSpPr>
          <p:nvPr/>
        </p:nvSpPr>
        <p:spPr bwMode="auto">
          <a:xfrm flipH="1">
            <a:off x="5147072" y="3042967"/>
            <a:ext cx="270272" cy="270272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67" name="Line 134"/>
          <p:cNvSpPr>
            <a:spLocks noChangeShapeType="1"/>
          </p:cNvSpPr>
          <p:nvPr/>
        </p:nvSpPr>
        <p:spPr bwMode="auto">
          <a:xfrm flipH="1">
            <a:off x="5122069" y="2763169"/>
            <a:ext cx="270272" cy="270272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68" name="Line 135"/>
          <p:cNvSpPr>
            <a:spLocks noChangeShapeType="1"/>
          </p:cNvSpPr>
          <p:nvPr/>
        </p:nvSpPr>
        <p:spPr bwMode="auto">
          <a:xfrm>
            <a:off x="5268516" y="2597672"/>
            <a:ext cx="0" cy="864394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69" name="Line 136"/>
          <p:cNvSpPr>
            <a:spLocks noChangeShapeType="1"/>
          </p:cNvSpPr>
          <p:nvPr/>
        </p:nvSpPr>
        <p:spPr bwMode="auto">
          <a:xfrm>
            <a:off x="3482583" y="2576240"/>
            <a:ext cx="1782365" cy="0"/>
          </a:xfrm>
          <a:prstGeom prst="line">
            <a:avLst/>
          </a:prstGeom>
          <a:noFill/>
          <a:ln w="12700" cap="rnd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6171" name="Rectangle 31"/>
          <p:cNvSpPr>
            <a:spLocks noChangeArrowheads="1"/>
          </p:cNvSpPr>
          <p:nvPr/>
        </p:nvSpPr>
        <p:spPr bwMode="auto">
          <a:xfrm>
            <a:off x="3625000" y="4082519"/>
            <a:ext cx="45604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400" b="1" dirty="0">
                <a:ea typeface="楷体" panose="02010609060101010101" pitchFamily="49" charset="-122"/>
              </a:rPr>
              <a:t>所以长方体的体积是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36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立方厘米</a:t>
            </a:r>
            <a:r>
              <a:rPr lang="zh-CN" altLang="en-US" sz="2400" b="1" dirty="0">
                <a:ea typeface="楷体" panose="02010609060101010101" pitchFamily="49" charset="-122"/>
              </a:rPr>
              <a:t>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6172" name="Rectangle 11"/>
          <p:cNvSpPr>
            <a:spLocks noChangeArrowheads="1"/>
          </p:cNvSpPr>
          <p:nvPr/>
        </p:nvSpPr>
        <p:spPr bwMode="auto">
          <a:xfrm>
            <a:off x="825107" y="599320"/>
            <a:ext cx="45362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怎样求长方体和正方体的体积呢？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6173" name="Rectangle 31"/>
          <p:cNvSpPr>
            <a:spLocks noChangeArrowheads="1"/>
          </p:cNvSpPr>
          <p:nvPr/>
        </p:nvSpPr>
        <p:spPr bwMode="auto">
          <a:xfrm>
            <a:off x="587492" y="1165331"/>
            <a:ext cx="8160972" cy="94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5000"/>
              </a:lnSpc>
            </a:pPr>
            <a:r>
              <a:rPr lang="zh-CN" altLang="en-US" sz="2400" b="1" dirty="0">
                <a:ea typeface="楷体" panose="02010609060101010101" pitchFamily="49" charset="-122"/>
              </a:rPr>
              <a:t>        面积的大小等于含有面积单位数的多少，体积的大小是不是也等于含有体积单位数的多少？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51161" y="1149176"/>
            <a:ext cx="7992888" cy="941796"/>
            <a:chOff x="651161" y="1014316"/>
            <a:chExt cx="7992888" cy="941795"/>
          </a:xfrm>
        </p:grpSpPr>
        <p:sp>
          <p:nvSpPr>
            <p:cNvPr id="9" name="矩形 8"/>
            <p:cNvSpPr/>
            <p:nvPr/>
          </p:nvSpPr>
          <p:spPr>
            <a:xfrm>
              <a:off x="651161" y="1048037"/>
              <a:ext cx="7992888" cy="81545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Rectangle 31"/>
            <p:cNvSpPr>
              <a:spLocks noChangeArrowheads="1"/>
            </p:cNvSpPr>
            <p:nvPr/>
          </p:nvSpPr>
          <p:spPr bwMode="auto">
            <a:xfrm>
              <a:off x="675862" y="1014316"/>
              <a:ext cx="7816978" cy="9417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115000"/>
                </a:lnSpc>
              </a:pPr>
              <a:r>
                <a:rPr lang="zh-CN" altLang="en-US" sz="2400" b="1" dirty="0">
                  <a:ea typeface="楷体" panose="02010609060101010101" pitchFamily="49" charset="-122"/>
                </a:rPr>
                <a:t>       可以把长方体</a:t>
              </a:r>
              <a:r>
                <a:rPr lang="zh-CN" altLang="en-US" sz="24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切割</a:t>
              </a:r>
              <a:r>
                <a:rPr lang="zh-CN" altLang="en-US" sz="2400" b="1" dirty="0">
                  <a:ea typeface="楷体" panose="02010609060101010101" pitchFamily="49" charset="-122"/>
                </a:rPr>
                <a:t>成</a:t>
              </a:r>
              <a:r>
                <a:rPr lang="en-US" altLang="zh-CN" sz="2400" b="1" dirty="0"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ea typeface="楷体" panose="02010609060101010101" pitchFamily="49" charset="-122"/>
                </a:rPr>
                <a:t>立方厘米的小正方体，再数一数有多少个，就知道体积是多少了。</a:t>
              </a:r>
              <a:endParaRPr lang="zh-CN" altLang="en-US" sz="2400" b="1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  <p:bldP spid="6171" grpId="0" autoUpdateAnimBg="0"/>
      <p:bldP spid="6172" grpId="0" autoUpdateAnimBg="0"/>
      <p:bldP spid="617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1"/>
          <p:cNvSpPr>
            <a:spLocks noChangeArrowheads="1"/>
          </p:cNvSpPr>
          <p:nvPr/>
        </p:nvSpPr>
        <p:spPr bwMode="auto">
          <a:xfrm>
            <a:off x="853684" y="1359742"/>
            <a:ext cx="36393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ea typeface="楷体" panose="02010609060101010101" pitchFamily="49" charset="-122"/>
              </a:rPr>
              <a:t>厘米，一排可以摆</a:t>
            </a:r>
            <a:r>
              <a:rPr lang="en-US" altLang="zh-CN" sz="2400" b="1" dirty="0"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ea typeface="楷体" panose="02010609060101010101" pitchFamily="49" charset="-122"/>
              </a:rPr>
              <a:t>个。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7173" name="AutoShape 23"/>
          <p:cNvSpPr>
            <a:spLocks noChangeArrowheads="1"/>
          </p:cNvSpPr>
          <p:nvPr/>
        </p:nvSpPr>
        <p:spPr bwMode="auto">
          <a:xfrm>
            <a:off x="4950623" y="1486347"/>
            <a:ext cx="269081" cy="269081"/>
          </a:xfrm>
          <a:prstGeom prst="cube">
            <a:avLst>
              <a:gd name="adj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174" name="AutoShape 25"/>
          <p:cNvSpPr>
            <a:spLocks noChangeArrowheads="1"/>
          </p:cNvSpPr>
          <p:nvPr/>
        </p:nvSpPr>
        <p:spPr bwMode="auto">
          <a:xfrm>
            <a:off x="4788694" y="1431576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175" name="AutoShape 26"/>
          <p:cNvSpPr>
            <a:spLocks noChangeArrowheads="1"/>
          </p:cNvSpPr>
          <p:nvPr/>
        </p:nvSpPr>
        <p:spPr bwMode="auto">
          <a:xfrm>
            <a:off x="5026819" y="1431576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176" name="AutoShape 27"/>
          <p:cNvSpPr>
            <a:spLocks noChangeArrowheads="1"/>
          </p:cNvSpPr>
          <p:nvPr/>
        </p:nvSpPr>
        <p:spPr bwMode="auto">
          <a:xfrm>
            <a:off x="5264944" y="1431576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177" name="AutoShape 28"/>
          <p:cNvSpPr>
            <a:spLocks noChangeArrowheads="1"/>
          </p:cNvSpPr>
          <p:nvPr/>
        </p:nvSpPr>
        <p:spPr bwMode="auto">
          <a:xfrm>
            <a:off x="5480447" y="1431576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178" name="AutoShape 29"/>
          <p:cNvSpPr>
            <a:spLocks noChangeArrowheads="1"/>
          </p:cNvSpPr>
          <p:nvPr/>
        </p:nvSpPr>
        <p:spPr bwMode="auto">
          <a:xfrm>
            <a:off x="5706666" y="1431576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179" name="AutoShape 30"/>
          <p:cNvSpPr>
            <a:spLocks noChangeArrowheads="1"/>
          </p:cNvSpPr>
          <p:nvPr/>
        </p:nvSpPr>
        <p:spPr bwMode="auto">
          <a:xfrm>
            <a:off x="5922169" y="1431576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7180" name="Rectangle 31"/>
          <p:cNvSpPr>
            <a:spLocks noChangeArrowheads="1"/>
          </p:cNvSpPr>
          <p:nvPr/>
        </p:nvSpPr>
        <p:spPr bwMode="auto">
          <a:xfrm>
            <a:off x="853684" y="2200021"/>
            <a:ext cx="36393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ea typeface="楷体" panose="02010609060101010101" pitchFamily="49" charset="-122"/>
              </a:rPr>
              <a:t>厘米，一层可以摆</a:t>
            </a:r>
            <a:r>
              <a:rPr lang="en-US" altLang="zh-CN" sz="2400" b="1" dirty="0"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ea typeface="楷体" panose="02010609060101010101" pitchFamily="49" charset="-122"/>
              </a:rPr>
              <a:t>排。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grpSp>
        <p:nvGrpSpPr>
          <p:cNvPr id="2" name="Group 89"/>
          <p:cNvGrpSpPr/>
          <p:nvPr/>
        </p:nvGrpSpPr>
        <p:grpSpPr bwMode="auto">
          <a:xfrm>
            <a:off x="4842276" y="2453879"/>
            <a:ext cx="1457325" cy="323850"/>
            <a:chOff x="0" y="0"/>
            <a:chExt cx="1224" cy="272"/>
          </a:xfrm>
        </p:grpSpPr>
        <p:sp>
          <p:nvSpPr>
            <p:cNvPr id="7" name="AutoShape 33"/>
            <p:cNvSpPr>
              <a:spLocks noChangeArrowheads="1"/>
            </p:cNvSpPr>
            <p:nvPr/>
          </p:nvSpPr>
          <p:spPr bwMode="auto">
            <a:xfrm>
              <a:off x="0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" name="AutoShape 34"/>
            <p:cNvSpPr>
              <a:spLocks noChangeArrowheads="1"/>
            </p:cNvSpPr>
            <p:nvPr/>
          </p:nvSpPr>
          <p:spPr bwMode="auto">
            <a:xfrm>
              <a:off x="200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9" name="AutoShape 35"/>
            <p:cNvSpPr>
              <a:spLocks noChangeArrowheads="1"/>
            </p:cNvSpPr>
            <p:nvPr/>
          </p:nvSpPr>
          <p:spPr bwMode="auto">
            <a:xfrm>
              <a:off x="400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0" name="AutoShape 36"/>
            <p:cNvSpPr>
              <a:spLocks noChangeArrowheads="1"/>
            </p:cNvSpPr>
            <p:nvPr/>
          </p:nvSpPr>
          <p:spPr bwMode="auto">
            <a:xfrm>
              <a:off x="581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1" name="AutoShape 37"/>
            <p:cNvSpPr>
              <a:spLocks noChangeArrowheads="1"/>
            </p:cNvSpPr>
            <p:nvPr/>
          </p:nvSpPr>
          <p:spPr bwMode="auto">
            <a:xfrm>
              <a:off x="771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2" name="AutoShape 38"/>
            <p:cNvSpPr>
              <a:spLocks noChangeArrowheads="1"/>
            </p:cNvSpPr>
            <p:nvPr/>
          </p:nvSpPr>
          <p:spPr bwMode="auto">
            <a:xfrm>
              <a:off x="952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90"/>
          <p:cNvGrpSpPr/>
          <p:nvPr/>
        </p:nvGrpSpPr>
        <p:grpSpPr bwMode="auto">
          <a:xfrm>
            <a:off x="4767265" y="2518172"/>
            <a:ext cx="1457325" cy="333375"/>
            <a:chOff x="0" y="0"/>
            <a:chExt cx="1224" cy="280"/>
          </a:xfrm>
        </p:grpSpPr>
        <p:sp>
          <p:nvSpPr>
            <p:cNvPr id="7238" name="AutoShape 32"/>
            <p:cNvSpPr>
              <a:spLocks noChangeArrowheads="1"/>
            </p:cNvSpPr>
            <p:nvPr/>
          </p:nvSpPr>
          <p:spPr bwMode="auto">
            <a:xfrm>
              <a:off x="199" y="0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39" name="AutoShape 39"/>
            <p:cNvSpPr>
              <a:spLocks noChangeArrowheads="1"/>
            </p:cNvSpPr>
            <p:nvPr/>
          </p:nvSpPr>
          <p:spPr bwMode="auto">
            <a:xfrm>
              <a:off x="136" y="54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40" name="AutoShape 40"/>
            <p:cNvSpPr>
              <a:spLocks noChangeArrowheads="1"/>
            </p:cNvSpPr>
            <p:nvPr/>
          </p:nvSpPr>
          <p:spPr bwMode="auto">
            <a:xfrm>
              <a:off x="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41" name="AutoShape 41"/>
            <p:cNvSpPr>
              <a:spLocks noChangeArrowheads="1"/>
            </p:cNvSpPr>
            <p:nvPr/>
          </p:nvSpPr>
          <p:spPr bwMode="auto">
            <a:xfrm>
              <a:off x="20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42" name="AutoShape 42"/>
            <p:cNvSpPr>
              <a:spLocks noChangeArrowheads="1"/>
            </p:cNvSpPr>
            <p:nvPr/>
          </p:nvSpPr>
          <p:spPr bwMode="auto">
            <a:xfrm>
              <a:off x="40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3" name="AutoShape 43"/>
            <p:cNvSpPr>
              <a:spLocks noChangeArrowheads="1"/>
            </p:cNvSpPr>
            <p:nvPr/>
          </p:nvSpPr>
          <p:spPr bwMode="auto">
            <a:xfrm>
              <a:off x="581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4" name="AutoShape 44"/>
            <p:cNvSpPr>
              <a:spLocks noChangeArrowheads="1"/>
            </p:cNvSpPr>
            <p:nvPr/>
          </p:nvSpPr>
          <p:spPr bwMode="auto">
            <a:xfrm>
              <a:off x="771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5" name="AutoShape 45"/>
            <p:cNvSpPr>
              <a:spLocks noChangeArrowheads="1"/>
            </p:cNvSpPr>
            <p:nvPr/>
          </p:nvSpPr>
          <p:spPr bwMode="auto">
            <a:xfrm>
              <a:off x="952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810572" y="2898767"/>
            <a:ext cx="34364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ea typeface="楷体" panose="02010609060101010101" pitchFamily="49" charset="-122"/>
              </a:rPr>
              <a:t>厘米，可以摆</a:t>
            </a:r>
            <a:r>
              <a:rPr lang="en-US" altLang="zh-CN" sz="2400" b="1" dirty="0"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ea typeface="楷体" panose="02010609060101010101" pitchFamily="49" charset="-122"/>
              </a:rPr>
              <a:t>层。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grpSp>
        <p:nvGrpSpPr>
          <p:cNvPr id="4" name="Group 91"/>
          <p:cNvGrpSpPr/>
          <p:nvPr/>
        </p:nvGrpSpPr>
        <p:grpSpPr bwMode="auto">
          <a:xfrm>
            <a:off x="2337197" y="4032649"/>
            <a:ext cx="1532334" cy="395288"/>
            <a:chOff x="0" y="0"/>
            <a:chExt cx="1287" cy="332"/>
          </a:xfrm>
        </p:grpSpPr>
        <p:sp>
          <p:nvSpPr>
            <p:cNvPr id="7224" name="AutoShape 47"/>
            <p:cNvSpPr>
              <a:spLocks noChangeArrowheads="1"/>
            </p:cNvSpPr>
            <p:nvPr/>
          </p:nvSpPr>
          <p:spPr bwMode="auto">
            <a:xfrm>
              <a:off x="199" y="52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25" name="AutoShape 48"/>
            <p:cNvSpPr>
              <a:spLocks noChangeArrowheads="1"/>
            </p:cNvSpPr>
            <p:nvPr/>
          </p:nvSpPr>
          <p:spPr bwMode="auto">
            <a:xfrm>
              <a:off x="63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26" name="AutoShape 49"/>
            <p:cNvSpPr>
              <a:spLocks noChangeArrowheads="1"/>
            </p:cNvSpPr>
            <p:nvPr/>
          </p:nvSpPr>
          <p:spPr bwMode="auto">
            <a:xfrm>
              <a:off x="263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27" name="AutoShape 50"/>
            <p:cNvSpPr>
              <a:spLocks noChangeArrowheads="1"/>
            </p:cNvSpPr>
            <p:nvPr/>
          </p:nvSpPr>
          <p:spPr bwMode="auto">
            <a:xfrm>
              <a:off x="463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28" name="AutoShape 51"/>
            <p:cNvSpPr>
              <a:spLocks noChangeArrowheads="1"/>
            </p:cNvSpPr>
            <p:nvPr/>
          </p:nvSpPr>
          <p:spPr bwMode="auto">
            <a:xfrm>
              <a:off x="644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29" name="AutoShape 52"/>
            <p:cNvSpPr>
              <a:spLocks noChangeArrowheads="1"/>
            </p:cNvSpPr>
            <p:nvPr/>
          </p:nvSpPr>
          <p:spPr bwMode="auto">
            <a:xfrm>
              <a:off x="834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30" name="AutoShape 53"/>
            <p:cNvSpPr>
              <a:spLocks noChangeArrowheads="1"/>
            </p:cNvSpPr>
            <p:nvPr/>
          </p:nvSpPr>
          <p:spPr bwMode="auto">
            <a:xfrm>
              <a:off x="1015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31" name="AutoShape 54"/>
            <p:cNvSpPr>
              <a:spLocks noChangeArrowheads="1"/>
            </p:cNvSpPr>
            <p:nvPr/>
          </p:nvSpPr>
          <p:spPr bwMode="auto">
            <a:xfrm>
              <a:off x="136" y="106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32" name="AutoShape 55"/>
            <p:cNvSpPr>
              <a:spLocks noChangeArrowheads="1"/>
            </p:cNvSpPr>
            <p:nvPr/>
          </p:nvSpPr>
          <p:spPr bwMode="auto">
            <a:xfrm>
              <a:off x="0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33" name="AutoShape 56"/>
            <p:cNvSpPr>
              <a:spLocks noChangeArrowheads="1"/>
            </p:cNvSpPr>
            <p:nvPr/>
          </p:nvSpPr>
          <p:spPr bwMode="auto">
            <a:xfrm>
              <a:off x="200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34" name="AutoShape 57"/>
            <p:cNvSpPr>
              <a:spLocks noChangeArrowheads="1"/>
            </p:cNvSpPr>
            <p:nvPr/>
          </p:nvSpPr>
          <p:spPr bwMode="auto">
            <a:xfrm>
              <a:off x="400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35" name="AutoShape 58"/>
            <p:cNvSpPr>
              <a:spLocks noChangeArrowheads="1"/>
            </p:cNvSpPr>
            <p:nvPr/>
          </p:nvSpPr>
          <p:spPr bwMode="auto">
            <a:xfrm>
              <a:off x="581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36" name="AutoShape 59"/>
            <p:cNvSpPr>
              <a:spLocks noChangeArrowheads="1"/>
            </p:cNvSpPr>
            <p:nvPr/>
          </p:nvSpPr>
          <p:spPr bwMode="auto">
            <a:xfrm>
              <a:off x="771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37" name="AutoShape 60"/>
            <p:cNvSpPr>
              <a:spLocks noChangeArrowheads="1"/>
            </p:cNvSpPr>
            <p:nvPr/>
          </p:nvSpPr>
          <p:spPr bwMode="auto">
            <a:xfrm>
              <a:off x="952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Group 92"/>
          <p:cNvGrpSpPr/>
          <p:nvPr/>
        </p:nvGrpSpPr>
        <p:grpSpPr bwMode="auto">
          <a:xfrm>
            <a:off x="2337197" y="3794524"/>
            <a:ext cx="1532334" cy="395288"/>
            <a:chOff x="0" y="0"/>
            <a:chExt cx="1287" cy="332"/>
          </a:xfrm>
        </p:grpSpPr>
        <p:sp>
          <p:nvSpPr>
            <p:cNvPr id="7210" name="AutoShape 93"/>
            <p:cNvSpPr>
              <a:spLocks noChangeArrowheads="1"/>
            </p:cNvSpPr>
            <p:nvPr/>
          </p:nvSpPr>
          <p:spPr bwMode="auto">
            <a:xfrm>
              <a:off x="199" y="52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11" name="AutoShape 94"/>
            <p:cNvSpPr>
              <a:spLocks noChangeArrowheads="1"/>
            </p:cNvSpPr>
            <p:nvPr/>
          </p:nvSpPr>
          <p:spPr bwMode="auto">
            <a:xfrm>
              <a:off x="63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12" name="AutoShape 95"/>
            <p:cNvSpPr>
              <a:spLocks noChangeArrowheads="1"/>
            </p:cNvSpPr>
            <p:nvPr/>
          </p:nvSpPr>
          <p:spPr bwMode="auto">
            <a:xfrm>
              <a:off x="263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13" name="AutoShape 96"/>
            <p:cNvSpPr>
              <a:spLocks noChangeArrowheads="1"/>
            </p:cNvSpPr>
            <p:nvPr/>
          </p:nvSpPr>
          <p:spPr bwMode="auto">
            <a:xfrm>
              <a:off x="463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14" name="AutoShape 97"/>
            <p:cNvSpPr>
              <a:spLocks noChangeArrowheads="1"/>
            </p:cNvSpPr>
            <p:nvPr/>
          </p:nvSpPr>
          <p:spPr bwMode="auto">
            <a:xfrm>
              <a:off x="644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15" name="AutoShape 98"/>
            <p:cNvSpPr>
              <a:spLocks noChangeArrowheads="1"/>
            </p:cNvSpPr>
            <p:nvPr/>
          </p:nvSpPr>
          <p:spPr bwMode="auto">
            <a:xfrm>
              <a:off x="834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16" name="AutoShape 99"/>
            <p:cNvSpPr>
              <a:spLocks noChangeArrowheads="1"/>
            </p:cNvSpPr>
            <p:nvPr/>
          </p:nvSpPr>
          <p:spPr bwMode="auto">
            <a:xfrm>
              <a:off x="1015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17" name="AutoShape 100"/>
            <p:cNvSpPr>
              <a:spLocks noChangeArrowheads="1"/>
            </p:cNvSpPr>
            <p:nvPr/>
          </p:nvSpPr>
          <p:spPr bwMode="auto">
            <a:xfrm>
              <a:off x="136" y="106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18" name="AutoShape 101"/>
            <p:cNvSpPr>
              <a:spLocks noChangeArrowheads="1"/>
            </p:cNvSpPr>
            <p:nvPr/>
          </p:nvSpPr>
          <p:spPr bwMode="auto">
            <a:xfrm>
              <a:off x="0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19" name="AutoShape 102"/>
            <p:cNvSpPr>
              <a:spLocks noChangeArrowheads="1"/>
            </p:cNvSpPr>
            <p:nvPr/>
          </p:nvSpPr>
          <p:spPr bwMode="auto">
            <a:xfrm>
              <a:off x="200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20" name="AutoShape 103"/>
            <p:cNvSpPr>
              <a:spLocks noChangeArrowheads="1"/>
            </p:cNvSpPr>
            <p:nvPr/>
          </p:nvSpPr>
          <p:spPr bwMode="auto">
            <a:xfrm>
              <a:off x="400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21" name="AutoShape 104"/>
            <p:cNvSpPr>
              <a:spLocks noChangeArrowheads="1"/>
            </p:cNvSpPr>
            <p:nvPr/>
          </p:nvSpPr>
          <p:spPr bwMode="auto">
            <a:xfrm>
              <a:off x="581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22" name="AutoShape 105"/>
            <p:cNvSpPr>
              <a:spLocks noChangeArrowheads="1"/>
            </p:cNvSpPr>
            <p:nvPr/>
          </p:nvSpPr>
          <p:spPr bwMode="auto">
            <a:xfrm>
              <a:off x="771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23" name="AutoShape 106"/>
            <p:cNvSpPr>
              <a:spLocks noChangeArrowheads="1"/>
            </p:cNvSpPr>
            <p:nvPr/>
          </p:nvSpPr>
          <p:spPr bwMode="auto">
            <a:xfrm>
              <a:off x="952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Group 107"/>
          <p:cNvGrpSpPr/>
          <p:nvPr/>
        </p:nvGrpSpPr>
        <p:grpSpPr bwMode="auto">
          <a:xfrm>
            <a:off x="2337197" y="3554017"/>
            <a:ext cx="1532334" cy="395288"/>
            <a:chOff x="0" y="0"/>
            <a:chExt cx="1287" cy="332"/>
          </a:xfrm>
        </p:grpSpPr>
        <p:sp>
          <p:nvSpPr>
            <p:cNvPr id="7196" name="AutoShape 108"/>
            <p:cNvSpPr>
              <a:spLocks noChangeArrowheads="1"/>
            </p:cNvSpPr>
            <p:nvPr/>
          </p:nvSpPr>
          <p:spPr bwMode="auto">
            <a:xfrm>
              <a:off x="199" y="52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16" name="AutoShape 109"/>
            <p:cNvSpPr>
              <a:spLocks noChangeArrowheads="1"/>
            </p:cNvSpPr>
            <p:nvPr/>
          </p:nvSpPr>
          <p:spPr bwMode="auto">
            <a:xfrm>
              <a:off x="63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198" name="AutoShape 110"/>
            <p:cNvSpPr>
              <a:spLocks noChangeArrowheads="1"/>
            </p:cNvSpPr>
            <p:nvPr/>
          </p:nvSpPr>
          <p:spPr bwMode="auto">
            <a:xfrm>
              <a:off x="263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199" name="AutoShape 111"/>
            <p:cNvSpPr>
              <a:spLocks noChangeArrowheads="1"/>
            </p:cNvSpPr>
            <p:nvPr/>
          </p:nvSpPr>
          <p:spPr bwMode="auto">
            <a:xfrm>
              <a:off x="463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00" name="AutoShape 112"/>
            <p:cNvSpPr>
              <a:spLocks noChangeArrowheads="1"/>
            </p:cNvSpPr>
            <p:nvPr/>
          </p:nvSpPr>
          <p:spPr bwMode="auto">
            <a:xfrm>
              <a:off x="644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01" name="AutoShape 113"/>
            <p:cNvSpPr>
              <a:spLocks noChangeArrowheads="1"/>
            </p:cNvSpPr>
            <p:nvPr/>
          </p:nvSpPr>
          <p:spPr bwMode="auto">
            <a:xfrm>
              <a:off x="834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02" name="AutoShape 114"/>
            <p:cNvSpPr>
              <a:spLocks noChangeArrowheads="1"/>
            </p:cNvSpPr>
            <p:nvPr/>
          </p:nvSpPr>
          <p:spPr bwMode="auto">
            <a:xfrm>
              <a:off x="1015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03" name="AutoShape 115"/>
            <p:cNvSpPr>
              <a:spLocks noChangeArrowheads="1"/>
            </p:cNvSpPr>
            <p:nvPr/>
          </p:nvSpPr>
          <p:spPr bwMode="auto">
            <a:xfrm>
              <a:off x="136" y="106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04" name="AutoShape 116"/>
            <p:cNvSpPr>
              <a:spLocks noChangeArrowheads="1"/>
            </p:cNvSpPr>
            <p:nvPr/>
          </p:nvSpPr>
          <p:spPr bwMode="auto">
            <a:xfrm>
              <a:off x="0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05" name="AutoShape 117"/>
            <p:cNvSpPr>
              <a:spLocks noChangeArrowheads="1"/>
            </p:cNvSpPr>
            <p:nvPr/>
          </p:nvSpPr>
          <p:spPr bwMode="auto">
            <a:xfrm>
              <a:off x="200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06" name="AutoShape 118"/>
            <p:cNvSpPr>
              <a:spLocks noChangeArrowheads="1"/>
            </p:cNvSpPr>
            <p:nvPr/>
          </p:nvSpPr>
          <p:spPr bwMode="auto">
            <a:xfrm>
              <a:off x="400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07" name="AutoShape 119"/>
            <p:cNvSpPr>
              <a:spLocks noChangeArrowheads="1"/>
            </p:cNvSpPr>
            <p:nvPr/>
          </p:nvSpPr>
          <p:spPr bwMode="auto">
            <a:xfrm>
              <a:off x="581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08" name="AutoShape 120"/>
            <p:cNvSpPr>
              <a:spLocks noChangeArrowheads="1"/>
            </p:cNvSpPr>
            <p:nvPr/>
          </p:nvSpPr>
          <p:spPr bwMode="auto">
            <a:xfrm>
              <a:off x="771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209" name="AutoShape 121"/>
            <p:cNvSpPr>
              <a:spLocks noChangeArrowheads="1"/>
            </p:cNvSpPr>
            <p:nvPr/>
          </p:nvSpPr>
          <p:spPr bwMode="auto">
            <a:xfrm>
              <a:off x="952" y="6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7243" name="Rectangle 97"/>
          <p:cNvSpPr>
            <a:spLocks noChangeArrowheads="1"/>
          </p:cNvSpPr>
          <p:nvPr/>
        </p:nvSpPr>
        <p:spPr bwMode="auto">
          <a:xfrm>
            <a:off x="4727675" y="3154266"/>
            <a:ext cx="21103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木块总数：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7244" name="Rectangle 98"/>
          <p:cNvSpPr>
            <a:spLocks noChangeArrowheads="1"/>
          </p:cNvSpPr>
          <p:nvPr/>
        </p:nvSpPr>
        <p:spPr bwMode="auto">
          <a:xfrm>
            <a:off x="4727677" y="3609503"/>
            <a:ext cx="32474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6×2×3=36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45" name="Rectangle 31"/>
          <p:cNvSpPr>
            <a:spLocks noChangeArrowheads="1"/>
          </p:cNvSpPr>
          <p:nvPr/>
        </p:nvSpPr>
        <p:spPr bwMode="auto">
          <a:xfrm>
            <a:off x="4727675" y="4064740"/>
            <a:ext cx="40804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长方体的体积是</a:t>
            </a:r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36</a:t>
            </a: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立方厘米。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7246" name="Text Box 93"/>
          <p:cNvSpPr txBox="1">
            <a:spLocks noChangeArrowheads="1"/>
          </p:cNvSpPr>
          <p:nvPr/>
        </p:nvSpPr>
        <p:spPr bwMode="auto">
          <a:xfrm rot="18772747">
            <a:off x="5859067" y="2686623"/>
            <a:ext cx="832247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ea typeface="楷体" panose="02010609060101010101" pitchFamily="49" charset="-122"/>
              </a:rPr>
              <a:t>2cm</a:t>
            </a:r>
            <a:endParaRPr lang="en-US" altLang="zh-CN" sz="1350" b="1">
              <a:ea typeface="楷体" panose="02010609060101010101" pitchFamily="49" charset="-122"/>
            </a:endParaRPr>
          </a:p>
        </p:txBody>
      </p:sp>
      <p:sp>
        <p:nvSpPr>
          <p:cNvPr id="7247" name="Text Box 92"/>
          <p:cNvSpPr txBox="1">
            <a:spLocks noChangeArrowheads="1"/>
          </p:cNvSpPr>
          <p:nvPr/>
        </p:nvSpPr>
        <p:spPr bwMode="auto">
          <a:xfrm>
            <a:off x="4666060" y="1717326"/>
            <a:ext cx="160734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ea typeface="楷体" panose="02010609060101010101" pitchFamily="49" charset="-122"/>
              </a:rPr>
              <a:t>6cm</a:t>
            </a:r>
            <a:endParaRPr lang="en-US" altLang="zh-CN" sz="1350" b="1">
              <a:ea typeface="楷体" panose="02010609060101010101" pitchFamily="49" charset="-122"/>
            </a:endParaRPr>
          </a:p>
        </p:txBody>
      </p:sp>
      <p:sp>
        <p:nvSpPr>
          <p:cNvPr id="7248" name="Text Box 94"/>
          <p:cNvSpPr txBox="1">
            <a:spLocks noChangeArrowheads="1"/>
          </p:cNvSpPr>
          <p:nvPr/>
        </p:nvSpPr>
        <p:spPr bwMode="auto">
          <a:xfrm rot="16200000">
            <a:off x="3673057" y="3719521"/>
            <a:ext cx="6953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 dirty="0">
                <a:ea typeface="楷体" panose="02010609060101010101" pitchFamily="49" charset="-122"/>
              </a:rPr>
              <a:t>3cm</a:t>
            </a:r>
            <a:endParaRPr lang="en-US" altLang="zh-CN" sz="1350" b="1" dirty="0">
              <a:ea typeface="楷体" panose="02010609060101010101" pitchFamily="49" charset="-122"/>
            </a:endParaRPr>
          </a:p>
        </p:txBody>
      </p:sp>
      <p:sp>
        <p:nvSpPr>
          <p:cNvPr id="7249" name="Text Box 92"/>
          <p:cNvSpPr txBox="1">
            <a:spLocks noChangeArrowheads="1"/>
          </p:cNvSpPr>
          <p:nvPr/>
        </p:nvSpPr>
        <p:spPr bwMode="auto">
          <a:xfrm>
            <a:off x="2633269" y="4480045"/>
            <a:ext cx="72389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 dirty="0">
                <a:ea typeface="楷体" panose="02010609060101010101" pitchFamily="49" charset="-122"/>
              </a:rPr>
              <a:t>6cm</a:t>
            </a:r>
            <a:endParaRPr lang="en-US" altLang="zh-CN" sz="1350" b="1" dirty="0">
              <a:ea typeface="楷体" panose="02010609060101010101" pitchFamily="49" charset="-122"/>
            </a:endParaRPr>
          </a:p>
        </p:txBody>
      </p:sp>
      <p:sp>
        <p:nvSpPr>
          <p:cNvPr id="7250" name="Text Box 93"/>
          <p:cNvSpPr txBox="1">
            <a:spLocks noChangeArrowheads="1"/>
          </p:cNvSpPr>
          <p:nvPr/>
        </p:nvSpPr>
        <p:spPr bwMode="auto">
          <a:xfrm rot="18772747">
            <a:off x="3513540" y="4110400"/>
            <a:ext cx="99298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 dirty="0">
                <a:ea typeface="楷体" panose="02010609060101010101" pitchFamily="49" charset="-122"/>
              </a:rPr>
              <a:t>2cm</a:t>
            </a:r>
            <a:endParaRPr lang="en-US" altLang="zh-CN" sz="1350" b="1" dirty="0">
              <a:ea typeface="楷体" panose="02010609060101010101" pitchFamily="49" charset="-122"/>
            </a:endParaRPr>
          </a:p>
        </p:txBody>
      </p:sp>
      <p:sp>
        <p:nvSpPr>
          <p:cNvPr id="7251" name="Rectangle 31"/>
          <p:cNvSpPr>
            <a:spLocks noChangeArrowheads="1"/>
          </p:cNvSpPr>
          <p:nvPr/>
        </p:nvSpPr>
        <p:spPr bwMode="auto">
          <a:xfrm>
            <a:off x="827835" y="590103"/>
            <a:ext cx="6318647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5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也可以用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立方厘米的小正方体木块摆一摆。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7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7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7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4" grpId="0" animBg="1" autoUpdateAnimBg="0"/>
      <p:bldP spid="7175" grpId="0" animBg="1" autoUpdateAnimBg="0"/>
      <p:bldP spid="7176" grpId="0" animBg="1" autoUpdateAnimBg="0"/>
      <p:bldP spid="7177" grpId="0" animBg="1" autoUpdateAnimBg="0"/>
      <p:bldP spid="7178" grpId="0" animBg="1" autoUpdateAnimBg="0"/>
      <p:bldP spid="7179" grpId="0" animBg="1" autoUpdateAnimBg="0"/>
      <p:bldP spid="7180" grpId="0" autoUpdateAnimBg="0"/>
      <p:bldP spid="7197" grpId="0" autoUpdateAnimBg="0"/>
      <p:bldP spid="7243" grpId="0" autoUpdateAnimBg="0"/>
      <p:bldP spid="7244" grpId="0" autoUpdateAnimBg="0"/>
      <p:bldP spid="7245" grpId="0" autoUpdateAnimBg="0"/>
      <p:bldP spid="7246" grpId="0" autoUpdateAnimBg="0"/>
      <p:bldP spid="7247" grpId="0" autoUpdateAnimBg="0"/>
      <p:bldP spid="7248" grpId="0" autoUpdateAnimBg="0"/>
      <p:bldP spid="7249" grpId="0" autoUpdateAnimBg="0"/>
      <p:bldP spid="7250" grpId="0" autoUpdateAnimBg="0"/>
      <p:bldP spid="725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21"/>
          <p:cNvSpPr txBox="1">
            <a:spLocks noChangeArrowheads="1"/>
          </p:cNvSpPr>
          <p:nvPr/>
        </p:nvSpPr>
        <p:spPr bwMode="auto">
          <a:xfrm rot="18920834">
            <a:off x="2245425" y="3270030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ea typeface="楷体" panose="02010609060101010101" pitchFamily="49" charset="-122"/>
              </a:rPr>
              <a:t>4cm</a:t>
            </a:r>
            <a:endParaRPr lang="en-US" altLang="zh-CN" sz="1350" b="1">
              <a:ea typeface="楷体" panose="02010609060101010101" pitchFamily="49" charset="-122"/>
            </a:endParaRPr>
          </a:p>
        </p:txBody>
      </p:sp>
      <p:sp>
        <p:nvSpPr>
          <p:cNvPr id="8198" name="AutoShape 47"/>
          <p:cNvSpPr>
            <a:spLocks noChangeArrowheads="1"/>
          </p:cNvSpPr>
          <p:nvPr/>
        </p:nvSpPr>
        <p:spPr bwMode="auto">
          <a:xfrm>
            <a:off x="1673921" y="2975373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199" name="AutoShape 48"/>
          <p:cNvSpPr>
            <a:spLocks noChangeArrowheads="1"/>
          </p:cNvSpPr>
          <p:nvPr/>
        </p:nvSpPr>
        <p:spPr bwMode="auto">
          <a:xfrm>
            <a:off x="1912046" y="2975373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200" name="AutoShape 49"/>
          <p:cNvSpPr>
            <a:spLocks noChangeArrowheads="1"/>
          </p:cNvSpPr>
          <p:nvPr/>
        </p:nvSpPr>
        <p:spPr bwMode="auto">
          <a:xfrm>
            <a:off x="2150171" y="2975373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201" name="AutoShape 50"/>
          <p:cNvSpPr>
            <a:spLocks noChangeArrowheads="1"/>
          </p:cNvSpPr>
          <p:nvPr/>
        </p:nvSpPr>
        <p:spPr bwMode="auto">
          <a:xfrm>
            <a:off x="2365674" y="2975373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202" name="AutoShape 51"/>
          <p:cNvSpPr>
            <a:spLocks noChangeArrowheads="1"/>
          </p:cNvSpPr>
          <p:nvPr/>
        </p:nvSpPr>
        <p:spPr bwMode="auto">
          <a:xfrm>
            <a:off x="2591892" y="2975373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8203" name="Text Box 68"/>
          <p:cNvSpPr txBox="1">
            <a:spLocks noChangeArrowheads="1"/>
          </p:cNvSpPr>
          <p:nvPr/>
        </p:nvSpPr>
        <p:spPr bwMode="auto">
          <a:xfrm>
            <a:off x="1403652" y="3554016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ea typeface="楷体" panose="02010609060101010101" pitchFamily="49" charset="-122"/>
              </a:rPr>
              <a:t>5cm</a:t>
            </a:r>
            <a:endParaRPr lang="en-US" altLang="zh-CN" sz="1350" b="1">
              <a:ea typeface="楷体" panose="02010609060101010101" pitchFamily="49" charset="-122"/>
            </a:endParaRPr>
          </a:p>
        </p:txBody>
      </p:sp>
      <p:sp>
        <p:nvSpPr>
          <p:cNvPr id="8204" name="Text Box 69"/>
          <p:cNvSpPr txBox="1">
            <a:spLocks noChangeArrowheads="1"/>
          </p:cNvSpPr>
          <p:nvPr/>
        </p:nvSpPr>
        <p:spPr bwMode="auto">
          <a:xfrm rot="16200000">
            <a:off x="2403181" y="2788421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ea typeface="楷体" panose="02010609060101010101" pitchFamily="49" charset="-122"/>
              </a:rPr>
              <a:t>2cm</a:t>
            </a:r>
            <a:endParaRPr lang="en-US" altLang="zh-CN" sz="1350" b="1">
              <a:ea typeface="楷体" panose="02010609060101010101" pitchFamily="49" charset="-122"/>
            </a:endParaRPr>
          </a:p>
        </p:txBody>
      </p:sp>
      <p:sp>
        <p:nvSpPr>
          <p:cNvPr id="8206" name="Rectangle 71"/>
          <p:cNvSpPr>
            <a:spLocks noChangeArrowheads="1"/>
          </p:cNvSpPr>
          <p:nvPr/>
        </p:nvSpPr>
        <p:spPr bwMode="auto">
          <a:xfrm>
            <a:off x="4030054" y="1962558"/>
            <a:ext cx="1881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木块总数：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7" name="Rectangle 72"/>
          <p:cNvSpPr>
            <a:spLocks noChangeArrowheads="1"/>
          </p:cNvSpPr>
          <p:nvPr/>
        </p:nvSpPr>
        <p:spPr bwMode="auto">
          <a:xfrm>
            <a:off x="4030058" y="2485753"/>
            <a:ext cx="28754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5×4×2=40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8" name="Rectangle 73"/>
          <p:cNvSpPr>
            <a:spLocks noChangeArrowheads="1"/>
          </p:cNvSpPr>
          <p:nvPr/>
        </p:nvSpPr>
        <p:spPr bwMode="auto">
          <a:xfrm>
            <a:off x="4030058" y="3008948"/>
            <a:ext cx="1223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体积：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9" name="Rectangle 74"/>
          <p:cNvSpPr>
            <a:spLocks noChangeArrowheads="1"/>
          </p:cNvSpPr>
          <p:nvPr/>
        </p:nvSpPr>
        <p:spPr bwMode="auto">
          <a:xfrm>
            <a:off x="4030057" y="3532143"/>
            <a:ext cx="45828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5×4×2=40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126"/>
          <p:cNvGrpSpPr/>
          <p:nvPr/>
        </p:nvGrpSpPr>
        <p:grpSpPr bwMode="auto">
          <a:xfrm>
            <a:off x="1598912" y="3039668"/>
            <a:ext cx="1241822" cy="333375"/>
            <a:chOff x="0" y="0"/>
            <a:chExt cx="1043" cy="280"/>
          </a:xfrm>
        </p:grpSpPr>
        <p:sp>
          <p:nvSpPr>
            <p:cNvPr id="8257" name="AutoShape 120"/>
            <p:cNvSpPr>
              <a:spLocks noChangeArrowheads="1"/>
            </p:cNvSpPr>
            <p:nvPr/>
          </p:nvSpPr>
          <p:spPr bwMode="auto">
            <a:xfrm>
              <a:off x="199" y="0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58" name="AutoShape 121"/>
            <p:cNvSpPr>
              <a:spLocks noChangeArrowheads="1"/>
            </p:cNvSpPr>
            <p:nvPr/>
          </p:nvSpPr>
          <p:spPr bwMode="auto">
            <a:xfrm>
              <a:off x="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59" name="AutoShape 122"/>
            <p:cNvSpPr>
              <a:spLocks noChangeArrowheads="1"/>
            </p:cNvSpPr>
            <p:nvPr/>
          </p:nvSpPr>
          <p:spPr bwMode="auto">
            <a:xfrm>
              <a:off x="20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60" name="AutoShape 123"/>
            <p:cNvSpPr>
              <a:spLocks noChangeArrowheads="1"/>
            </p:cNvSpPr>
            <p:nvPr/>
          </p:nvSpPr>
          <p:spPr bwMode="auto">
            <a:xfrm>
              <a:off x="40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6" name="AutoShape 124"/>
            <p:cNvSpPr>
              <a:spLocks noChangeArrowheads="1"/>
            </p:cNvSpPr>
            <p:nvPr/>
          </p:nvSpPr>
          <p:spPr bwMode="auto">
            <a:xfrm>
              <a:off x="581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7" name="AutoShape 125"/>
            <p:cNvSpPr>
              <a:spLocks noChangeArrowheads="1"/>
            </p:cNvSpPr>
            <p:nvPr/>
          </p:nvSpPr>
          <p:spPr bwMode="auto">
            <a:xfrm>
              <a:off x="771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127"/>
          <p:cNvGrpSpPr/>
          <p:nvPr/>
        </p:nvGrpSpPr>
        <p:grpSpPr bwMode="auto">
          <a:xfrm>
            <a:off x="1522712" y="3115868"/>
            <a:ext cx="1241822" cy="333375"/>
            <a:chOff x="0" y="0"/>
            <a:chExt cx="1043" cy="280"/>
          </a:xfrm>
        </p:grpSpPr>
        <p:sp>
          <p:nvSpPr>
            <p:cNvPr id="8251" name="AutoShape 128"/>
            <p:cNvSpPr>
              <a:spLocks noChangeArrowheads="1"/>
            </p:cNvSpPr>
            <p:nvPr/>
          </p:nvSpPr>
          <p:spPr bwMode="auto">
            <a:xfrm>
              <a:off x="199" y="0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52" name="AutoShape 129"/>
            <p:cNvSpPr>
              <a:spLocks noChangeArrowheads="1"/>
            </p:cNvSpPr>
            <p:nvPr/>
          </p:nvSpPr>
          <p:spPr bwMode="auto">
            <a:xfrm>
              <a:off x="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53" name="AutoShape 130"/>
            <p:cNvSpPr>
              <a:spLocks noChangeArrowheads="1"/>
            </p:cNvSpPr>
            <p:nvPr/>
          </p:nvSpPr>
          <p:spPr bwMode="auto">
            <a:xfrm>
              <a:off x="20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54" name="AutoShape 131"/>
            <p:cNvSpPr>
              <a:spLocks noChangeArrowheads="1"/>
            </p:cNvSpPr>
            <p:nvPr/>
          </p:nvSpPr>
          <p:spPr bwMode="auto">
            <a:xfrm>
              <a:off x="40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55" name="AutoShape 132"/>
            <p:cNvSpPr>
              <a:spLocks noChangeArrowheads="1"/>
            </p:cNvSpPr>
            <p:nvPr/>
          </p:nvSpPr>
          <p:spPr bwMode="auto">
            <a:xfrm>
              <a:off x="581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56" name="AutoShape 133"/>
            <p:cNvSpPr>
              <a:spLocks noChangeArrowheads="1"/>
            </p:cNvSpPr>
            <p:nvPr/>
          </p:nvSpPr>
          <p:spPr bwMode="auto">
            <a:xfrm>
              <a:off x="771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Group 134"/>
          <p:cNvGrpSpPr/>
          <p:nvPr/>
        </p:nvGrpSpPr>
        <p:grpSpPr bwMode="auto">
          <a:xfrm>
            <a:off x="1450083" y="3182543"/>
            <a:ext cx="1241822" cy="333375"/>
            <a:chOff x="0" y="0"/>
            <a:chExt cx="1043" cy="280"/>
          </a:xfrm>
        </p:grpSpPr>
        <p:sp>
          <p:nvSpPr>
            <p:cNvPr id="8245" name="AutoShape 135"/>
            <p:cNvSpPr>
              <a:spLocks noChangeArrowheads="1"/>
            </p:cNvSpPr>
            <p:nvPr/>
          </p:nvSpPr>
          <p:spPr bwMode="auto">
            <a:xfrm>
              <a:off x="199" y="0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46" name="AutoShape 136"/>
            <p:cNvSpPr>
              <a:spLocks noChangeArrowheads="1"/>
            </p:cNvSpPr>
            <p:nvPr/>
          </p:nvSpPr>
          <p:spPr bwMode="auto">
            <a:xfrm>
              <a:off x="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47" name="AutoShape 137"/>
            <p:cNvSpPr>
              <a:spLocks noChangeArrowheads="1"/>
            </p:cNvSpPr>
            <p:nvPr/>
          </p:nvSpPr>
          <p:spPr bwMode="auto">
            <a:xfrm>
              <a:off x="20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48" name="AutoShape 138"/>
            <p:cNvSpPr>
              <a:spLocks noChangeArrowheads="1"/>
            </p:cNvSpPr>
            <p:nvPr/>
          </p:nvSpPr>
          <p:spPr bwMode="auto">
            <a:xfrm>
              <a:off x="40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49" name="AutoShape 139"/>
            <p:cNvSpPr>
              <a:spLocks noChangeArrowheads="1"/>
            </p:cNvSpPr>
            <p:nvPr/>
          </p:nvSpPr>
          <p:spPr bwMode="auto">
            <a:xfrm>
              <a:off x="581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50" name="AutoShape 140"/>
            <p:cNvSpPr>
              <a:spLocks noChangeArrowheads="1"/>
            </p:cNvSpPr>
            <p:nvPr/>
          </p:nvSpPr>
          <p:spPr bwMode="auto">
            <a:xfrm>
              <a:off x="771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Group 168"/>
          <p:cNvGrpSpPr/>
          <p:nvPr/>
        </p:nvGrpSpPr>
        <p:grpSpPr bwMode="auto">
          <a:xfrm>
            <a:off x="1450087" y="2720581"/>
            <a:ext cx="1465659" cy="550069"/>
            <a:chOff x="0" y="0"/>
            <a:chExt cx="1231" cy="462"/>
          </a:xfrm>
        </p:grpSpPr>
        <p:sp>
          <p:nvSpPr>
            <p:cNvPr id="8217" name="AutoShape 39"/>
            <p:cNvSpPr>
              <a:spLocks noChangeArrowheads="1"/>
            </p:cNvSpPr>
            <p:nvPr/>
          </p:nvSpPr>
          <p:spPr bwMode="auto">
            <a:xfrm>
              <a:off x="387" y="206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18" name="AutoShape 141"/>
            <p:cNvSpPr>
              <a:spLocks noChangeArrowheads="1"/>
            </p:cNvSpPr>
            <p:nvPr/>
          </p:nvSpPr>
          <p:spPr bwMode="auto">
            <a:xfrm>
              <a:off x="387" y="0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19" name="AutoShape 142"/>
            <p:cNvSpPr>
              <a:spLocks noChangeArrowheads="1"/>
            </p:cNvSpPr>
            <p:nvPr/>
          </p:nvSpPr>
          <p:spPr bwMode="auto">
            <a:xfrm>
              <a:off x="188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20" name="AutoShape 143"/>
            <p:cNvSpPr>
              <a:spLocks noChangeArrowheads="1"/>
            </p:cNvSpPr>
            <p:nvPr/>
          </p:nvSpPr>
          <p:spPr bwMode="auto">
            <a:xfrm>
              <a:off x="388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21" name="AutoShape 144"/>
            <p:cNvSpPr>
              <a:spLocks noChangeArrowheads="1"/>
            </p:cNvSpPr>
            <p:nvPr/>
          </p:nvSpPr>
          <p:spPr bwMode="auto">
            <a:xfrm>
              <a:off x="588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22" name="AutoShape 145"/>
            <p:cNvSpPr>
              <a:spLocks noChangeArrowheads="1"/>
            </p:cNvSpPr>
            <p:nvPr/>
          </p:nvSpPr>
          <p:spPr bwMode="auto">
            <a:xfrm>
              <a:off x="769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8223" name="AutoShape 146"/>
            <p:cNvSpPr>
              <a:spLocks noChangeArrowheads="1"/>
            </p:cNvSpPr>
            <p:nvPr/>
          </p:nvSpPr>
          <p:spPr bwMode="auto">
            <a:xfrm>
              <a:off x="959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grpSp>
          <p:nvGrpSpPr>
            <p:cNvPr id="8224" name="Group 147"/>
            <p:cNvGrpSpPr/>
            <p:nvPr/>
          </p:nvGrpSpPr>
          <p:grpSpPr bwMode="auto">
            <a:xfrm>
              <a:off x="125" y="62"/>
              <a:ext cx="1043" cy="280"/>
              <a:chOff x="0" y="0"/>
              <a:chExt cx="1043" cy="280"/>
            </a:xfrm>
          </p:grpSpPr>
          <p:sp>
            <p:nvSpPr>
              <p:cNvPr id="8239" name="AutoShape 148"/>
              <p:cNvSpPr>
                <a:spLocks noChangeArrowheads="1"/>
              </p:cNvSpPr>
              <p:nvPr/>
            </p:nvSpPr>
            <p:spPr bwMode="auto">
              <a:xfrm>
                <a:off x="199" y="0"/>
                <a:ext cx="226" cy="226"/>
              </a:xfrm>
              <a:prstGeom prst="cube">
                <a:avLst>
                  <a:gd name="adj" fmla="val 25000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40" name="AutoShape 149"/>
              <p:cNvSpPr>
                <a:spLocks noChangeArrowheads="1"/>
              </p:cNvSpPr>
              <p:nvPr/>
            </p:nvSpPr>
            <p:spPr bwMode="auto">
              <a:xfrm>
                <a:off x="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41" name="AutoShape 150"/>
              <p:cNvSpPr>
                <a:spLocks noChangeArrowheads="1"/>
              </p:cNvSpPr>
              <p:nvPr/>
            </p:nvSpPr>
            <p:spPr bwMode="auto">
              <a:xfrm>
                <a:off x="2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42" name="AutoShape 151"/>
              <p:cNvSpPr>
                <a:spLocks noChangeArrowheads="1"/>
              </p:cNvSpPr>
              <p:nvPr/>
            </p:nvSpPr>
            <p:spPr bwMode="auto">
              <a:xfrm>
                <a:off x="4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43" name="AutoShape 152"/>
              <p:cNvSpPr>
                <a:spLocks noChangeArrowheads="1"/>
              </p:cNvSpPr>
              <p:nvPr/>
            </p:nvSpPr>
            <p:spPr bwMode="auto">
              <a:xfrm>
                <a:off x="581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44" name="AutoShape 153"/>
              <p:cNvSpPr>
                <a:spLocks noChangeArrowheads="1"/>
              </p:cNvSpPr>
              <p:nvPr/>
            </p:nvSpPr>
            <p:spPr bwMode="auto">
              <a:xfrm>
                <a:off x="771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225" name="Group 154"/>
            <p:cNvGrpSpPr/>
            <p:nvPr/>
          </p:nvGrpSpPr>
          <p:grpSpPr bwMode="auto">
            <a:xfrm>
              <a:off x="61" y="126"/>
              <a:ext cx="1043" cy="280"/>
              <a:chOff x="0" y="0"/>
              <a:chExt cx="1043" cy="280"/>
            </a:xfrm>
          </p:grpSpPr>
          <p:sp>
            <p:nvSpPr>
              <p:cNvPr id="8233" name="AutoShape 155"/>
              <p:cNvSpPr>
                <a:spLocks noChangeArrowheads="1"/>
              </p:cNvSpPr>
              <p:nvPr/>
            </p:nvSpPr>
            <p:spPr bwMode="auto">
              <a:xfrm>
                <a:off x="199" y="0"/>
                <a:ext cx="226" cy="226"/>
              </a:xfrm>
              <a:prstGeom prst="cube">
                <a:avLst>
                  <a:gd name="adj" fmla="val 25000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34" name="AutoShape 156"/>
              <p:cNvSpPr>
                <a:spLocks noChangeArrowheads="1"/>
              </p:cNvSpPr>
              <p:nvPr/>
            </p:nvSpPr>
            <p:spPr bwMode="auto">
              <a:xfrm>
                <a:off x="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35" name="AutoShape 157"/>
              <p:cNvSpPr>
                <a:spLocks noChangeArrowheads="1"/>
              </p:cNvSpPr>
              <p:nvPr/>
            </p:nvSpPr>
            <p:spPr bwMode="auto">
              <a:xfrm>
                <a:off x="2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36" name="AutoShape 158"/>
              <p:cNvSpPr>
                <a:spLocks noChangeArrowheads="1"/>
              </p:cNvSpPr>
              <p:nvPr/>
            </p:nvSpPr>
            <p:spPr bwMode="auto">
              <a:xfrm>
                <a:off x="4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37" name="AutoShape 159"/>
              <p:cNvSpPr>
                <a:spLocks noChangeArrowheads="1"/>
              </p:cNvSpPr>
              <p:nvPr/>
            </p:nvSpPr>
            <p:spPr bwMode="auto">
              <a:xfrm>
                <a:off x="581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38" name="AutoShape 160"/>
              <p:cNvSpPr>
                <a:spLocks noChangeArrowheads="1"/>
              </p:cNvSpPr>
              <p:nvPr/>
            </p:nvSpPr>
            <p:spPr bwMode="auto">
              <a:xfrm>
                <a:off x="771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8226" name="Group 161"/>
            <p:cNvGrpSpPr/>
            <p:nvPr/>
          </p:nvGrpSpPr>
          <p:grpSpPr bwMode="auto">
            <a:xfrm>
              <a:off x="0" y="182"/>
              <a:ext cx="1043" cy="280"/>
              <a:chOff x="0" y="0"/>
              <a:chExt cx="1043" cy="280"/>
            </a:xfrm>
          </p:grpSpPr>
          <p:sp>
            <p:nvSpPr>
              <p:cNvPr id="8227" name="AutoShape 162"/>
              <p:cNvSpPr>
                <a:spLocks noChangeArrowheads="1"/>
              </p:cNvSpPr>
              <p:nvPr/>
            </p:nvSpPr>
            <p:spPr bwMode="auto">
              <a:xfrm>
                <a:off x="199" y="0"/>
                <a:ext cx="226" cy="226"/>
              </a:xfrm>
              <a:prstGeom prst="cube">
                <a:avLst>
                  <a:gd name="adj" fmla="val 25000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28" name="AutoShape 163"/>
              <p:cNvSpPr>
                <a:spLocks noChangeArrowheads="1"/>
              </p:cNvSpPr>
              <p:nvPr/>
            </p:nvSpPr>
            <p:spPr bwMode="auto">
              <a:xfrm>
                <a:off x="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29" name="AutoShape 164"/>
              <p:cNvSpPr>
                <a:spLocks noChangeArrowheads="1"/>
              </p:cNvSpPr>
              <p:nvPr/>
            </p:nvSpPr>
            <p:spPr bwMode="auto">
              <a:xfrm>
                <a:off x="2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30" name="AutoShape 165"/>
              <p:cNvSpPr>
                <a:spLocks noChangeArrowheads="1"/>
              </p:cNvSpPr>
              <p:nvPr/>
            </p:nvSpPr>
            <p:spPr bwMode="auto">
              <a:xfrm>
                <a:off x="4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31" name="AutoShape 166"/>
              <p:cNvSpPr>
                <a:spLocks noChangeArrowheads="1"/>
              </p:cNvSpPr>
              <p:nvPr/>
            </p:nvSpPr>
            <p:spPr bwMode="auto">
              <a:xfrm>
                <a:off x="581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8232" name="AutoShape 167"/>
              <p:cNvSpPr>
                <a:spLocks noChangeArrowheads="1"/>
              </p:cNvSpPr>
              <p:nvPr/>
            </p:nvSpPr>
            <p:spPr bwMode="auto">
              <a:xfrm>
                <a:off x="771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8261" name="Rectangle 31"/>
          <p:cNvSpPr>
            <a:spLocks noChangeArrowheads="1"/>
          </p:cNvSpPr>
          <p:nvPr/>
        </p:nvSpPr>
        <p:spPr bwMode="auto">
          <a:xfrm>
            <a:off x="827584" y="708024"/>
            <a:ext cx="79208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b="1" dirty="0">
                <a:ea typeface="楷体" panose="02010609060101010101" pitchFamily="49" charset="-122"/>
              </a:rPr>
              <a:t>        摆一个长</a:t>
            </a:r>
            <a:r>
              <a:rPr lang="en-US" altLang="zh-CN" sz="2400" b="1" dirty="0"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ea typeface="楷体" panose="02010609060101010101" pitchFamily="49" charset="-122"/>
              </a:rPr>
              <a:t>厘米，宽</a:t>
            </a:r>
            <a:r>
              <a:rPr lang="en-US" altLang="zh-CN" sz="2400" b="1" dirty="0"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ea typeface="楷体" panose="02010609060101010101" pitchFamily="49" charset="-122"/>
              </a:rPr>
              <a:t>厘米，高</a:t>
            </a:r>
            <a:r>
              <a:rPr lang="en-US" altLang="zh-CN" sz="2400" b="1" dirty="0"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ea typeface="楷体" panose="02010609060101010101" pitchFamily="49" charset="-122"/>
              </a:rPr>
              <a:t>厘米的长方体，并</a:t>
            </a:r>
            <a:endParaRPr lang="en-US" altLang="zh-CN" sz="2400" b="1" dirty="0">
              <a:ea typeface="楷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b="1" dirty="0">
                <a:ea typeface="楷体" panose="02010609060101010101" pitchFamily="49" charset="-122"/>
              </a:rPr>
              <a:t>算出它的体积是多少立方厘米。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8262" name="Rectangle 31"/>
          <p:cNvSpPr>
            <a:spLocks noChangeArrowheads="1"/>
          </p:cNvSpPr>
          <p:nvPr/>
        </p:nvSpPr>
        <p:spPr bwMode="auto">
          <a:xfrm>
            <a:off x="4030054" y="4055337"/>
            <a:ext cx="4270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长方体的体积是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立方厘米。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198" grpId="0" animBg="1" autoUpdateAnimBg="0"/>
      <p:bldP spid="8199" grpId="0" animBg="1" autoUpdateAnimBg="0"/>
      <p:bldP spid="8200" grpId="0" animBg="1" autoUpdateAnimBg="0"/>
      <p:bldP spid="8201" grpId="0" animBg="1" autoUpdateAnimBg="0"/>
      <p:bldP spid="8202" grpId="0" animBg="1" autoUpdateAnimBg="0"/>
      <p:bldP spid="8203" grpId="0" autoUpdateAnimBg="0"/>
      <p:bldP spid="8204" grpId="0" autoUpdateAnimBg="0"/>
      <p:bldP spid="8206" grpId="0" autoUpdateAnimBg="0"/>
      <p:bldP spid="8207" grpId="0" autoUpdateAnimBg="0"/>
      <p:bldP spid="8208" grpId="0" autoUpdateAnimBg="0"/>
      <p:bldP spid="8209" grpId="0" autoUpdateAnimBg="0"/>
      <p:bldP spid="8261" grpId="0" autoUpdateAnimBg="0"/>
      <p:bldP spid="826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21"/>
          <p:cNvSpPr txBox="1">
            <a:spLocks noChangeArrowheads="1"/>
          </p:cNvSpPr>
          <p:nvPr/>
        </p:nvSpPr>
        <p:spPr bwMode="auto">
          <a:xfrm rot="18920834">
            <a:off x="2302734" y="3329620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ea typeface="楷体" panose="02010609060101010101" pitchFamily="49" charset="-122"/>
              </a:rPr>
              <a:t>3cm</a:t>
            </a:r>
            <a:endParaRPr lang="en-US" altLang="zh-CN" sz="1350" b="1">
              <a:ea typeface="楷体" panose="02010609060101010101" pitchFamily="49" charset="-122"/>
            </a:endParaRPr>
          </a:p>
        </p:txBody>
      </p:sp>
      <p:sp>
        <p:nvSpPr>
          <p:cNvPr id="9222" name="AutoShape 40"/>
          <p:cNvSpPr>
            <a:spLocks noChangeArrowheads="1"/>
          </p:cNvSpPr>
          <p:nvPr/>
        </p:nvSpPr>
        <p:spPr bwMode="auto">
          <a:xfrm>
            <a:off x="2150330" y="3075444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9223" name="AutoShape 41"/>
          <p:cNvSpPr>
            <a:spLocks noChangeArrowheads="1"/>
          </p:cNvSpPr>
          <p:nvPr/>
        </p:nvSpPr>
        <p:spPr bwMode="auto">
          <a:xfrm>
            <a:off x="2388455" y="3075444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9224" name="AutoShape 42"/>
          <p:cNvSpPr>
            <a:spLocks noChangeArrowheads="1"/>
          </p:cNvSpPr>
          <p:nvPr/>
        </p:nvSpPr>
        <p:spPr bwMode="auto">
          <a:xfrm>
            <a:off x="2626580" y="3075444"/>
            <a:ext cx="323850" cy="323850"/>
          </a:xfrm>
          <a:prstGeom prst="cube">
            <a:avLst>
              <a:gd name="adj" fmla="val 2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9225" name="Text Box 45"/>
          <p:cNvSpPr txBox="1">
            <a:spLocks noChangeArrowheads="1"/>
          </p:cNvSpPr>
          <p:nvPr/>
        </p:nvSpPr>
        <p:spPr bwMode="auto">
          <a:xfrm>
            <a:off x="1762190" y="3542169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ea typeface="楷体" panose="02010609060101010101" pitchFamily="49" charset="-122"/>
              </a:rPr>
              <a:t>3cm</a:t>
            </a:r>
            <a:endParaRPr lang="en-US" altLang="zh-CN" sz="1350" b="1">
              <a:ea typeface="楷体" panose="02010609060101010101" pitchFamily="49" charset="-122"/>
            </a:endParaRPr>
          </a:p>
        </p:txBody>
      </p:sp>
      <p:sp>
        <p:nvSpPr>
          <p:cNvPr id="9226" name="Text Box 46"/>
          <p:cNvSpPr txBox="1">
            <a:spLocks noChangeArrowheads="1"/>
          </p:cNvSpPr>
          <p:nvPr/>
        </p:nvSpPr>
        <p:spPr bwMode="auto">
          <a:xfrm rot="16200000">
            <a:off x="2461683" y="2830152"/>
            <a:ext cx="124301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350" b="1">
                <a:ea typeface="楷体" panose="02010609060101010101" pitchFamily="49" charset="-122"/>
              </a:rPr>
              <a:t>3cm</a:t>
            </a:r>
            <a:endParaRPr lang="en-US" altLang="zh-CN" sz="1350" b="1">
              <a:ea typeface="楷体" panose="02010609060101010101" pitchFamily="49" charset="-122"/>
            </a:endParaRPr>
          </a:p>
        </p:txBody>
      </p:sp>
      <p:sp>
        <p:nvSpPr>
          <p:cNvPr id="9228" name="Rectangle 48"/>
          <p:cNvSpPr>
            <a:spLocks noChangeArrowheads="1"/>
          </p:cNvSpPr>
          <p:nvPr/>
        </p:nvSpPr>
        <p:spPr bwMode="auto">
          <a:xfrm>
            <a:off x="4042446" y="1821722"/>
            <a:ext cx="2085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木块总数：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9" name="Rectangle 49"/>
          <p:cNvSpPr>
            <a:spLocks noChangeArrowheads="1"/>
          </p:cNvSpPr>
          <p:nvPr/>
        </p:nvSpPr>
        <p:spPr bwMode="auto">
          <a:xfrm>
            <a:off x="4042443" y="2309878"/>
            <a:ext cx="32087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3×3×3=27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0" name="Rectangle 50"/>
          <p:cNvSpPr>
            <a:spLocks noChangeArrowheads="1"/>
          </p:cNvSpPr>
          <p:nvPr/>
        </p:nvSpPr>
        <p:spPr bwMode="auto">
          <a:xfrm>
            <a:off x="4042443" y="2798033"/>
            <a:ext cx="1340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体积：</a:t>
            </a:r>
            <a:endParaRPr lang="zh-CN" altLang="en-US" sz="24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31" name="Rectangle 51"/>
          <p:cNvSpPr>
            <a:spLocks noChangeArrowheads="1"/>
          </p:cNvSpPr>
          <p:nvPr/>
        </p:nvSpPr>
        <p:spPr bwMode="auto">
          <a:xfrm>
            <a:off x="4042446" y="3286190"/>
            <a:ext cx="43265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3×3×3=27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144"/>
          <p:cNvGrpSpPr/>
          <p:nvPr/>
        </p:nvGrpSpPr>
        <p:grpSpPr bwMode="auto">
          <a:xfrm>
            <a:off x="2075321" y="3138548"/>
            <a:ext cx="800100" cy="333375"/>
            <a:chOff x="0" y="0"/>
            <a:chExt cx="672" cy="280"/>
          </a:xfrm>
        </p:grpSpPr>
        <p:sp>
          <p:nvSpPr>
            <p:cNvPr id="9270" name="AutoShape 95"/>
            <p:cNvSpPr>
              <a:spLocks noChangeArrowheads="1"/>
            </p:cNvSpPr>
            <p:nvPr/>
          </p:nvSpPr>
          <p:spPr bwMode="auto">
            <a:xfrm>
              <a:off x="199" y="0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9271" name="AutoShape 96"/>
            <p:cNvSpPr>
              <a:spLocks noChangeArrowheads="1"/>
            </p:cNvSpPr>
            <p:nvPr/>
          </p:nvSpPr>
          <p:spPr bwMode="auto">
            <a:xfrm>
              <a:off x="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5" name="AutoShape 97"/>
            <p:cNvSpPr>
              <a:spLocks noChangeArrowheads="1"/>
            </p:cNvSpPr>
            <p:nvPr/>
          </p:nvSpPr>
          <p:spPr bwMode="auto">
            <a:xfrm>
              <a:off x="20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6" name="AutoShape 98"/>
            <p:cNvSpPr>
              <a:spLocks noChangeArrowheads="1"/>
            </p:cNvSpPr>
            <p:nvPr/>
          </p:nvSpPr>
          <p:spPr bwMode="auto">
            <a:xfrm>
              <a:off x="40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145"/>
          <p:cNvGrpSpPr/>
          <p:nvPr/>
        </p:nvGrpSpPr>
        <p:grpSpPr bwMode="auto">
          <a:xfrm>
            <a:off x="1997930" y="3214748"/>
            <a:ext cx="800100" cy="333375"/>
            <a:chOff x="0" y="0"/>
            <a:chExt cx="672" cy="280"/>
          </a:xfrm>
        </p:grpSpPr>
        <p:sp>
          <p:nvSpPr>
            <p:cNvPr id="9266" name="AutoShape 146"/>
            <p:cNvSpPr>
              <a:spLocks noChangeArrowheads="1"/>
            </p:cNvSpPr>
            <p:nvPr/>
          </p:nvSpPr>
          <p:spPr bwMode="auto">
            <a:xfrm>
              <a:off x="199" y="0"/>
              <a:ext cx="226" cy="226"/>
            </a:xfrm>
            <a:prstGeom prst="cube">
              <a:avLst>
                <a:gd name="adj" fmla="val 25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9267" name="AutoShape 147"/>
            <p:cNvSpPr>
              <a:spLocks noChangeArrowheads="1"/>
            </p:cNvSpPr>
            <p:nvPr/>
          </p:nvSpPr>
          <p:spPr bwMode="auto">
            <a:xfrm>
              <a:off x="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9268" name="AutoShape 148"/>
            <p:cNvSpPr>
              <a:spLocks noChangeArrowheads="1"/>
            </p:cNvSpPr>
            <p:nvPr/>
          </p:nvSpPr>
          <p:spPr bwMode="auto">
            <a:xfrm>
              <a:off x="20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9269" name="AutoShape 149"/>
            <p:cNvSpPr>
              <a:spLocks noChangeArrowheads="1"/>
            </p:cNvSpPr>
            <p:nvPr/>
          </p:nvSpPr>
          <p:spPr bwMode="auto">
            <a:xfrm>
              <a:off x="400" y="8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Group 163"/>
          <p:cNvGrpSpPr/>
          <p:nvPr/>
        </p:nvGrpSpPr>
        <p:grpSpPr bwMode="auto">
          <a:xfrm>
            <a:off x="1997930" y="2837321"/>
            <a:ext cx="952500" cy="472679"/>
            <a:chOff x="0" y="0"/>
            <a:chExt cx="800" cy="397"/>
          </a:xfrm>
        </p:grpSpPr>
        <p:sp>
          <p:nvSpPr>
            <p:cNvPr id="9253" name="AutoShape 150"/>
            <p:cNvSpPr>
              <a:spLocks noChangeArrowheads="1"/>
            </p:cNvSpPr>
            <p:nvPr/>
          </p:nvSpPr>
          <p:spPr bwMode="auto">
            <a:xfrm>
              <a:off x="128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9254" name="AutoShape 151"/>
            <p:cNvSpPr>
              <a:spLocks noChangeArrowheads="1"/>
            </p:cNvSpPr>
            <p:nvPr/>
          </p:nvSpPr>
          <p:spPr bwMode="auto">
            <a:xfrm>
              <a:off x="328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9255" name="AutoShape 152"/>
            <p:cNvSpPr>
              <a:spLocks noChangeArrowheads="1"/>
            </p:cNvSpPr>
            <p:nvPr/>
          </p:nvSpPr>
          <p:spPr bwMode="auto">
            <a:xfrm>
              <a:off x="528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grpSp>
          <p:nvGrpSpPr>
            <p:cNvPr id="9256" name="Group 153"/>
            <p:cNvGrpSpPr/>
            <p:nvPr/>
          </p:nvGrpSpPr>
          <p:grpSpPr bwMode="auto">
            <a:xfrm>
              <a:off x="65" y="53"/>
              <a:ext cx="672" cy="280"/>
              <a:chOff x="0" y="0"/>
              <a:chExt cx="672" cy="280"/>
            </a:xfrm>
          </p:grpSpPr>
          <p:sp>
            <p:nvSpPr>
              <p:cNvPr id="9262" name="AutoShape 154"/>
              <p:cNvSpPr>
                <a:spLocks noChangeArrowheads="1"/>
              </p:cNvSpPr>
              <p:nvPr/>
            </p:nvSpPr>
            <p:spPr bwMode="auto">
              <a:xfrm>
                <a:off x="199" y="0"/>
                <a:ext cx="226" cy="226"/>
              </a:xfrm>
              <a:prstGeom prst="cube">
                <a:avLst>
                  <a:gd name="adj" fmla="val 25000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9263" name="AutoShape 155"/>
              <p:cNvSpPr>
                <a:spLocks noChangeArrowheads="1"/>
              </p:cNvSpPr>
              <p:nvPr/>
            </p:nvSpPr>
            <p:spPr bwMode="auto">
              <a:xfrm>
                <a:off x="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9264" name="AutoShape 156"/>
              <p:cNvSpPr>
                <a:spLocks noChangeArrowheads="1"/>
              </p:cNvSpPr>
              <p:nvPr/>
            </p:nvSpPr>
            <p:spPr bwMode="auto">
              <a:xfrm>
                <a:off x="2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9265" name="AutoShape 157"/>
              <p:cNvSpPr>
                <a:spLocks noChangeArrowheads="1"/>
              </p:cNvSpPr>
              <p:nvPr/>
            </p:nvSpPr>
            <p:spPr bwMode="auto">
              <a:xfrm>
                <a:off x="4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257" name="Group 158"/>
            <p:cNvGrpSpPr/>
            <p:nvPr/>
          </p:nvGrpSpPr>
          <p:grpSpPr bwMode="auto">
            <a:xfrm>
              <a:off x="0" y="117"/>
              <a:ext cx="672" cy="280"/>
              <a:chOff x="0" y="0"/>
              <a:chExt cx="672" cy="280"/>
            </a:xfrm>
          </p:grpSpPr>
          <p:sp>
            <p:nvSpPr>
              <p:cNvPr id="9258" name="AutoShape 159"/>
              <p:cNvSpPr>
                <a:spLocks noChangeArrowheads="1"/>
              </p:cNvSpPr>
              <p:nvPr/>
            </p:nvSpPr>
            <p:spPr bwMode="auto">
              <a:xfrm>
                <a:off x="199" y="0"/>
                <a:ext cx="226" cy="226"/>
              </a:xfrm>
              <a:prstGeom prst="cube">
                <a:avLst>
                  <a:gd name="adj" fmla="val 25000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9259" name="AutoShape 160"/>
              <p:cNvSpPr>
                <a:spLocks noChangeArrowheads="1"/>
              </p:cNvSpPr>
              <p:nvPr/>
            </p:nvSpPr>
            <p:spPr bwMode="auto">
              <a:xfrm>
                <a:off x="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9260" name="AutoShape 161"/>
              <p:cNvSpPr>
                <a:spLocks noChangeArrowheads="1"/>
              </p:cNvSpPr>
              <p:nvPr/>
            </p:nvSpPr>
            <p:spPr bwMode="auto">
              <a:xfrm>
                <a:off x="2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9261" name="AutoShape 162"/>
              <p:cNvSpPr>
                <a:spLocks noChangeArrowheads="1"/>
              </p:cNvSpPr>
              <p:nvPr/>
            </p:nvSpPr>
            <p:spPr bwMode="auto">
              <a:xfrm>
                <a:off x="4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" name="Group 164"/>
          <p:cNvGrpSpPr/>
          <p:nvPr/>
        </p:nvGrpSpPr>
        <p:grpSpPr bwMode="auto">
          <a:xfrm>
            <a:off x="1997930" y="2620626"/>
            <a:ext cx="952500" cy="472679"/>
            <a:chOff x="0" y="0"/>
            <a:chExt cx="800" cy="397"/>
          </a:xfrm>
        </p:grpSpPr>
        <p:sp>
          <p:nvSpPr>
            <p:cNvPr id="9240" name="AutoShape 165"/>
            <p:cNvSpPr>
              <a:spLocks noChangeArrowheads="1"/>
            </p:cNvSpPr>
            <p:nvPr/>
          </p:nvSpPr>
          <p:spPr bwMode="auto">
            <a:xfrm>
              <a:off x="128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9241" name="AutoShape 166"/>
            <p:cNvSpPr>
              <a:spLocks noChangeArrowheads="1"/>
            </p:cNvSpPr>
            <p:nvPr/>
          </p:nvSpPr>
          <p:spPr bwMode="auto">
            <a:xfrm>
              <a:off x="328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9242" name="AutoShape 167"/>
            <p:cNvSpPr>
              <a:spLocks noChangeArrowheads="1"/>
            </p:cNvSpPr>
            <p:nvPr/>
          </p:nvSpPr>
          <p:spPr bwMode="auto">
            <a:xfrm>
              <a:off x="528" y="0"/>
              <a:ext cx="272" cy="272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grpSp>
          <p:nvGrpSpPr>
            <p:cNvPr id="9243" name="Group 168"/>
            <p:cNvGrpSpPr/>
            <p:nvPr/>
          </p:nvGrpSpPr>
          <p:grpSpPr bwMode="auto">
            <a:xfrm>
              <a:off x="65" y="53"/>
              <a:ext cx="672" cy="280"/>
              <a:chOff x="0" y="0"/>
              <a:chExt cx="672" cy="280"/>
            </a:xfrm>
          </p:grpSpPr>
          <p:sp>
            <p:nvSpPr>
              <p:cNvPr id="9249" name="AutoShape 169"/>
              <p:cNvSpPr>
                <a:spLocks noChangeArrowheads="1"/>
              </p:cNvSpPr>
              <p:nvPr/>
            </p:nvSpPr>
            <p:spPr bwMode="auto">
              <a:xfrm>
                <a:off x="199" y="0"/>
                <a:ext cx="226" cy="226"/>
              </a:xfrm>
              <a:prstGeom prst="cube">
                <a:avLst>
                  <a:gd name="adj" fmla="val 25000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9250" name="AutoShape 170"/>
              <p:cNvSpPr>
                <a:spLocks noChangeArrowheads="1"/>
              </p:cNvSpPr>
              <p:nvPr/>
            </p:nvSpPr>
            <p:spPr bwMode="auto">
              <a:xfrm>
                <a:off x="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9251" name="AutoShape 171"/>
              <p:cNvSpPr>
                <a:spLocks noChangeArrowheads="1"/>
              </p:cNvSpPr>
              <p:nvPr/>
            </p:nvSpPr>
            <p:spPr bwMode="auto">
              <a:xfrm>
                <a:off x="2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9252" name="AutoShape 172"/>
              <p:cNvSpPr>
                <a:spLocks noChangeArrowheads="1"/>
              </p:cNvSpPr>
              <p:nvPr/>
            </p:nvSpPr>
            <p:spPr bwMode="auto">
              <a:xfrm>
                <a:off x="4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244" name="Group 173"/>
            <p:cNvGrpSpPr/>
            <p:nvPr/>
          </p:nvGrpSpPr>
          <p:grpSpPr bwMode="auto">
            <a:xfrm>
              <a:off x="0" y="117"/>
              <a:ext cx="672" cy="280"/>
              <a:chOff x="0" y="0"/>
              <a:chExt cx="672" cy="280"/>
            </a:xfrm>
          </p:grpSpPr>
          <p:sp>
            <p:nvSpPr>
              <p:cNvPr id="9245" name="AutoShape 174"/>
              <p:cNvSpPr>
                <a:spLocks noChangeArrowheads="1"/>
              </p:cNvSpPr>
              <p:nvPr/>
            </p:nvSpPr>
            <p:spPr bwMode="auto">
              <a:xfrm>
                <a:off x="199" y="0"/>
                <a:ext cx="226" cy="226"/>
              </a:xfrm>
              <a:prstGeom prst="cube">
                <a:avLst>
                  <a:gd name="adj" fmla="val 25000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9246" name="AutoShape 175"/>
              <p:cNvSpPr>
                <a:spLocks noChangeArrowheads="1"/>
              </p:cNvSpPr>
              <p:nvPr/>
            </p:nvSpPr>
            <p:spPr bwMode="auto">
              <a:xfrm>
                <a:off x="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9247" name="AutoShape 176"/>
              <p:cNvSpPr>
                <a:spLocks noChangeArrowheads="1"/>
              </p:cNvSpPr>
              <p:nvPr/>
            </p:nvSpPr>
            <p:spPr bwMode="auto">
              <a:xfrm>
                <a:off x="2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9248" name="AutoShape 177"/>
              <p:cNvSpPr>
                <a:spLocks noChangeArrowheads="1"/>
              </p:cNvSpPr>
              <p:nvPr/>
            </p:nvSpPr>
            <p:spPr bwMode="auto">
              <a:xfrm>
                <a:off x="400" y="8"/>
                <a:ext cx="272" cy="272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9272" name="Rectangle 31"/>
          <p:cNvSpPr>
            <a:spLocks noChangeArrowheads="1"/>
          </p:cNvSpPr>
          <p:nvPr/>
        </p:nvSpPr>
        <p:spPr bwMode="auto">
          <a:xfrm>
            <a:off x="922514" y="489721"/>
            <a:ext cx="79678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b="1" dirty="0">
                <a:ea typeface="楷体" panose="02010609060101010101" pitchFamily="49" charset="-122"/>
              </a:rPr>
              <a:t>        摆一个长棱是</a:t>
            </a:r>
            <a:r>
              <a:rPr lang="en-US" altLang="zh-CN" sz="2400" b="1" dirty="0"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ea typeface="楷体" panose="02010609060101010101" pitchFamily="49" charset="-122"/>
              </a:rPr>
              <a:t>厘米的正方体，并算出它的体积是</a:t>
            </a:r>
            <a:endParaRPr lang="en-US" altLang="zh-CN" sz="2400" b="1" dirty="0">
              <a:ea typeface="楷体" panose="02010609060101010101" pitchFamily="49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400" b="1" dirty="0">
                <a:ea typeface="楷体" panose="02010609060101010101" pitchFamily="49" charset="-122"/>
              </a:rPr>
              <a:t>多少立方厘米。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9273" name="Rectangle 31"/>
          <p:cNvSpPr>
            <a:spLocks noChangeArrowheads="1"/>
          </p:cNvSpPr>
          <p:nvPr/>
        </p:nvSpPr>
        <p:spPr bwMode="auto">
          <a:xfrm>
            <a:off x="4042445" y="3774347"/>
            <a:ext cx="40319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正方体的体积是</a:t>
            </a:r>
            <a:r>
              <a:rPr lang="en-US" altLang="zh-CN" sz="2400" b="1">
                <a:solidFill>
                  <a:srgbClr val="FF0000"/>
                </a:solidFill>
                <a:ea typeface="楷体" panose="02010609060101010101" pitchFamily="49" charset="-122"/>
              </a:rPr>
              <a:t>27</a:t>
            </a:r>
            <a:r>
              <a:rPr lang="zh-CN" altLang="en-US" sz="2400" b="1">
                <a:solidFill>
                  <a:srgbClr val="FF0000"/>
                </a:solidFill>
                <a:ea typeface="楷体" panose="02010609060101010101" pitchFamily="49" charset="-122"/>
              </a:rPr>
              <a:t>立方厘米。</a:t>
            </a:r>
            <a:endParaRPr lang="zh-CN" altLang="en-US" sz="2400" b="1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utoUpdateAnimBg="0"/>
      <p:bldP spid="9222" grpId="0" animBg="1" autoUpdateAnimBg="0"/>
      <p:bldP spid="9223" grpId="0" animBg="1" autoUpdateAnimBg="0"/>
      <p:bldP spid="9224" grpId="0" animBg="1" autoUpdateAnimBg="0"/>
      <p:bldP spid="9225" grpId="0" autoUpdateAnimBg="0"/>
      <p:bldP spid="9226" grpId="0" autoUpdateAnimBg="0"/>
      <p:bldP spid="9228" grpId="0" autoUpdateAnimBg="0"/>
      <p:bldP spid="9229" grpId="0" autoUpdateAnimBg="0"/>
      <p:bldP spid="9230" grpId="0" autoUpdateAnimBg="0"/>
      <p:bldP spid="9231" grpId="0" autoUpdateAnimBg="0"/>
      <p:bldP spid="9272" grpId="0" autoUpdateAnimBg="0"/>
      <p:bldP spid="927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1"/>
          <p:cNvGrpSpPr/>
          <p:nvPr/>
        </p:nvGrpSpPr>
        <p:grpSpPr bwMode="auto">
          <a:xfrm>
            <a:off x="1043608" y="1330140"/>
            <a:ext cx="2339580" cy="2352676"/>
            <a:chOff x="-17" y="0"/>
            <a:chExt cx="1965" cy="1976"/>
          </a:xfrm>
        </p:grpSpPr>
        <p:grpSp>
          <p:nvGrpSpPr>
            <p:cNvPr id="10377" name="Group 194"/>
            <p:cNvGrpSpPr/>
            <p:nvPr/>
          </p:nvGrpSpPr>
          <p:grpSpPr bwMode="auto">
            <a:xfrm>
              <a:off x="72" y="0"/>
              <a:ext cx="1471" cy="1170"/>
              <a:chOff x="0" y="0"/>
              <a:chExt cx="1526" cy="1421"/>
            </a:xfrm>
          </p:grpSpPr>
          <p:sp>
            <p:nvSpPr>
              <p:cNvPr id="10383" name="Text Box 21"/>
              <p:cNvSpPr txBox="1">
                <a:spLocks noChangeArrowheads="1"/>
              </p:cNvSpPr>
              <p:nvPr/>
            </p:nvSpPr>
            <p:spPr bwMode="auto">
              <a:xfrm rot="18772813">
                <a:off x="757" y="766"/>
                <a:ext cx="1043" cy="2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1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2cm</a:t>
                </a:r>
                <a:endParaRPr lang="en-US" altLang="zh-CN" sz="1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0384" name="Group 22"/>
              <p:cNvGrpSpPr/>
              <p:nvPr/>
            </p:nvGrpSpPr>
            <p:grpSpPr bwMode="auto">
              <a:xfrm>
                <a:off x="0" y="0"/>
                <a:ext cx="1526" cy="1269"/>
                <a:chOff x="0" y="0"/>
                <a:chExt cx="1526" cy="1269"/>
              </a:xfrm>
            </p:grpSpPr>
            <p:grpSp>
              <p:nvGrpSpPr>
                <p:cNvPr id="10385" name="Group 23"/>
                <p:cNvGrpSpPr/>
                <p:nvPr/>
              </p:nvGrpSpPr>
              <p:grpSpPr bwMode="auto">
                <a:xfrm>
                  <a:off x="0" y="577"/>
                  <a:ext cx="1287" cy="332"/>
                  <a:chOff x="0" y="0"/>
                  <a:chExt cx="1287" cy="332"/>
                </a:xfrm>
              </p:grpSpPr>
              <p:sp>
                <p:nvSpPr>
                  <p:cNvPr id="10418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99" y="52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19" name="AutoShape 25"/>
                  <p:cNvSpPr>
                    <a:spLocks noChangeArrowheads="1"/>
                  </p:cNvSpPr>
                  <p:nvPr/>
                </p:nvSpPr>
                <p:spPr bwMode="auto">
                  <a:xfrm>
                    <a:off x="63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20" name="AutoShape 26"/>
                  <p:cNvSpPr>
                    <a:spLocks noChangeArrowheads="1"/>
                  </p:cNvSpPr>
                  <p:nvPr/>
                </p:nvSpPr>
                <p:spPr bwMode="auto">
                  <a:xfrm>
                    <a:off x="263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" name="AutoShape 27"/>
                  <p:cNvSpPr>
                    <a:spLocks noChangeArrowheads="1"/>
                  </p:cNvSpPr>
                  <p:nvPr/>
                </p:nvSpPr>
                <p:spPr bwMode="auto">
                  <a:xfrm>
                    <a:off x="463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" name="AutoShape 28"/>
                  <p:cNvSpPr>
                    <a:spLocks noChangeArrowheads="1"/>
                  </p:cNvSpPr>
                  <p:nvPr/>
                </p:nvSpPr>
                <p:spPr bwMode="auto">
                  <a:xfrm>
                    <a:off x="644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" name="AutoShape 29"/>
                  <p:cNvSpPr>
                    <a:spLocks noChangeArrowheads="1"/>
                  </p:cNvSpPr>
                  <p:nvPr/>
                </p:nvSpPr>
                <p:spPr bwMode="auto">
                  <a:xfrm>
                    <a:off x="834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6" name="AutoShape 30"/>
                  <p:cNvSpPr>
                    <a:spLocks noChangeArrowheads="1"/>
                  </p:cNvSpPr>
                  <p:nvPr/>
                </p:nvSpPr>
                <p:spPr bwMode="auto">
                  <a:xfrm>
                    <a:off x="1015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7" name="AutoShape 31"/>
                  <p:cNvSpPr>
                    <a:spLocks noChangeArrowheads="1"/>
                  </p:cNvSpPr>
                  <p:nvPr/>
                </p:nvSpPr>
                <p:spPr bwMode="auto">
                  <a:xfrm>
                    <a:off x="136" y="106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8" name="AutoShape 3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" name="AutoShape 33"/>
                  <p:cNvSpPr>
                    <a:spLocks noChangeArrowheads="1"/>
                  </p:cNvSpPr>
                  <p:nvPr/>
                </p:nvSpPr>
                <p:spPr bwMode="auto">
                  <a:xfrm>
                    <a:off x="200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1" name="AutoShape 34"/>
                  <p:cNvSpPr>
                    <a:spLocks noChangeArrowheads="1"/>
                  </p:cNvSpPr>
                  <p:nvPr/>
                </p:nvSpPr>
                <p:spPr bwMode="auto">
                  <a:xfrm>
                    <a:off x="400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2" name="AutoShape 35"/>
                  <p:cNvSpPr>
                    <a:spLocks noChangeArrowheads="1"/>
                  </p:cNvSpPr>
                  <p:nvPr/>
                </p:nvSpPr>
                <p:spPr bwMode="auto">
                  <a:xfrm>
                    <a:off x="581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3" name="AutoShape 36"/>
                  <p:cNvSpPr>
                    <a:spLocks noChangeArrowheads="1"/>
                  </p:cNvSpPr>
                  <p:nvPr/>
                </p:nvSpPr>
                <p:spPr bwMode="auto">
                  <a:xfrm>
                    <a:off x="771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4" name="Auto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952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0386" name="Group 38"/>
                <p:cNvGrpSpPr/>
                <p:nvPr/>
              </p:nvGrpSpPr>
              <p:grpSpPr bwMode="auto">
                <a:xfrm>
                  <a:off x="0" y="377"/>
                  <a:ext cx="1287" cy="332"/>
                  <a:chOff x="0" y="0"/>
                  <a:chExt cx="1287" cy="332"/>
                </a:xfrm>
              </p:grpSpPr>
              <p:sp>
                <p:nvSpPr>
                  <p:cNvPr id="10404" name="AutoShape 39"/>
                  <p:cNvSpPr>
                    <a:spLocks noChangeArrowheads="1"/>
                  </p:cNvSpPr>
                  <p:nvPr/>
                </p:nvSpPr>
                <p:spPr bwMode="auto">
                  <a:xfrm>
                    <a:off x="199" y="52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05" name="AutoShape 40"/>
                  <p:cNvSpPr>
                    <a:spLocks noChangeArrowheads="1"/>
                  </p:cNvSpPr>
                  <p:nvPr/>
                </p:nvSpPr>
                <p:spPr bwMode="auto">
                  <a:xfrm>
                    <a:off x="63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06" name="AutoShape 41"/>
                  <p:cNvSpPr>
                    <a:spLocks noChangeArrowheads="1"/>
                  </p:cNvSpPr>
                  <p:nvPr/>
                </p:nvSpPr>
                <p:spPr bwMode="auto">
                  <a:xfrm>
                    <a:off x="263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07" name="AutoShape 42"/>
                  <p:cNvSpPr>
                    <a:spLocks noChangeArrowheads="1"/>
                  </p:cNvSpPr>
                  <p:nvPr/>
                </p:nvSpPr>
                <p:spPr bwMode="auto">
                  <a:xfrm>
                    <a:off x="463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08" name="AutoShape 43"/>
                  <p:cNvSpPr>
                    <a:spLocks noChangeArrowheads="1"/>
                  </p:cNvSpPr>
                  <p:nvPr/>
                </p:nvSpPr>
                <p:spPr bwMode="auto">
                  <a:xfrm>
                    <a:off x="644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09" name="AutoShape 44"/>
                  <p:cNvSpPr>
                    <a:spLocks noChangeArrowheads="1"/>
                  </p:cNvSpPr>
                  <p:nvPr/>
                </p:nvSpPr>
                <p:spPr bwMode="auto">
                  <a:xfrm>
                    <a:off x="834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10" name="AutoShape 45"/>
                  <p:cNvSpPr>
                    <a:spLocks noChangeArrowheads="1"/>
                  </p:cNvSpPr>
                  <p:nvPr/>
                </p:nvSpPr>
                <p:spPr bwMode="auto">
                  <a:xfrm>
                    <a:off x="1015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11" name="AutoShape 46"/>
                  <p:cNvSpPr>
                    <a:spLocks noChangeArrowheads="1"/>
                  </p:cNvSpPr>
                  <p:nvPr/>
                </p:nvSpPr>
                <p:spPr bwMode="auto">
                  <a:xfrm>
                    <a:off x="136" y="106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12" name="AutoShape 4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13" name="AutoShape 48"/>
                  <p:cNvSpPr>
                    <a:spLocks noChangeArrowheads="1"/>
                  </p:cNvSpPr>
                  <p:nvPr/>
                </p:nvSpPr>
                <p:spPr bwMode="auto">
                  <a:xfrm>
                    <a:off x="200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14" name="AutoShape 49"/>
                  <p:cNvSpPr>
                    <a:spLocks noChangeArrowheads="1"/>
                  </p:cNvSpPr>
                  <p:nvPr/>
                </p:nvSpPr>
                <p:spPr bwMode="auto">
                  <a:xfrm>
                    <a:off x="400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15" name="AutoShape 50"/>
                  <p:cNvSpPr>
                    <a:spLocks noChangeArrowheads="1"/>
                  </p:cNvSpPr>
                  <p:nvPr/>
                </p:nvSpPr>
                <p:spPr bwMode="auto">
                  <a:xfrm>
                    <a:off x="581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16" name="AutoShape 51"/>
                  <p:cNvSpPr>
                    <a:spLocks noChangeArrowheads="1"/>
                  </p:cNvSpPr>
                  <p:nvPr/>
                </p:nvSpPr>
                <p:spPr bwMode="auto">
                  <a:xfrm>
                    <a:off x="771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17" name="AutoShape 52"/>
                  <p:cNvSpPr>
                    <a:spLocks noChangeArrowheads="1"/>
                  </p:cNvSpPr>
                  <p:nvPr/>
                </p:nvSpPr>
                <p:spPr bwMode="auto">
                  <a:xfrm>
                    <a:off x="952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10387" name="Group 53"/>
                <p:cNvGrpSpPr/>
                <p:nvPr/>
              </p:nvGrpSpPr>
              <p:grpSpPr bwMode="auto">
                <a:xfrm>
                  <a:off x="0" y="175"/>
                  <a:ext cx="1287" cy="332"/>
                  <a:chOff x="0" y="0"/>
                  <a:chExt cx="1287" cy="332"/>
                </a:xfrm>
              </p:grpSpPr>
              <p:sp>
                <p:nvSpPr>
                  <p:cNvPr id="10390" name="AutoShape 54"/>
                  <p:cNvSpPr>
                    <a:spLocks noChangeArrowheads="1"/>
                  </p:cNvSpPr>
                  <p:nvPr/>
                </p:nvSpPr>
                <p:spPr bwMode="auto">
                  <a:xfrm>
                    <a:off x="199" y="52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391" name="AutoShape 55"/>
                  <p:cNvSpPr>
                    <a:spLocks noChangeArrowheads="1"/>
                  </p:cNvSpPr>
                  <p:nvPr/>
                </p:nvSpPr>
                <p:spPr bwMode="auto">
                  <a:xfrm>
                    <a:off x="63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392" name="AutoShape 56"/>
                  <p:cNvSpPr>
                    <a:spLocks noChangeArrowheads="1"/>
                  </p:cNvSpPr>
                  <p:nvPr/>
                </p:nvSpPr>
                <p:spPr bwMode="auto">
                  <a:xfrm>
                    <a:off x="263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393" name="Auto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463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394" name="AutoShape 58"/>
                  <p:cNvSpPr>
                    <a:spLocks noChangeArrowheads="1"/>
                  </p:cNvSpPr>
                  <p:nvPr/>
                </p:nvSpPr>
                <p:spPr bwMode="auto">
                  <a:xfrm>
                    <a:off x="644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395" name="AutoShape 59"/>
                  <p:cNvSpPr>
                    <a:spLocks noChangeArrowheads="1"/>
                  </p:cNvSpPr>
                  <p:nvPr/>
                </p:nvSpPr>
                <p:spPr bwMode="auto">
                  <a:xfrm>
                    <a:off x="834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396" name="AutoShape 60"/>
                  <p:cNvSpPr>
                    <a:spLocks noChangeArrowheads="1"/>
                  </p:cNvSpPr>
                  <p:nvPr/>
                </p:nvSpPr>
                <p:spPr bwMode="auto">
                  <a:xfrm>
                    <a:off x="1015" y="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397" name="AutoShape 61"/>
                  <p:cNvSpPr>
                    <a:spLocks noChangeArrowheads="1"/>
                  </p:cNvSpPr>
                  <p:nvPr/>
                </p:nvSpPr>
                <p:spPr bwMode="auto">
                  <a:xfrm>
                    <a:off x="136" y="106"/>
                    <a:ext cx="226" cy="226"/>
                  </a:xfrm>
                  <a:prstGeom prst="cube">
                    <a:avLst>
                      <a:gd name="adj" fmla="val 25000"/>
                    </a:avLst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398" name="AutoShape 6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399" name="AutoShape 63"/>
                  <p:cNvSpPr>
                    <a:spLocks noChangeArrowheads="1"/>
                  </p:cNvSpPr>
                  <p:nvPr/>
                </p:nvSpPr>
                <p:spPr bwMode="auto">
                  <a:xfrm>
                    <a:off x="200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00" name="AutoShape 64"/>
                  <p:cNvSpPr>
                    <a:spLocks noChangeArrowheads="1"/>
                  </p:cNvSpPr>
                  <p:nvPr/>
                </p:nvSpPr>
                <p:spPr bwMode="auto">
                  <a:xfrm>
                    <a:off x="400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01" name="AutoShape 65"/>
                  <p:cNvSpPr>
                    <a:spLocks noChangeArrowheads="1"/>
                  </p:cNvSpPr>
                  <p:nvPr/>
                </p:nvSpPr>
                <p:spPr bwMode="auto">
                  <a:xfrm>
                    <a:off x="581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02" name="AutoShape 66"/>
                  <p:cNvSpPr>
                    <a:spLocks noChangeArrowheads="1"/>
                  </p:cNvSpPr>
                  <p:nvPr/>
                </p:nvSpPr>
                <p:spPr bwMode="auto">
                  <a:xfrm>
                    <a:off x="771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403" name="AutoShape 67"/>
                  <p:cNvSpPr>
                    <a:spLocks noChangeArrowheads="1"/>
                  </p:cNvSpPr>
                  <p:nvPr/>
                </p:nvSpPr>
                <p:spPr bwMode="auto">
                  <a:xfrm>
                    <a:off x="952" y="60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10388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45" y="955"/>
                  <a:ext cx="1044" cy="3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6cm</a:t>
                  </a:r>
                  <a:endParaRPr lang="en-US" altLang="zh-CN" sz="1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389" name="Text Box 69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870" y="388"/>
                  <a:ext cx="1044" cy="2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3cm</a:t>
                  </a:r>
                  <a:endParaRPr lang="en-US" altLang="zh-CN" sz="1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10378" name="Group 195"/>
            <p:cNvGrpSpPr/>
            <p:nvPr/>
          </p:nvGrpSpPr>
          <p:grpSpPr bwMode="auto">
            <a:xfrm>
              <a:off x="-13" y="1044"/>
              <a:ext cx="1512" cy="467"/>
              <a:chOff x="-14" y="0"/>
              <a:chExt cx="1569" cy="563"/>
            </a:xfrm>
          </p:grpSpPr>
          <p:sp>
            <p:nvSpPr>
              <p:cNvPr id="10381" name="Rectangle 71"/>
              <p:cNvSpPr>
                <a:spLocks noChangeArrowheads="1"/>
              </p:cNvSpPr>
              <p:nvPr/>
            </p:nvSpPr>
            <p:spPr bwMode="auto">
              <a:xfrm>
                <a:off x="34" y="0"/>
                <a:ext cx="943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木块总数：</a:t>
                </a:r>
                <a:endPara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382" name="Rectangle 72"/>
              <p:cNvSpPr>
                <a:spLocks noChangeArrowheads="1"/>
              </p:cNvSpPr>
              <p:nvPr/>
            </p:nvSpPr>
            <p:spPr bwMode="auto">
              <a:xfrm>
                <a:off x="-14" y="251"/>
                <a:ext cx="1569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6×2×3 = 36</a:t>
                </a:r>
                <a:r>
                  <a:rPr lang="zh-CN" altLang="en-US" sz="1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（个）</a:t>
                </a:r>
                <a:endPara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379" name="Rectangle 73"/>
            <p:cNvSpPr>
              <a:spLocks noChangeArrowheads="1"/>
            </p:cNvSpPr>
            <p:nvPr/>
          </p:nvSpPr>
          <p:spPr bwMode="auto">
            <a:xfrm>
              <a:off x="61" y="1482"/>
              <a:ext cx="607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体积：</a:t>
              </a: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80" name="Rectangle 74"/>
            <p:cNvSpPr>
              <a:spLocks noChangeArrowheads="1"/>
            </p:cNvSpPr>
            <p:nvPr/>
          </p:nvSpPr>
          <p:spPr bwMode="auto">
            <a:xfrm>
              <a:off x="-17" y="1717"/>
              <a:ext cx="1965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6×2×3 = 36</a:t>
              </a:r>
              <a:r>
                <a: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（立方厘米）</a:t>
              </a: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244" name="AutoShape 76"/>
          <p:cNvSpPr>
            <a:spLocks noChangeArrowheads="1"/>
          </p:cNvSpPr>
          <p:nvPr/>
        </p:nvSpPr>
        <p:spPr bwMode="auto">
          <a:xfrm>
            <a:off x="4736162" y="3235141"/>
            <a:ext cx="238125" cy="226219"/>
          </a:xfrm>
          <a:prstGeom prst="cube">
            <a:avLst>
              <a:gd name="adj" fmla="val 25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9" name="Group 192"/>
          <p:cNvGrpSpPr/>
          <p:nvPr/>
        </p:nvGrpSpPr>
        <p:grpSpPr bwMode="auto">
          <a:xfrm>
            <a:off x="3661027" y="1211077"/>
            <a:ext cx="2339579" cy="2500313"/>
            <a:chOff x="-17" y="0"/>
            <a:chExt cx="1965" cy="2100"/>
          </a:xfrm>
        </p:grpSpPr>
        <p:sp>
          <p:nvSpPr>
            <p:cNvPr id="10311" name="Rectangle 87"/>
            <p:cNvSpPr>
              <a:spLocks noChangeArrowheads="1"/>
            </p:cNvSpPr>
            <p:nvPr/>
          </p:nvSpPr>
          <p:spPr bwMode="auto">
            <a:xfrm>
              <a:off x="69" y="1611"/>
              <a:ext cx="607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体积：</a:t>
              </a: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12" name="Rectangle 88"/>
            <p:cNvSpPr>
              <a:spLocks noChangeArrowheads="1"/>
            </p:cNvSpPr>
            <p:nvPr/>
          </p:nvSpPr>
          <p:spPr bwMode="auto">
            <a:xfrm>
              <a:off x="-17" y="1841"/>
              <a:ext cx="1965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5×4×2 = 40</a:t>
              </a:r>
              <a:r>
                <a: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（立方厘米）</a:t>
              </a: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313" name="Group 197"/>
            <p:cNvGrpSpPr/>
            <p:nvPr/>
          </p:nvGrpSpPr>
          <p:grpSpPr bwMode="auto">
            <a:xfrm>
              <a:off x="-8" y="0"/>
              <a:ext cx="1767" cy="1635"/>
              <a:chOff x="-14" y="0"/>
              <a:chExt cx="1994" cy="1945"/>
            </a:xfrm>
          </p:grpSpPr>
          <p:grpSp>
            <p:nvGrpSpPr>
              <p:cNvPr id="10314" name="Group 196"/>
              <p:cNvGrpSpPr/>
              <p:nvPr/>
            </p:nvGrpSpPr>
            <p:grpSpPr bwMode="auto">
              <a:xfrm>
                <a:off x="-14" y="1378"/>
                <a:ext cx="1706" cy="567"/>
                <a:chOff x="-14" y="0"/>
                <a:chExt cx="1706" cy="567"/>
              </a:xfrm>
            </p:grpSpPr>
            <p:sp>
              <p:nvSpPr>
                <p:cNvPr id="10375" name="Rectangle 85"/>
                <p:cNvSpPr>
                  <a:spLocks noChangeArrowheads="1"/>
                </p:cNvSpPr>
                <p:nvPr/>
              </p:nvSpPr>
              <p:spPr bwMode="auto">
                <a:xfrm>
                  <a:off x="88" y="0"/>
                  <a:ext cx="1026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木块总数：</a:t>
                  </a:r>
                  <a:endParaRPr lang="zh-CN" altLang="en-US" sz="1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376" name="Rectangle 86"/>
                <p:cNvSpPr>
                  <a:spLocks noChangeArrowheads="1"/>
                </p:cNvSpPr>
                <p:nvPr/>
              </p:nvSpPr>
              <p:spPr bwMode="auto">
                <a:xfrm>
                  <a:off x="-14" y="259"/>
                  <a:ext cx="1706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5×4×2 = 40</a:t>
                  </a:r>
                  <a:r>
                    <a:rPr lang="zh-CN" altLang="en-US" sz="1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（个）</a:t>
                  </a:r>
                  <a:endParaRPr lang="zh-CN" altLang="en-US" sz="1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0315" name="Group 192"/>
              <p:cNvGrpSpPr/>
              <p:nvPr/>
            </p:nvGrpSpPr>
            <p:grpSpPr bwMode="auto">
              <a:xfrm>
                <a:off x="215" y="0"/>
                <a:ext cx="1765" cy="1303"/>
                <a:chOff x="0" y="0"/>
                <a:chExt cx="1765" cy="1303"/>
              </a:xfrm>
            </p:grpSpPr>
            <p:sp>
              <p:nvSpPr>
                <p:cNvPr id="10316" name="Text Box 75"/>
                <p:cNvSpPr txBox="1">
                  <a:spLocks noChangeArrowheads="1"/>
                </p:cNvSpPr>
                <p:nvPr/>
              </p:nvSpPr>
              <p:spPr bwMode="auto">
                <a:xfrm rot="18920834">
                  <a:off x="721" y="744"/>
                  <a:ext cx="1044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4cm</a:t>
                  </a:r>
                  <a:endParaRPr lang="en-US" altLang="zh-CN" sz="1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317" name="Text Box 82"/>
                <p:cNvSpPr txBox="1">
                  <a:spLocks noChangeArrowheads="1"/>
                </p:cNvSpPr>
                <p:nvPr/>
              </p:nvSpPr>
              <p:spPr bwMode="auto">
                <a:xfrm>
                  <a:off x="0" y="995"/>
                  <a:ext cx="1044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5cm</a:t>
                  </a:r>
                  <a:endParaRPr lang="en-US" altLang="zh-CN" sz="1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318" name="Text Box 83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907" y="376"/>
                  <a:ext cx="1044" cy="2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1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2cm</a:t>
                  </a:r>
                  <a:endParaRPr lang="en-US" altLang="zh-CN" sz="1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10319" name="Group 191"/>
                <p:cNvGrpSpPr/>
                <p:nvPr/>
              </p:nvGrpSpPr>
              <p:grpSpPr bwMode="auto">
                <a:xfrm>
                  <a:off x="39" y="295"/>
                  <a:ext cx="1231" cy="668"/>
                  <a:chOff x="0" y="0"/>
                  <a:chExt cx="1231" cy="668"/>
                </a:xfrm>
              </p:grpSpPr>
              <p:sp>
                <p:nvSpPr>
                  <p:cNvPr id="10320" name="AutoShape 77"/>
                  <p:cNvSpPr>
                    <a:spLocks noChangeArrowheads="1"/>
                  </p:cNvSpPr>
                  <p:nvPr/>
                </p:nvSpPr>
                <p:spPr bwMode="auto">
                  <a:xfrm>
                    <a:off x="188" y="214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321" name="AutoShape 78"/>
                  <p:cNvSpPr>
                    <a:spLocks noChangeArrowheads="1"/>
                  </p:cNvSpPr>
                  <p:nvPr/>
                </p:nvSpPr>
                <p:spPr bwMode="auto">
                  <a:xfrm>
                    <a:off x="388" y="214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322" name="AutoShape 79"/>
                  <p:cNvSpPr>
                    <a:spLocks noChangeArrowheads="1"/>
                  </p:cNvSpPr>
                  <p:nvPr/>
                </p:nvSpPr>
                <p:spPr bwMode="auto">
                  <a:xfrm>
                    <a:off x="588" y="214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323" name="AutoShape 80"/>
                  <p:cNvSpPr>
                    <a:spLocks noChangeArrowheads="1"/>
                  </p:cNvSpPr>
                  <p:nvPr/>
                </p:nvSpPr>
                <p:spPr bwMode="auto">
                  <a:xfrm>
                    <a:off x="769" y="214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324" name="AutoShape 81"/>
                  <p:cNvSpPr>
                    <a:spLocks noChangeArrowheads="1"/>
                  </p:cNvSpPr>
                  <p:nvPr/>
                </p:nvSpPr>
                <p:spPr bwMode="auto">
                  <a:xfrm>
                    <a:off x="959" y="214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grpSp>
                <p:nvGrpSpPr>
                  <p:cNvPr id="10325" name="Group 90"/>
                  <p:cNvGrpSpPr/>
                  <p:nvPr/>
                </p:nvGrpSpPr>
                <p:grpSpPr bwMode="auto">
                  <a:xfrm>
                    <a:off x="125" y="268"/>
                    <a:ext cx="1043" cy="280"/>
                    <a:chOff x="0" y="0"/>
                    <a:chExt cx="1043" cy="280"/>
                  </a:xfrm>
                </p:grpSpPr>
                <p:sp>
                  <p:nvSpPr>
                    <p:cNvPr id="10369" name="AutoShape 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" y="0"/>
                      <a:ext cx="226" cy="226"/>
                    </a:xfrm>
                    <a:prstGeom prst="cube">
                      <a:avLst>
                        <a:gd name="adj" fmla="val 25000"/>
                      </a:avLst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70" name="AutoShape 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71" name="AutoShape 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72" name="AutoShape 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73" name="AutoShape 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81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74" name="AutoShape 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71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10326" name="Group 97"/>
                  <p:cNvGrpSpPr/>
                  <p:nvPr/>
                </p:nvGrpSpPr>
                <p:grpSpPr bwMode="auto">
                  <a:xfrm>
                    <a:off x="61" y="332"/>
                    <a:ext cx="1043" cy="280"/>
                    <a:chOff x="0" y="0"/>
                    <a:chExt cx="1043" cy="280"/>
                  </a:xfrm>
                </p:grpSpPr>
                <p:sp>
                  <p:nvSpPr>
                    <p:cNvPr id="10363" name="AutoShape 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" y="0"/>
                      <a:ext cx="226" cy="226"/>
                    </a:xfrm>
                    <a:prstGeom prst="cube">
                      <a:avLst>
                        <a:gd name="adj" fmla="val 25000"/>
                      </a:avLst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64" name="AutoShape 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65" name="AutoShape 1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66" name="AutoShape 1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67" name="AutoShape 1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81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68" name="AutoShape 1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71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10327" name="Group 104"/>
                  <p:cNvGrpSpPr/>
                  <p:nvPr/>
                </p:nvGrpSpPr>
                <p:grpSpPr bwMode="auto">
                  <a:xfrm>
                    <a:off x="0" y="388"/>
                    <a:ext cx="1043" cy="280"/>
                    <a:chOff x="0" y="0"/>
                    <a:chExt cx="1043" cy="280"/>
                  </a:xfrm>
                </p:grpSpPr>
                <p:sp>
                  <p:nvSpPr>
                    <p:cNvPr id="10357" name="AutoShape 1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" y="0"/>
                      <a:ext cx="226" cy="226"/>
                    </a:xfrm>
                    <a:prstGeom prst="cube">
                      <a:avLst>
                        <a:gd name="adj" fmla="val 25000"/>
                      </a:avLst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58" name="AutoShape 1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59" name="AutoShape 1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60" name="AutoShape 1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61" name="AutoShape 1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81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62" name="AutoShape 1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71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10328" name="Group 111"/>
                  <p:cNvGrpSpPr/>
                  <p:nvPr/>
                </p:nvGrpSpPr>
                <p:grpSpPr bwMode="auto">
                  <a:xfrm>
                    <a:off x="0" y="0"/>
                    <a:ext cx="1231" cy="462"/>
                    <a:chOff x="0" y="0"/>
                    <a:chExt cx="1231" cy="462"/>
                  </a:xfrm>
                </p:grpSpPr>
                <p:sp>
                  <p:nvSpPr>
                    <p:cNvPr id="10329" name="AutoShape 1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" y="206"/>
                      <a:ext cx="226" cy="226"/>
                    </a:xfrm>
                    <a:prstGeom prst="cube">
                      <a:avLst>
                        <a:gd name="adj" fmla="val 25000"/>
                      </a:avLst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30" name="AutoShape 1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" y="0"/>
                      <a:ext cx="226" cy="226"/>
                    </a:xfrm>
                    <a:prstGeom prst="cube">
                      <a:avLst>
                        <a:gd name="adj" fmla="val 25000"/>
                      </a:avLst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31" name="AutoShape 1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8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32" name="AutoShape 1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8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33" name="AutoShape 1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88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34" name="AutoShape 1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69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35" name="AutoShape 1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59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grpSp>
                  <p:nvGrpSpPr>
                    <p:cNvPr id="10336" name="Group 119"/>
                    <p:cNvGrpSpPr/>
                    <p:nvPr/>
                  </p:nvGrpSpPr>
                  <p:grpSpPr bwMode="auto">
                    <a:xfrm>
                      <a:off x="125" y="62"/>
                      <a:ext cx="1043" cy="280"/>
                      <a:chOff x="0" y="0"/>
                      <a:chExt cx="1043" cy="280"/>
                    </a:xfrm>
                  </p:grpSpPr>
                  <p:sp>
                    <p:nvSpPr>
                      <p:cNvPr id="10351" name="AutoShape 1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99" y="0"/>
                        <a:ext cx="226" cy="226"/>
                      </a:xfrm>
                      <a:prstGeom prst="cube">
                        <a:avLst>
                          <a:gd name="adj" fmla="val 25000"/>
                        </a:avLst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52" name="AutoShape 12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53" name="AutoShape 12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54" name="AutoShape 12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55" name="AutoShape 12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81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56" name="AutoShape 1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771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10337" name="Group 126"/>
                    <p:cNvGrpSpPr/>
                    <p:nvPr/>
                  </p:nvGrpSpPr>
                  <p:grpSpPr bwMode="auto">
                    <a:xfrm>
                      <a:off x="61" y="126"/>
                      <a:ext cx="1043" cy="280"/>
                      <a:chOff x="0" y="0"/>
                      <a:chExt cx="1043" cy="280"/>
                    </a:xfrm>
                  </p:grpSpPr>
                  <p:sp>
                    <p:nvSpPr>
                      <p:cNvPr id="10345" name="AutoShape 1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99" y="0"/>
                        <a:ext cx="226" cy="226"/>
                      </a:xfrm>
                      <a:prstGeom prst="cube">
                        <a:avLst>
                          <a:gd name="adj" fmla="val 25000"/>
                        </a:avLst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46" name="AutoShape 1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47" name="AutoShape 1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48" name="AutoShape 13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49" name="AutoShape 1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81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50" name="AutoShape 1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771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10338" name="Group 133"/>
                    <p:cNvGrpSpPr/>
                    <p:nvPr/>
                  </p:nvGrpSpPr>
                  <p:grpSpPr bwMode="auto">
                    <a:xfrm>
                      <a:off x="0" y="182"/>
                      <a:ext cx="1043" cy="280"/>
                      <a:chOff x="0" y="0"/>
                      <a:chExt cx="1043" cy="280"/>
                    </a:xfrm>
                  </p:grpSpPr>
                  <p:sp>
                    <p:nvSpPr>
                      <p:cNvPr id="10339" name="AutoShape 13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99" y="0"/>
                        <a:ext cx="226" cy="226"/>
                      </a:xfrm>
                      <a:prstGeom prst="cube">
                        <a:avLst>
                          <a:gd name="adj" fmla="val 25000"/>
                        </a:avLst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40" name="AutoShape 13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41" name="AutoShape 13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42" name="AutoShape 1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43" name="AutoShape 1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81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44" name="AutoShape 1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771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grpSp>
        <p:nvGrpSpPr>
          <p:cNvPr id="21" name="Group 190"/>
          <p:cNvGrpSpPr/>
          <p:nvPr/>
        </p:nvGrpSpPr>
        <p:grpSpPr bwMode="auto">
          <a:xfrm>
            <a:off x="6182151" y="1180122"/>
            <a:ext cx="2350293" cy="2494360"/>
            <a:chOff x="-13" y="1"/>
            <a:chExt cx="1974" cy="2095"/>
          </a:xfrm>
        </p:grpSpPr>
        <p:sp>
          <p:nvSpPr>
            <p:cNvPr id="10258" name="Rectangle 188"/>
            <p:cNvSpPr>
              <a:spLocks noChangeArrowheads="1"/>
            </p:cNvSpPr>
            <p:nvPr/>
          </p:nvSpPr>
          <p:spPr bwMode="auto">
            <a:xfrm>
              <a:off x="-4" y="1837"/>
              <a:ext cx="1965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3×3×3 = 27</a:t>
              </a:r>
              <a:r>
                <a: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rPr>
                <a:t>（立方厘米）</a:t>
              </a: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259" name="Group 189"/>
            <p:cNvGrpSpPr/>
            <p:nvPr/>
          </p:nvGrpSpPr>
          <p:grpSpPr bwMode="auto">
            <a:xfrm>
              <a:off x="-13" y="1"/>
              <a:ext cx="1528" cy="1868"/>
              <a:chOff x="-13" y="1"/>
              <a:chExt cx="1528" cy="1868"/>
            </a:xfrm>
          </p:grpSpPr>
          <p:sp>
            <p:nvSpPr>
              <p:cNvPr id="10260" name="AutoShape 184"/>
              <p:cNvSpPr>
                <a:spLocks noChangeArrowheads="1"/>
              </p:cNvSpPr>
              <p:nvPr/>
            </p:nvSpPr>
            <p:spPr bwMode="auto">
              <a:xfrm>
                <a:off x="632" y="1605"/>
                <a:ext cx="200" cy="190"/>
              </a:xfrm>
              <a:prstGeom prst="cube">
                <a:avLst>
                  <a:gd name="adj" fmla="val 25000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 b="1">
                  <a:ea typeface="楷体" panose="02010609060101010101" pitchFamily="49" charset="-122"/>
                </a:endParaRPr>
              </a:p>
            </p:txBody>
          </p:sp>
          <p:grpSp>
            <p:nvGrpSpPr>
              <p:cNvPr id="10261" name="Group 198"/>
              <p:cNvGrpSpPr/>
              <p:nvPr/>
            </p:nvGrpSpPr>
            <p:grpSpPr bwMode="auto">
              <a:xfrm>
                <a:off x="-13" y="1"/>
                <a:ext cx="1528" cy="1631"/>
                <a:chOff x="-15" y="1"/>
                <a:chExt cx="1725" cy="1941"/>
              </a:xfrm>
            </p:grpSpPr>
            <p:grpSp>
              <p:nvGrpSpPr>
                <p:cNvPr id="10264" name="Group 193"/>
                <p:cNvGrpSpPr/>
                <p:nvPr/>
              </p:nvGrpSpPr>
              <p:grpSpPr bwMode="auto">
                <a:xfrm>
                  <a:off x="198" y="1"/>
                  <a:ext cx="1512" cy="1303"/>
                  <a:chOff x="0" y="1"/>
                  <a:chExt cx="1512" cy="1303"/>
                </a:xfrm>
              </p:grpSpPr>
              <p:sp>
                <p:nvSpPr>
                  <p:cNvPr id="10267" name="Text Box 140"/>
                  <p:cNvSpPr txBox="1">
                    <a:spLocks noChangeArrowheads="1"/>
                  </p:cNvSpPr>
                  <p:nvPr/>
                </p:nvSpPr>
                <p:spPr bwMode="auto">
                  <a:xfrm rot="18920834">
                    <a:off x="467" y="807"/>
                    <a:ext cx="1045" cy="30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zh-CN" sz="14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3cm</a:t>
                    </a:r>
                    <a:endParaRPr lang="en-US" altLang="zh-CN" sz="1400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268" name="AutoShape 141"/>
                  <p:cNvSpPr>
                    <a:spLocks noChangeArrowheads="1"/>
                  </p:cNvSpPr>
                  <p:nvPr/>
                </p:nvSpPr>
                <p:spPr bwMode="auto">
                  <a:xfrm>
                    <a:off x="326" y="604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269" name="AutoShape 142"/>
                  <p:cNvSpPr>
                    <a:spLocks noChangeArrowheads="1"/>
                  </p:cNvSpPr>
                  <p:nvPr/>
                </p:nvSpPr>
                <p:spPr bwMode="auto">
                  <a:xfrm>
                    <a:off x="526" y="604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270" name="AutoShape 143"/>
                  <p:cNvSpPr>
                    <a:spLocks noChangeArrowheads="1"/>
                  </p:cNvSpPr>
                  <p:nvPr/>
                </p:nvSpPr>
                <p:spPr bwMode="auto">
                  <a:xfrm>
                    <a:off x="726" y="604"/>
                    <a:ext cx="272" cy="272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sz="1400" b="1"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271" name="Text Box 14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996"/>
                    <a:ext cx="1044" cy="30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zh-CN" sz="14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3cm</a:t>
                    </a:r>
                    <a:endParaRPr lang="en-US" altLang="zh-CN" sz="1400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272" name="Text Box 145"/>
                  <p:cNvSpPr txBox="1">
                    <a:spLocks noChangeArrowheads="1"/>
                  </p:cNvSpPr>
                  <p:nvPr/>
                </p:nvSpPr>
                <p:spPr bwMode="auto">
                  <a:xfrm rot="16200000">
                    <a:off x="604" y="377"/>
                    <a:ext cx="1044" cy="29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50000"/>
                      </a:spcBef>
                    </a:pPr>
                    <a:r>
                      <a:rPr lang="en-US" altLang="zh-CN" sz="14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3cm</a:t>
                    </a:r>
                    <a:endParaRPr lang="en-US" altLang="zh-CN" sz="1400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grpSp>
                <p:nvGrpSpPr>
                  <p:cNvPr id="10273" name="Group 146"/>
                  <p:cNvGrpSpPr/>
                  <p:nvPr/>
                </p:nvGrpSpPr>
                <p:grpSpPr bwMode="auto">
                  <a:xfrm>
                    <a:off x="263" y="657"/>
                    <a:ext cx="672" cy="280"/>
                    <a:chOff x="0" y="0"/>
                    <a:chExt cx="672" cy="280"/>
                  </a:xfrm>
                </p:grpSpPr>
                <p:sp>
                  <p:nvSpPr>
                    <p:cNvPr id="10307" name="AutoShape 1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" y="0"/>
                      <a:ext cx="226" cy="226"/>
                    </a:xfrm>
                    <a:prstGeom prst="cube">
                      <a:avLst>
                        <a:gd name="adj" fmla="val 25000"/>
                      </a:avLst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08" name="AutoShape 1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09" name="AutoShape 1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10" name="AutoShape 1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10274" name="Group 151"/>
                  <p:cNvGrpSpPr/>
                  <p:nvPr/>
                </p:nvGrpSpPr>
                <p:grpSpPr bwMode="auto">
                  <a:xfrm>
                    <a:off x="198" y="721"/>
                    <a:ext cx="672" cy="280"/>
                    <a:chOff x="0" y="0"/>
                    <a:chExt cx="672" cy="280"/>
                  </a:xfrm>
                </p:grpSpPr>
                <p:sp>
                  <p:nvSpPr>
                    <p:cNvPr id="10303" name="AutoShape 1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" y="0"/>
                      <a:ext cx="226" cy="226"/>
                    </a:xfrm>
                    <a:prstGeom prst="cube">
                      <a:avLst>
                        <a:gd name="adj" fmla="val 25000"/>
                      </a:avLst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04" name="AutoShape 1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05" name="AutoShape 1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306" name="AutoShape 1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00" y="8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</p:grpSp>
              <p:grpSp>
                <p:nvGrpSpPr>
                  <p:cNvPr id="10275" name="Group 156"/>
                  <p:cNvGrpSpPr/>
                  <p:nvPr/>
                </p:nvGrpSpPr>
                <p:grpSpPr bwMode="auto">
                  <a:xfrm>
                    <a:off x="198" y="404"/>
                    <a:ext cx="800" cy="397"/>
                    <a:chOff x="0" y="0"/>
                    <a:chExt cx="800" cy="397"/>
                  </a:xfrm>
                </p:grpSpPr>
                <p:sp>
                  <p:nvSpPr>
                    <p:cNvPr id="10290" name="AutoShape 1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8" y="0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291" name="AutoShape 15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" y="0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292" name="AutoShape 1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8" y="0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grpSp>
                  <p:nvGrpSpPr>
                    <p:cNvPr id="10293" name="Group 160"/>
                    <p:cNvGrpSpPr/>
                    <p:nvPr/>
                  </p:nvGrpSpPr>
                  <p:grpSpPr bwMode="auto">
                    <a:xfrm>
                      <a:off x="65" y="53"/>
                      <a:ext cx="672" cy="280"/>
                      <a:chOff x="0" y="0"/>
                      <a:chExt cx="672" cy="280"/>
                    </a:xfrm>
                  </p:grpSpPr>
                  <p:sp>
                    <p:nvSpPr>
                      <p:cNvPr id="10299" name="AutoShape 1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99" y="0"/>
                        <a:ext cx="226" cy="226"/>
                      </a:xfrm>
                      <a:prstGeom prst="cube">
                        <a:avLst>
                          <a:gd name="adj" fmla="val 25000"/>
                        </a:avLst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00" name="AutoShape 1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01" name="AutoShape 1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302" name="AutoShape 1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10294" name="Group 165"/>
                    <p:cNvGrpSpPr/>
                    <p:nvPr/>
                  </p:nvGrpSpPr>
                  <p:grpSpPr bwMode="auto">
                    <a:xfrm>
                      <a:off x="0" y="117"/>
                      <a:ext cx="672" cy="280"/>
                      <a:chOff x="0" y="0"/>
                      <a:chExt cx="672" cy="280"/>
                    </a:xfrm>
                  </p:grpSpPr>
                  <p:sp>
                    <p:nvSpPr>
                      <p:cNvPr id="10295" name="AutoShape 1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99" y="0"/>
                        <a:ext cx="226" cy="226"/>
                      </a:xfrm>
                      <a:prstGeom prst="cube">
                        <a:avLst>
                          <a:gd name="adj" fmla="val 25000"/>
                        </a:avLst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296" name="AutoShape 1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297" name="AutoShape 1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298" name="AutoShape 1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10276" name="Group 170"/>
                  <p:cNvGrpSpPr/>
                  <p:nvPr/>
                </p:nvGrpSpPr>
                <p:grpSpPr bwMode="auto">
                  <a:xfrm>
                    <a:off x="198" y="222"/>
                    <a:ext cx="800" cy="397"/>
                    <a:chOff x="0" y="0"/>
                    <a:chExt cx="800" cy="397"/>
                  </a:xfrm>
                </p:grpSpPr>
                <p:sp>
                  <p:nvSpPr>
                    <p:cNvPr id="10277" name="AutoShape 1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8" y="0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278" name="AutoShape 1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" y="0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279" name="AutoShape 1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8" y="0"/>
                      <a:ext cx="272" cy="272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>
                      <a:lvl1pPr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eaLnBrk="1" hangingPunct="1"/>
                      <a:endParaRPr lang="zh-CN" altLang="en-US" sz="1400" b="1">
                        <a:ea typeface="楷体" panose="02010609060101010101" pitchFamily="49" charset="-122"/>
                      </a:endParaRPr>
                    </a:p>
                  </p:txBody>
                </p:sp>
                <p:grpSp>
                  <p:nvGrpSpPr>
                    <p:cNvPr id="10280" name="Group 174"/>
                    <p:cNvGrpSpPr/>
                    <p:nvPr/>
                  </p:nvGrpSpPr>
                  <p:grpSpPr bwMode="auto">
                    <a:xfrm>
                      <a:off x="65" y="53"/>
                      <a:ext cx="672" cy="280"/>
                      <a:chOff x="0" y="0"/>
                      <a:chExt cx="672" cy="280"/>
                    </a:xfrm>
                  </p:grpSpPr>
                  <p:sp>
                    <p:nvSpPr>
                      <p:cNvPr id="10286" name="AutoShape 1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99" y="0"/>
                        <a:ext cx="226" cy="226"/>
                      </a:xfrm>
                      <a:prstGeom prst="cube">
                        <a:avLst>
                          <a:gd name="adj" fmla="val 25000"/>
                        </a:avLst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287" name="AutoShape 1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288" name="AutoShape 1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289" name="AutoShape 1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  <p:grpSp>
                  <p:nvGrpSpPr>
                    <p:cNvPr id="10281" name="Group 179"/>
                    <p:cNvGrpSpPr/>
                    <p:nvPr/>
                  </p:nvGrpSpPr>
                  <p:grpSpPr bwMode="auto">
                    <a:xfrm>
                      <a:off x="0" y="117"/>
                      <a:ext cx="672" cy="280"/>
                      <a:chOff x="0" y="0"/>
                      <a:chExt cx="672" cy="280"/>
                    </a:xfrm>
                  </p:grpSpPr>
                  <p:sp>
                    <p:nvSpPr>
                      <p:cNvPr id="10282" name="AutoShape 1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99" y="0"/>
                        <a:ext cx="226" cy="226"/>
                      </a:xfrm>
                      <a:prstGeom prst="cube">
                        <a:avLst>
                          <a:gd name="adj" fmla="val 25000"/>
                        </a:avLst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283" name="AutoShape 1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284" name="AutoShape 1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  <p:sp>
                    <p:nvSpPr>
                      <p:cNvPr id="10285" name="AutoShape 1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00" y="8"/>
                        <a:ext cx="272" cy="272"/>
                      </a:xfrm>
                      <a:prstGeom prst="cube">
                        <a:avLst>
                          <a:gd name="adj" fmla="val 25000"/>
                        </a:avLst>
                      </a:prstGeom>
                      <a:solidFill>
                        <a:srgbClr val="99CCFF"/>
                      </a:solidFill>
                      <a:ln w="9525">
                        <a:solidFill>
                          <a:schemeClr val="tx1"/>
                        </a:solidFill>
                        <a:miter lim="800000"/>
                      </a:ln>
                    </p:spPr>
                    <p:txBody>
                      <a:bodyPr wrap="none" anchor="ctr"/>
                      <a:lstStyle>
                        <a:lvl1pPr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1pPr>
                        <a:lvl2pPr marL="742950" indent="-28575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2pPr>
                        <a:lvl3pPr marL="11430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3pPr>
                        <a:lvl4pPr marL="16002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4pPr>
                        <a:lvl5pPr marL="2057400" indent="-228600" eaLnBrk="0" hangingPunct="0"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5pPr>
                        <a:lvl6pPr marL="25146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6pPr>
                        <a:lvl7pPr marL="29718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7pPr>
                        <a:lvl8pPr marL="34290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8pPr>
                        <a:lvl9pPr marL="3886200" indent="-228600" algn="ctr" eaLnBrk="0" fontAlgn="base" hangingPunct="0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defRPr>
                            <a:solidFill>
                              <a:schemeClr val="tx1"/>
                            </a:solidFill>
                            <a:latin typeface="Arial" panose="020B0604020202020204" pitchFamily="34" charset="0"/>
                            <a:ea typeface="宋体" panose="02010600030101010101" pitchFamily="2" charset="-122"/>
                          </a:defRPr>
                        </a:lvl9pPr>
                      </a:lstStyle>
                      <a:p>
                        <a:pPr eaLnBrk="1" hangingPunct="1"/>
                        <a:endParaRPr lang="zh-CN" altLang="en-US" sz="1400" b="1">
                          <a:ea typeface="楷体" panose="02010609060101010101" pitchFamily="49" charset="-122"/>
                        </a:endParaRPr>
                      </a:p>
                    </p:txBody>
                  </p:sp>
                </p:grpSp>
              </p:grpSp>
            </p:grpSp>
            <p:sp>
              <p:nvSpPr>
                <p:cNvPr id="10265" name="Rectangle 185"/>
                <p:cNvSpPr>
                  <a:spLocks noChangeArrowheads="1"/>
                </p:cNvSpPr>
                <p:nvPr/>
              </p:nvSpPr>
              <p:spPr bwMode="auto">
                <a:xfrm>
                  <a:off x="92" y="1381"/>
                  <a:ext cx="1026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木块总数：</a:t>
                  </a:r>
                  <a:endPara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0266" name="Rectangle 186"/>
                <p:cNvSpPr>
                  <a:spLocks noChangeArrowheads="1"/>
                </p:cNvSpPr>
                <p:nvPr/>
              </p:nvSpPr>
              <p:spPr bwMode="auto">
                <a:xfrm>
                  <a:off x="-15" y="1634"/>
                  <a:ext cx="1707" cy="3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3×3×3 = 27</a:t>
                  </a:r>
                  <a:r>
                    <a:rPr lang="zh-CN" altLang="en-US" sz="14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（个）</a:t>
                  </a:r>
                  <a:endParaRPr lang="zh-CN" altLang="en-US" sz="14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0262" name="Rectangle 187"/>
              <p:cNvSpPr>
                <a:spLocks noChangeArrowheads="1"/>
              </p:cNvSpPr>
              <p:nvPr/>
            </p:nvSpPr>
            <p:spPr bwMode="auto">
              <a:xfrm>
                <a:off x="76" y="1610"/>
                <a:ext cx="607" cy="2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体积：</a:t>
                </a:r>
                <a:endPara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263" name="AutoShape 189"/>
              <p:cNvSpPr>
                <a:spLocks noChangeArrowheads="1"/>
              </p:cNvSpPr>
              <p:nvPr/>
            </p:nvSpPr>
            <p:spPr bwMode="auto">
              <a:xfrm>
                <a:off x="636" y="1615"/>
                <a:ext cx="201" cy="190"/>
              </a:xfrm>
              <a:prstGeom prst="cube">
                <a:avLst>
                  <a:gd name="adj" fmla="val 25000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400" b="1"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0422" name="Rectangle 31"/>
          <p:cNvSpPr>
            <a:spLocks noChangeArrowheads="1"/>
          </p:cNvSpPr>
          <p:nvPr/>
        </p:nvSpPr>
        <p:spPr bwMode="auto">
          <a:xfrm>
            <a:off x="1116507" y="510300"/>
            <a:ext cx="75604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ea typeface="楷体" panose="02010609060101010101" pitchFamily="49" charset="-122"/>
              </a:rPr>
              <a:t>回顾刚才的活动过程，想一想，物体的体积与它所含“体积单位”的个数有着怎样的关系？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0423" name="Rectangle 193"/>
          <p:cNvSpPr>
            <a:spLocks noChangeArrowheads="1"/>
          </p:cNvSpPr>
          <p:nvPr/>
        </p:nvSpPr>
        <p:spPr bwMode="auto">
          <a:xfrm>
            <a:off x="1971110" y="2813658"/>
            <a:ext cx="269081" cy="864394"/>
          </a:xfrm>
          <a:prstGeom prst="rect">
            <a:avLst/>
          </a:prstGeom>
          <a:solidFill>
            <a:srgbClr val="FF0000">
              <a:alpha val="2588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424" name="Rectangle 194"/>
          <p:cNvSpPr>
            <a:spLocks noChangeArrowheads="1"/>
          </p:cNvSpPr>
          <p:nvPr/>
        </p:nvSpPr>
        <p:spPr bwMode="auto">
          <a:xfrm>
            <a:off x="4581381" y="2856522"/>
            <a:ext cx="269081" cy="864394"/>
          </a:xfrm>
          <a:prstGeom prst="rect">
            <a:avLst/>
          </a:prstGeom>
          <a:solidFill>
            <a:srgbClr val="FF0000">
              <a:alpha val="2588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425" name="Rectangle 195"/>
          <p:cNvSpPr>
            <a:spLocks noChangeArrowheads="1"/>
          </p:cNvSpPr>
          <p:nvPr/>
        </p:nvSpPr>
        <p:spPr bwMode="auto">
          <a:xfrm>
            <a:off x="7113218" y="2813658"/>
            <a:ext cx="269081" cy="864394"/>
          </a:xfrm>
          <a:prstGeom prst="rect">
            <a:avLst/>
          </a:prstGeom>
          <a:solidFill>
            <a:srgbClr val="FF0000">
              <a:alpha val="2588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426" name="Rectangle 31"/>
          <p:cNvSpPr>
            <a:spLocks noChangeArrowheads="1"/>
          </p:cNvSpPr>
          <p:nvPr/>
        </p:nvSpPr>
        <p:spPr bwMode="auto">
          <a:xfrm>
            <a:off x="807923" y="3777530"/>
            <a:ext cx="841387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15000"/>
              </a:lnSpc>
            </a:pP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长方体（或正方体）所含“体积单位”的数量就是它们的体积。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0427" name="Rectangle 31"/>
          <p:cNvSpPr>
            <a:spLocks noChangeArrowheads="1"/>
          </p:cNvSpPr>
          <p:nvPr/>
        </p:nvSpPr>
        <p:spPr bwMode="auto">
          <a:xfrm>
            <a:off x="807923" y="4211755"/>
            <a:ext cx="8336081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5000"/>
              </a:lnSpc>
            </a:pP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长方体（或正方体）所含“体积单位”的数量，等于长、宽、高的积。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0428" name="Rectangle 198"/>
          <p:cNvSpPr>
            <a:spLocks noChangeArrowheads="1"/>
          </p:cNvSpPr>
          <p:nvPr/>
        </p:nvSpPr>
        <p:spPr bwMode="auto">
          <a:xfrm>
            <a:off x="1074568" y="3385159"/>
            <a:ext cx="702469" cy="270272"/>
          </a:xfrm>
          <a:prstGeom prst="rect">
            <a:avLst/>
          </a:prstGeom>
          <a:solidFill>
            <a:schemeClr val="hlink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429" name="Rectangle 199"/>
          <p:cNvSpPr>
            <a:spLocks noChangeArrowheads="1"/>
          </p:cNvSpPr>
          <p:nvPr/>
        </p:nvSpPr>
        <p:spPr bwMode="auto">
          <a:xfrm>
            <a:off x="3727703" y="3407779"/>
            <a:ext cx="702469" cy="270272"/>
          </a:xfrm>
          <a:prstGeom prst="rect">
            <a:avLst/>
          </a:prstGeom>
          <a:solidFill>
            <a:schemeClr val="hlink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430" name="Rectangle 200"/>
          <p:cNvSpPr>
            <a:spLocks noChangeArrowheads="1"/>
          </p:cNvSpPr>
          <p:nvPr/>
        </p:nvSpPr>
        <p:spPr bwMode="auto">
          <a:xfrm>
            <a:off x="6238110" y="3363727"/>
            <a:ext cx="702469" cy="270272"/>
          </a:xfrm>
          <a:prstGeom prst="rect">
            <a:avLst/>
          </a:prstGeom>
          <a:solidFill>
            <a:schemeClr val="hlink">
              <a:alpha val="2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22" grpId="0" autoUpdateAnimBg="0"/>
      <p:bldP spid="10423" grpId="0" animBg="1" autoUpdateAnimBg="0"/>
      <p:bldP spid="10424" grpId="0" animBg="1" autoUpdateAnimBg="0"/>
      <p:bldP spid="10425" grpId="0" animBg="1" autoUpdateAnimBg="0"/>
      <p:bldP spid="10426" grpId="0" autoUpdateAnimBg="0"/>
      <p:bldP spid="10427" grpId="0" autoUpdateAnimBg="0"/>
      <p:bldP spid="10428" grpId="0" animBg="1" autoUpdateAnimBg="0"/>
      <p:bldP spid="10429" grpId="0" animBg="1" autoUpdateAnimBg="0"/>
      <p:bldP spid="10430" grpId="0" animBg="1" autoUpdateAnimBg="0"/>
    </p:bldLst>
  </p:timing>
</p:sld>
</file>

<file path=ppt/tags/tag1.xml><?xml version="1.0" encoding="utf-8"?>
<p:tagLst xmlns:p="http://schemas.openxmlformats.org/presentationml/2006/main">
  <p:tag name="KSO_WPP_MARK_KEY" val="4e527be2-1998-4ba9-ab9f-3baaf883c5e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2223</Words>
  <Application>WPS 演示</Application>
  <PresentationFormat>全屏显示(16:9)</PresentationFormat>
  <Paragraphs>379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华文楷体</vt:lpstr>
      <vt:lpstr>微软雅黑</vt:lpstr>
      <vt:lpstr>黑体</vt:lpstr>
      <vt:lpstr>幼圆</vt:lpstr>
      <vt:lpstr>等线</vt:lpstr>
      <vt:lpstr>Times New Roman</vt:lpstr>
      <vt:lpstr>楷体</vt:lpstr>
      <vt:lpstr>Calibri</vt:lpstr>
      <vt:lpstr>Arial Unicode MS</vt:lpstr>
      <vt:lpstr>Arial</vt:lpstr>
      <vt:lpstr>第一PPT模板网-WWW.1PPT.COM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47</cp:revision>
  <dcterms:created xsi:type="dcterms:W3CDTF">2018-09-11T05:46:00Z</dcterms:created>
  <dcterms:modified xsi:type="dcterms:W3CDTF">2023-02-08T07:38:37Z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14358BDE921A4EB0816ACEF12844C435</vt:lpwstr>
  </property>
</Properties>
</file>